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669" r:id="rId2"/>
  </p:sldMasterIdLst>
  <p:notesMasterIdLst>
    <p:notesMasterId r:id="rId18"/>
  </p:notesMasterIdLst>
  <p:sldIdLst>
    <p:sldId id="256" r:id="rId3"/>
    <p:sldId id="257" r:id="rId4"/>
    <p:sldId id="258" r:id="rId5"/>
    <p:sldId id="284" r:id="rId6"/>
    <p:sldId id="259" r:id="rId7"/>
    <p:sldId id="286" r:id="rId8"/>
    <p:sldId id="270" r:id="rId9"/>
    <p:sldId id="271" r:id="rId10"/>
    <p:sldId id="261" r:id="rId11"/>
    <p:sldId id="262" r:id="rId12"/>
    <p:sldId id="264" r:id="rId13"/>
    <p:sldId id="265" r:id="rId14"/>
    <p:sldId id="266" r:id="rId15"/>
    <p:sldId id="267" r:id="rId16"/>
    <p:sldId id="268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838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0D5913-C05D-448C-B7B6-BAFAAB2F8D2C}" type="datetimeFigureOut">
              <a:rPr lang="es-ES" smtClean="0"/>
              <a:t>04/09/2021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CCE614-B57A-449B-9783-57D92ABB1B1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237177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C0FA2EB-C0BD-45F1-B25D-91E3DFC0322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23293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C0FA2EB-C0BD-45F1-B25D-91E3DFC0322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34226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540000" y="2438400"/>
            <a:ext cx="7924800" cy="1143000"/>
          </a:xfrm>
          <a:effectLst/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dt" sz="half" idx="2"/>
          </p:nvPr>
        </p:nvSpPr>
        <p:spPr>
          <a:xfrm>
            <a:off x="609600" y="63976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056" name="Rectangle 8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4103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057" name="Rectangle 9"/>
          <p:cNvSpPr>
            <a:spLocks noGrp="1" noChangeArrowheads="1"/>
          </p:cNvSpPr>
          <p:nvPr>
            <p:ph type="sldNum" sz="quarter" idx="4"/>
          </p:nvPr>
        </p:nvSpPr>
        <p:spPr>
          <a:xfrm>
            <a:off x="8737600" y="64103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fld id="{A55A7670-7F8C-46F3-B431-0E6648936163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2058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4572000" y="4267200"/>
            <a:ext cx="7416800" cy="1295400"/>
          </a:xfrm>
          <a:effectLst/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2622466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777696-BED9-4620-82B5-FACF1966B921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9973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CC085C-EC65-4FB9-9D58-35C0C9895959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83340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3352800"/>
            <a:ext cx="5080000" cy="3048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3352800"/>
            <a:ext cx="5080000" cy="3048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792E03-14CF-4B19-9B0D-3B2AC0185634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8499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803A64-E15A-4A4A-95CC-D7D70FBEF983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27523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5EB98B-C5F5-4350-9CD7-DEC266562D0E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435546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FE6ED5-D98E-4C90-9579-A594A5E3A5D2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4381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A57FB2-5DEF-42A7-AEF2-3F464D025B16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07984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97DAA0-EDE8-4A25-91CA-753609AEEBB8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6104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44E16D-34EC-4F5E-AF7F-CABA1503A536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62217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458200" y="1981200"/>
            <a:ext cx="2819400" cy="4419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1981200"/>
            <a:ext cx="8255000" cy="4419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DCF014-C3F2-41A9-A0FC-6F40AAC551D3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98998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9/4/2021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1981200"/>
            <a:ext cx="10363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BEAB9C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3352800"/>
            <a:ext cx="103632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BEAB9C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426200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endParaRPr lang="en-US"/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4230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endParaRPr lang="en-US"/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4230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0BFF5CCB-08F3-45E9-9F18-F8631D8A96D2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032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Black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Black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Black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Black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Black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Black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Black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Black" pitchFamily="34" charset="0"/>
        </a:defRPr>
      </a:lvl9pPr>
    </p:titleStyle>
    <p:bodyStyle>
      <a:lvl1pPr marL="609600" indent="-6096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990600" indent="-53340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371600" indent="-4572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752600" indent="-3810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209800" indent="-3810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667000" indent="-3810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3124200" indent="-3810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581400" indent="-3810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4038600" indent="-3810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E49B76A8-D4D2-428D-84FA-657EEA587E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8EFF619-6ABE-475B-9D50-2ED58BFCDC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8815" y="4627574"/>
            <a:ext cx="11297898" cy="918035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HUMANISM AND RENAISSANCE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33B4A31-C889-42CB-B3FF-36E5C735D7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815" y="5686129"/>
            <a:ext cx="11125620" cy="948282"/>
          </a:xfrm>
        </p:spPr>
        <p:txBody>
          <a:bodyPr>
            <a:normAutofit fontScale="85000" lnSpcReduction="20000"/>
          </a:bodyPr>
          <a:lstStyle/>
          <a:p>
            <a:pPr algn="r">
              <a:lnSpc>
                <a:spcPct val="90000"/>
              </a:lnSpc>
            </a:pPr>
            <a:endParaRPr lang="en-US" sz="500" dirty="0"/>
          </a:p>
          <a:p>
            <a:pPr algn="r">
              <a:lnSpc>
                <a:spcPct val="90000"/>
              </a:lnSpc>
            </a:pPr>
            <a:endParaRPr lang="en-US" sz="1600" dirty="0"/>
          </a:p>
          <a:p>
            <a:pPr algn="r">
              <a:lnSpc>
                <a:spcPct val="90000"/>
              </a:lnSpc>
            </a:pPr>
            <a:r>
              <a:rPr lang="en-US" sz="1600" b="1" dirty="0"/>
              <a:t>MARÍA SANZ </a:t>
            </a:r>
          </a:p>
          <a:p>
            <a:pPr algn="r">
              <a:lnSpc>
                <a:spcPct val="90000"/>
              </a:lnSpc>
            </a:pPr>
            <a:r>
              <a:rPr lang="en-US" sz="1600" b="1" dirty="0"/>
              <a:t>IES SAN JUAN BAUTISTA</a:t>
            </a:r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8D463EDB-0644-4F84-9901-D2434D5509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A02079FA-226E-4AF1-B818-2CA9EF1B69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6D376604-76CD-4D25-B281-35796F3671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6B5A32B1-F178-4FE5-8916-712F46FCB8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DC3339F8-6376-45A3-A77E-5F5C212D4E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6AD1BBAE-26A1-4BE9-9536-C15B1A87E0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2" name="Snip Diagonal Corner Rectangle 12">
            <a:extLst>
              <a:ext uri="{FF2B5EF4-FFF2-40B4-BE49-F238E27FC236}">
                <a16:creationId xmlns:a16="http://schemas.microsoft.com/office/drawing/2014/main" id="{15A54023-E435-4098-A370-AE54A007E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2251" y="690851"/>
            <a:ext cx="9615670" cy="3584587"/>
          </a:xfrm>
          <a:prstGeom prst="snip2DiagRect">
            <a:avLst>
              <a:gd name="adj1" fmla="val 12305"/>
              <a:gd name="adj2" fmla="val 0"/>
            </a:avLst>
          </a:prstGeom>
          <a:solidFill>
            <a:schemeClr val="tx1"/>
          </a:solidFill>
          <a:ln>
            <a:solidFill>
              <a:srgbClr val="FFFFFF">
                <a:alpha val="40000"/>
              </a:srgbClr>
            </a:solidFill>
          </a:ln>
          <a:effectLst>
            <a:innerShdw blurRad="57150" dist="38100" dir="14460000">
              <a:prstClr val="black">
                <a:alpha val="7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00" name="Picture 4" descr="&quot;The School of Athens&quot; by Raffaello Sanzio da Urbino.jpg">
            <a:extLst>
              <a:ext uri="{FF2B5EF4-FFF2-40B4-BE49-F238E27FC236}">
                <a16:creationId xmlns:a16="http://schemas.microsoft.com/office/drawing/2014/main" id="{E8ADBD82-6E0F-420B-A47B-1D9132F91D2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71" r="1" b="10101"/>
          <a:stretch/>
        </p:blipFill>
        <p:spPr bwMode="auto">
          <a:xfrm>
            <a:off x="834935" y="854087"/>
            <a:ext cx="6378465" cy="3748308"/>
          </a:xfrm>
          <a:custGeom>
            <a:avLst/>
            <a:gdLst>
              <a:gd name="connsiteX0" fmla="*/ 402071 w 5582963"/>
              <a:gd name="connsiteY0" fmla="*/ 0 h 3280831"/>
              <a:gd name="connsiteX1" fmla="*/ 5582963 w 5582963"/>
              <a:gd name="connsiteY1" fmla="*/ 0 h 3280831"/>
              <a:gd name="connsiteX2" fmla="*/ 5582963 w 5582963"/>
              <a:gd name="connsiteY2" fmla="*/ 3280831 h 3280831"/>
              <a:gd name="connsiteX3" fmla="*/ 0 w 5582963"/>
              <a:gd name="connsiteY3" fmla="*/ 3280831 h 3280831"/>
              <a:gd name="connsiteX4" fmla="*/ 0 w 5582963"/>
              <a:gd name="connsiteY4" fmla="*/ 402071 h 328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82963" h="3280831">
                <a:moveTo>
                  <a:pt x="402071" y="0"/>
                </a:moveTo>
                <a:lnTo>
                  <a:pt x="5582963" y="0"/>
                </a:lnTo>
                <a:lnTo>
                  <a:pt x="5582963" y="3280831"/>
                </a:lnTo>
                <a:lnTo>
                  <a:pt x="0" y="3280831"/>
                </a:lnTo>
                <a:lnTo>
                  <a:pt x="0" y="402071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Resultado de imagen de renaissance humanism">
            <a:extLst>
              <a:ext uri="{FF2B5EF4-FFF2-40B4-BE49-F238E27FC236}">
                <a16:creationId xmlns:a16="http://schemas.microsoft.com/office/drawing/2014/main" id="{D0B08488-B628-4717-BD41-8333BD6031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40" r="3" b="19238"/>
          <a:stretch/>
        </p:blipFill>
        <p:spPr bwMode="auto">
          <a:xfrm>
            <a:off x="6568222" y="854087"/>
            <a:ext cx="3557016" cy="3280831"/>
          </a:xfrm>
          <a:custGeom>
            <a:avLst/>
            <a:gdLst>
              <a:gd name="connsiteX0" fmla="*/ 0 w 3557016"/>
              <a:gd name="connsiteY0" fmla="*/ 0 h 3280831"/>
              <a:gd name="connsiteX1" fmla="*/ 3557016 w 3557016"/>
              <a:gd name="connsiteY1" fmla="*/ 0 h 3280831"/>
              <a:gd name="connsiteX2" fmla="*/ 3557016 w 3557016"/>
              <a:gd name="connsiteY2" fmla="*/ 2876895 h 3280831"/>
              <a:gd name="connsiteX3" fmla="*/ 3153080 w 3557016"/>
              <a:gd name="connsiteY3" fmla="*/ 3280831 h 3280831"/>
              <a:gd name="connsiteX4" fmla="*/ 0 w 3557016"/>
              <a:gd name="connsiteY4" fmla="*/ 3280831 h 328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57016" h="3280831">
                <a:moveTo>
                  <a:pt x="0" y="0"/>
                </a:moveTo>
                <a:lnTo>
                  <a:pt x="3557016" y="0"/>
                </a:lnTo>
                <a:lnTo>
                  <a:pt x="3557016" y="2876895"/>
                </a:lnTo>
                <a:lnTo>
                  <a:pt x="3153080" y="3280831"/>
                </a:lnTo>
                <a:lnTo>
                  <a:pt x="0" y="3280831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91017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D6CFB6C-6ECB-4250-B68E-01966297A5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8359141-C085-46E4-B4EC-42F9599BA7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A903156-0F0C-44A5-9019-0CAF51EB49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6E5E851-3725-463F-9451-2FFEF5D3E0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94209D59-6810-40C2-B8D6-6DACF8A061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B286854B-B21B-48EE-829A-428BD17B8D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6CD1DE0-7A74-44D7-A6BB-2759AA5F8D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19085" y="1356255"/>
            <a:ext cx="4318927" cy="5286838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just">
              <a:lnSpc>
                <a:spcPct val="90000"/>
              </a:lnSpc>
            </a:pPr>
            <a:r>
              <a:rPr lang="en-US" sz="1800" dirty="0"/>
              <a:t>An intellectual movement that focused on INDIVIDUALS  instead of religious issues.</a:t>
            </a:r>
            <a:br>
              <a:rPr lang="en-US" sz="1800" dirty="0"/>
            </a:br>
            <a:br>
              <a:rPr lang="en-US" sz="1800" dirty="0"/>
            </a:br>
            <a:r>
              <a:rPr lang="en-US" sz="1800" dirty="0"/>
              <a:t>MAIN CHARARACTERISTICS WERE:</a:t>
            </a:r>
            <a:br>
              <a:rPr lang="en-US" sz="1800" dirty="0"/>
            </a:br>
            <a:br>
              <a:rPr lang="en-US" sz="1800" dirty="0"/>
            </a:br>
            <a:r>
              <a:rPr lang="en-US" sz="1800" dirty="0"/>
              <a:t>-  ANTHROPOCENTRIC POINT OF VIEW  OPOSSED TO A RELIGIOUS CONCEPTION OF LIFE.</a:t>
            </a:r>
            <a:br>
              <a:rPr lang="en-US" sz="1800" dirty="0"/>
            </a:br>
            <a:r>
              <a:rPr lang="en-US" sz="1800" dirty="0"/>
              <a:t>-   REASON AND EXPERIMENTATION ARE THE BASE OF SCIENCE.</a:t>
            </a:r>
            <a:br>
              <a:rPr lang="en-US" sz="1800" dirty="0"/>
            </a:br>
            <a:r>
              <a:rPr lang="en-US" sz="1800" dirty="0"/>
              <a:t>-   THEY WERE INSIPIRED IN GREK AND ROMAN MODELS.</a:t>
            </a:r>
            <a:br>
              <a:rPr lang="en-US" sz="1800" dirty="0"/>
            </a:br>
            <a:r>
              <a:rPr lang="en-US" sz="1800" dirty="0"/>
              <a:t>-   BOOKS BEGAN TO BE WRITEN IN MODERN LANGUAGES.</a:t>
            </a:r>
            <a:br>
              <a:rPr lang="en-US" sz="1800" dirty="0"/>
            </a:br>
            <a:endParaRPr lang="en-US" sz="18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A445360-9C14-480A-90AD-7B54C65536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5219" y="228600"/>
            <a:ext cx="4487773" cy="82973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en-US" sz="3200" b="1" dirty="0"/>
              <a:t>HUMANISM</a:t>
            </a:r>
          </a:p>
        </p:txBody>
      </p:sp>
      <p:sp>
        <p:nvSpPr>
          <p:cNvPr id="22" name="Snip Diagonal Corner Rectangle 6">
            <a:extLst>
              <a:ext uri="{FF2B5EF4-FFF2-40B4-BE49-F238E27FC236}">
                <a16:creationId xmlns:a16="http://schemas.microsoft.com/office/drawing/2014/main" id="{62D24C17-45DC-4B8B-B48E-F2A226EEDF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4000" y="620722"/>
            <a:ext cx="6575496" cy="5286838"/>
          </a:xfrm>
          <a:prstGeom prst="snip2DiagRect">
            <a:avLst>
              <a:gd name="adj1" fmla="val 10787"/>
              <a:gd name="adj2" fmla="val 0"/>
            </a:avLst>
          </a:prstGeom>
          <a:solidFill>
            <a:schemeClr val="tx1"/>
          </a:solidFill>
          <a:ln>
            <a:noFill/>
          </a:ln>
          <a:effectLst>
            <a:innerShdw blurRad="57150" dist="38100" dir="14460000">
              <a:prstClr val="black">
                <a:alpha val="7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4" name="Freeform 25">
            <a:extLst>
              <a:ext uri="{FF2B5EF4-FFF2-40B4-BE49-F238E27FC236}">
                <a16:creationId xmlns:a16="http://schemas.microsoft.com/office/drawing/2014/main" id="{C0B35EEF-F0B5-457B-BE6F-B61267EBBE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9073" y="794540"/>
            <a:ext cx="3311118" cy="1693722"/>
          </a:xfrm>
          <a:custGeom>
            <a:avLst/>
            <a:gdLst>
              <a:gd name="connsiteX0" fmla="*/ 534609 w 3311118"/>
              <a:gd name="connsiteY0" fmla="*/ 0 h 1693722"/>
              <a:gd name="connsiteX1" fmla="*/ 3311118 w 3311118"/>
              <a:gd name="connsiteY1" fmla="*/ 0 h 1693722"/>
              <a:gd name="connsiteX2" fmla="*/ 3311118 w 3311118"/>
              <a:gd name="connsiteY2" fmla="*/ 1693722 h 1693722"/>
              <a:gd name="connsiteX3" fmla="*/ 0 w 3311118"/>
              <a:gd name="connsiteY3" fmla="*/ 1693722 h 1693722"/>
              <a:gd name="connsiteX4" fmla="*/ 0 w 3311118"/>
              <a:gd name="connsiteY4" fmla="*/ 534609 h 1693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11118" h="1693722">
                <a:moveTo>
                  <a:pt x="534609" y="0"/>
                </a:moveTo>
                <a:lnTo>
                  <a:pt x="3311118" y="0"/>
                </a:lnTo>
                <a:lnTo>
                  <a:pt x="3311118" y="1693722"/>
                </a:lnTo>
                <a:lnTo>
                  <a:pt x="0" y="1693722"/>
                </a:lnTo>
                <a:lnTo>
                  <a:pt x="0" y="534609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67BB946-50B1-4CCD-AEDF-2C33D01708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3214" y="2618147"/>
            <a:ext cx="2506697" cy="3124019"/>
          </a:xfrm>
          <a:prstGeom prst="rect">
            <a:avLst/>
          </a:prstGeom>
        </p:spPr>
      </p:pic>
      <p:pic>
        <p:nvPicPr>
          <p:cNvPr id="4" name="Picture 6">
            <a:extLst>
              <a:ext uri="{FF2B5EF4-FFF2-40B4-BE49-F238E27FC236}">
                <a16:creationId xmlns:a16="http://schemas.microsoft.com/office/drawing/2014/main" id="{59D7A0D7-41BF-4DBA-AC13-D40C355A3D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10710" y="794540"/>
            <a:ext cx="2476584" cy="3237366"/>
          </a:xfrm>
          <a:prstGeom prst="rect">
            <a:avLst/>
          </a:prstGeom>
        </p:spPr>
      </p:pic>
      <p:sp useBgFill="1">
        <p:nvSpPr>
          <p:cNvPr id="26" name="Freeform 28">
            <a:extLst>
              <a:ext uri="{FF2B5EF4-FFF2-40B4-BE49-F238E27FC236}">
                <a16:creationId xmlns:a16="http://schemas.microsoft.com/office/drawing/2014/main" id="{8D6C28F2-A53D-4790-950F-13F5F6D28A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53579" y="4164226"/>
            <a:ext cx="2790845" cy="1577939"/>
          </a:xfrm>
          <a:custGeom>
            <a:avLst/>
            <a:gdLst>
              <a:gd name="connsiteX0" fmla="*/ 0 w 2790845"/>
              <a:gd name="connsiteY0" fmla="*/ 0 h 1577939"/>
              <a:gd name="connsiteX1" fmla="*/ 2790845 w 2790845"/>
              <a:gd name="connsiteY1" fmla="*/ 0 h 1577939"/>
              <a:gd name="connsiteX2" fmla="*/ 2790845 w 2790845"/>
              <a:gd name="connsiteY2" fmla="*/ 1043331 h 1577939"/>
              <a:gd name="connsiteX3" fmla="*/ 2256237 w 2790845"/>
              <a:gd name="connsiteY3" fmla="*/ 1577939 h 1577939"/>
              <a:gd name="connsiteX4" fmla="*/ 0 w 2790845"/>
              <a:gd name="connsiteY4" fmla="*/ 1577939 h 1577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90845" h="1577939">
                <a:moveTo>
                  <a:pt x="0" y="0"/>
                </a:moveTo>
                <a:lnTo>
                  <a:pt x="2790845" y="0"/>
                </a:lnTo>
                <a:lnTo>
                  <a:pt x="2790845" y="1043331"/>
                </a:lnTo>
                <a:lnTo>
                  <a:pt x="2256237" y="1577939"/>
                </a:lnTo>
                <a:lnTo>
                  <a:pt x="0" y="1577939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BD715EE1-7593-40E5-8F38-30FF7B5E5F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361944BC-FE08-4F38-ACF6-08AE0D921C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22E8037F-AA3D-481E-A606-FE219569EB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8079CA50-3DA4-4E34-9257-305BAE3479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79938B86-920F-440F-97A2-4C082D99A5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33B1810B-9E42-4AEC-92EC-378964CC77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906813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8FD48FB1-66D8-4676-B0AA-C139A1DB78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F033F5AE-6728-4F19-8DED-658E674B31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82C7D74A-18BA-4709-A808-44E8815C44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B5164A3F-1561-4039-8185-AB0EEB713E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2A35DB53-42BE-460E-9CA1-1294C98463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 useBgFill="1">
        <p:nvSpPr>
          <p:cNvPr id="81" name="Rectangle 80">
            <a:extLst>
              <a:ext uri="{FF2B5EF4-FFF2-40B4-BE49-F238E27FC236}">
                <a16:creationId xmlns:a16="http://schemas.microsoft.com/office/drawing/2014/main" id="{D067A139-86EB-480F-AE6B-AF8092F215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2225268-8E22-47A0-9106-9E84D577B9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32663" y="350314"/>
            <a:ext cx="4212986" cy="160389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b="1" dirty="0"/>
              <a:t>SPREAD OF HUMANISM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FFBFBA7-BAB9-4448-B441-3D21453B7F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82672" y="1954213"/>
            <a:ext cx="5632447" cy="4598988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 b="1" dirty="0"/>
              <a:t>GUTENBERG INVENTED THE PRINTING PRESS IN 1440  SO BOOKS  COULD BE PRODUCED IN LESS TIME AND WERE  CHEAPER.  THEN, IDEAS EXPANDED QUICKLY.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 b="1" dirty="0"/>
              <a:t> CLASSICAL CULTURE WAS STUDIED IN ACADEMIES AND UNIVERSITIES LIKE VIENNA, BOLOGNA OR ALCALÁ DE HENARES.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 b="1" dirty="0"/>
              <a:t> HUMANISTS EXCHANGED IDEAS BY TRAVELLING AND SHARING WRITTEN CORRESPONDENCE.</a:t>
            </a:r>
          </a:p>
        </p:txBody>
      </p:sp>
      <p:sp>
        <p:nvSpPr>
          <p:cNvPr id="83" name="Snip Diagonal Corner Rectangle 6">
            <a:extLst>
              <a:ext uri="{FF2B5EF4-FFF2-40B4-BE49-F238E27FC236}">
                <a16:creationId xmlns:a16="http://schemas.microsoft.com/office/drawing/2014/main" id="{4E252378-AA68-427C-BF69-E4434E447D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4000" y="620722"/>
            <a:ext cx="5136155" cy="5286838"/>
          </a:xfrm>
          <a:prstGeom prst="snip2DiagRect">
            <a:avLst>
              <a:gd name="adj1" fmla="val 9954"/>
              <a:gd name="adj2" fmla="val 0"/>
            </a:avLst>
          </a:prstGeom>
          <a:solidFill>
            <a:schemeClr val="tx1"/>
          </a:solidFill>
          <a:ln>
            <a:noFill/>
          </a:ln>
          <a:effectLst>
            <a:innerShdw blurRad="57150" dist="38100" dir="14460000">
              <a:prstClr val="black">
                <a:alpha val="7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Resultado de imagen de GUTENBERG PRINTING PRESS">
            <a:extLst>
              <a:ext uri="{FF2B5EF4-FFF2-40B4-BE49-F238E27FC236}">
                <a16:creationId xmlns:a16="http://schemas.microsoft.com/office/drawing/2014/main" id="{14D477C6-D632-4C82-A441-AA1C428193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82" b="2"/>
          <a:stretch/>
        </p:blipFill>
        <p:spPr bwMode="auto">
          <a:xfrm>
            <a:off x="797205" y="786117"/>
            <a:ext cx="4809744" cy="4956048"/>
          </a:xfrm>
          <a:custGeom>
            <a:avLst/>
            <a:gdLst>
              <a:gd name="connsiteX0" fmla="*/ 478762 w 4809744"/>
              <a:gd name="connsiteY0" fmla="*/ 0 h 4956048"/>
              <a:gd name="connsiteX1" fmla="*/ 4809744 w 4809744"/>
              <a:gd name="connsiteY1" fmla="*/ 0 h 4956048"/>
              <a:gd name="connsiteX2" fmla="*/ 4809744 w 4809744"/>
              <a:gd name="connsiteY2" fmla="*/ 4477286 h 4956048"/>
              <a:gd name="connsiteX3" fmla="*/ 4330982 w 4809744"/>
              <a:gd name="connsiteY3" fmla="*/ 4956048 h 4956048"/>
              <a:gd name="connsiteX4" fmla="*/ 0 w 4809744"/>
              <a:gd name="connsiteY4" fmla="*/ 4956048 h 4956048"/>
              <a:gd name="connsiteX5" fmla="*/ 0 w 4809744"/>
              <a:gd name="connsiteY5" fmla="*/ 478762 h 4956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09744" h="4956048">
                <a:moveTo>
                  <a:pt x="478762" y="0"/>
                </a:moveTo>
                <a:lnTo>
                  <a:pt x="4809744" y="0"/>
                </a:lnTo>
                <a:lnTo>
                  <a:pt x="4809744" y="4477286"/>
                </a:lnTo>
                <a:lnTo>
                  <a:pt x="4330982" y="4956048"/>
                </a:lnTo>
                <a:lnTo>
                  <a:pt x="0" y="4956048"/>
                </a:lnTo>
                <a:lnTo>
                  <a:pt x="0" y="478762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5" name="Group 84">
            <a:extLst>
              <a:ext uri="{FF2B5EF4-FFF2-40B4-BE49-F238E27FC236}">
                <a16:creationId xmlns:a16="http://schemas.microsoft.com/office/drawing/2014/main" id="{65E8C853-59EA-4FCB-BB4E-1B0AEEA408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C58D8A51-1FB2-4FA0-A860-D57179B52A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75C2F33D-5361-48D8-899D-50A713699D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30608EC6-04A0-4D53-B4C8-57F06AF14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C9C42FEC-C8F1-465B-900B-C7F552326D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84CDCA4C-0922-4330-AF15-394E8C6DDE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983168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24000" y="1981200"/>
            <a:ext cx="7239000" cy="609600"/>
          </a:xfrm>
        </p:spPr>
        <p:txBody>
          <a:bodyPr/>
          <a:lstStyle/>
          <a:p>
            <a:r>
              <a:rPr lang="es-ES" sz="2800" dirty="0"/>
              <a:t>PETRARCH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676400" y="2514600"/>
            <a:ext cx="8382000" cy="41910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s-ES" sz="1600" dirty="0"/>
              <a:t>PETRARCH WAS AN ITALIAN WRITER</a:t>
            </a:r>
          </a:p>
          <a:p>
            <a:pPr marL="0" indent="0">
              <a:buNone/>
            </a:pPr>
            <a:r>
              <a:rPr lang="es-ES" sz="1600" dirty="0"/>
              <a:t>WHO CHOSE TO WRITE IN ITALIAN RATHER</a:t>
            </a:r>
          </a:p>
          <a:p>
            <a:pPr marL="0" indent="0">
              <a:buNone/>
            </a:pPr>
            <a:r>
              <a:rPr lang="es-ES" sz="1600" dirty="0"/>
              <a:t>THAN LATIN.</a:t>
            </a:r>
          </a:p>
          <a:p>
            <a:pPr marL="0" indent="0">
              <a:buNone/>
            </a:pPr>
            <a:endParaRPr lang="es-ES" sz="1600" dirty="0"/>
          </a:p>
          <a:p>
            <a:pPr marL="0" indent="0">
              <a:buNone/>
            </a:pPr>
            <a:endParaRPr lang="es-ES" sz="1600" dirty="0"/>
          </a:p>
          <a:p>
            <a:r>
              <a:rPr lang="es-ES" sz="1600" dirty="0"/>
              <a:t>HIS POEMS WERE ABOUT BEAUTY, </a:t>
            </a:r>
          </a:p>
          <a:p>
            <a:pPr marL="0" indent="0">
              <a:buNone/>
            </a:pPr>
            <a:r>
              <a:rPr lang="es-ES" sz="1600" dirty="0"/>
              <a:t>LOVE AND LIFE, NEVER ABOUT DEATH.</a:t>
            </a:r>
          </a:p>
          <a:p>
            <a:pPr marL="0" indent="0">
              <a:buNone/>
            </a:pPr>
            <a:endParaRPr lang="es-ES" sz="1600" dirty="0"/>
          </a:p>
          <a:p>
            <a:pPr marL="0" indent="0">
              <a:buNone/>
            </a:pPr>
            <a:endParaRPr lang="es-ES" sz="1600" dirty="0"/>
          </a:p>
          <a:p>
            <a:pPr>
              <a:buFont typeface="Wingdings" panose="05000000000000000000" pitchFamily="2" charset="2"/>
              <a:buChar char="Ø"/>
            </a:pPr>
            <a:r>
              <a:rPr lang="es-ES" sz="1600" dirty="0"/>
              <a:t>MAN SHOULD CARE ABOUT LIFE ON</a:t>
            </a:r>
          </a:p>
          <a:p>
            <a:pPr marL="0" indent="0">
              <a:buNone/>
            </a:pPr>
            <a:r>
              <a:rPr lang="es-ES" sz="1600" dirty="0"/>
              <a:t>EARTH AND NOT ABOUT HEAVEN AND HELL</a:t>
            </a:r>
          </a:p>
          <a:p>
            <a:pPr marL="0" indent="0">
              <a:buNone/>
            </a:pPr>
            <a:r>
              <a:rPr lang="es-ES" sz="1600" dirty="0"/>
              <a:t> 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0505" y="2286000"/>
            <a:ext cx="3263786" cy="4067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0154661"/>
      </p:ext>
    </p:extLst>
  </p:cSld>
  <p:clrMapOvr>
    <a:masterClrMapping/>
  </p:clrMapOvr>
  <p:transition spd="med">
    <p:pull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FD48FB1-66D8-4676-B0AA-C139A1DB78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033F5AE-6728-4F19-8DED-658E674B31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2C7D74A-18BA-4709-A808-44E8815C44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5164A3F-1561-4039-8185-AB0EEB713E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A35DB53-42BE-460E-9CA1-1294C98463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C5BDD1EA-D8C1-45AF-9F0A-14A2A137BA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CDEE047-6B3A-4CA1-8208-A69B07B1B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3381" y="628618"/>
            <a:ext cx="3369548" cy="166585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b="1" dirty="0"/>
              <a:t>ERASMUS OF ROTTERDAM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F1C7197-667E-42FD-9C79-88FB155E6E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27010" y="2386013"/>
            <a:ext cx="4611002" cy="4243387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just">
              <a:lnSpc>
                <a:spcPct val="90000"/>
              </a:lnSpc>
            </a:pPr>
            <a:endParaRPr lang="en-US" sz="1400" b="1" dirty="0">
              <a:solidFill>
                <a:srgbClr val="FF0000"/>
              </a:solidFill>
            </a:endParaRPr>
          </a:p>
          <a:p>
            <a:pPr marL="285750" indent="-285750"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FF0000"/>
                </a:solidFill>
              </a:rPr>
              <a:t>HE WAS A DUTCH HUMANIST AND</a:t>
            </a:r>
          </a:p>
          <a:p>
            <a:pPr marL="285750" indent="-285750"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FF0000"/>
                </a:solidFill>
              </a:rPr>
              <a:t>LIVED IN HOLLAND IN THE 16TH CENTURY.</a:t>
            </a:r>
          </a:p>
          <a:p>
            <a:pPr marL="285750" indent="-285750"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FF0000"/>
                </a:solidFill>
              </a:rPr>
              <a:t>HE WROTE THE BOOK CALLED</a:t>
            </a:r>
          </a:p>
          <a:p>
            <a:pPr algn="just">
              <a:lnSpc>
                <a:spcPct val="90000"/>
              </a:lnSpc>
            </a:pPr>
            <a:r>
              <a:rPr lang="en-US" b="1" dirty="0">
                <a:solidFill>
                  <a:srgbClr val="FF0000"/>
                </a:solidFill>
              </a:rPr>
              <a:t>“IN PRIASE OF FOLLY” AGAIST THE CHURCH</a:t>
            </a:r>
          </a:p>
          <a:p>
            <a:pPr algn="just">
              <a:lnSpc>
                <a:spcPct val="90000"/>
              </a:lnSpc>
            </a:pPr>
            <a:r>
              <a:rPr lang="en-US" b="1" dirty="0">
                <a:solidFill>
                  <a:srgbClr val="FF0000"/>
                </a:solidFill>
              </a:rPr>
              <a:t>AND SUPERTITIONS PEOPLE BELIEVE IN.</a:t>
            </a:r>
          </a:p>
          <a:p>
            <a:pPr marL="285750" indent="-285750"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FF0000"/>
                </a:solidFill>
              </a:rPr>
              <a:t>HE ALSO SUPPORTED THE IDEA OF</a:t>
            </a:r>
          </a:p>
          <a:p>
            <a:pPr algn="just">
              <a:lnSpc>
                <a:spcPct val="90000"/>
              </a:lnSpc>
            </a:pPr>
            <a:r>
              <a:rPr lang="en-US" b="1" dirty="0">
                <a:solidFill>
                  <a:srgbClr val="FF0000"/>
                </a:solidFill>
              </a:rPr>
              <a:t>TRANSLATING THE BIBLE INTO COMMON</a:t>
            </a:r>
          </a:p>
          <a:p>
            <a:pPr algn="just">
              <a:lnSpc>
                <a:spcPct val="90000"/>
              </a:lnSpc>
            </a:pPr>
            <a:r>
              <a:rPr lang="en-US" b="1" dirty="0">
                <a:solidFill>
                  <a:srgbClr val="FF0000"/>
                </a:solidFill>
              </a:rPr>
              <a:t>LANGUAGES</a:t>
            </a:r>
          </a:p>
        </p:txBody>
      </p:sp>
      <p:sp>
        <p:nvSpPr>
          <p:cNvPr id="21" name="Snip Diagonal Corner Rectangle 6">
            <a:extLst>
              <a:ext uri="{FF2B5EF4-FFF2-40B4-BE49-F238E27FC236}">
                <a16:creationId xmlns:a16="http://schemas.microsoft.com/office/drawing/2014/main" id="{14354E08-0068-48D7-A8AD-84C7B1CF58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4000" y="620722"/>
            <a:ext cx="6575496" cy="5286838"/>
          </a:xfrm>
          <a:prstGeom prst="snip2DiagRect">
            <a:avLst>
              <a:gd name="adj1" fmla="val 10787"/>
              <a:gd name="adj2" fmla="val 0"/>
            </a:avLst>
          </a:prstGeom>
          <a:solidFill>
            <a:schemeClr val="tx1"/>
          </a:solidFill>
          <a:ln>
            <a:noFill/>
          </a:ln>
          <a:effectLst>
            <a:innerShdw blurRad="57150" dist="38100" dir="14460000">
              <a:prstClr val="black">
                <a:alpha val="7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C2380AD-AD84-4D03-B424-D522CD6CD19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16" r="-2" b="35239"/>
          <a:stretch/>
        </p:blipFill>
        <p:spPr>
          <a:xfrm>
            <a:off x="799072" y="786117"/>
            <a:ext cx="6245352" cy="4956048"/>
          </a:xfrm>
          <a:custGeom>
            <a:avLst/>
            <a:gdLst>
              <a:gd name="connsiteX0" fmla="*/ 534609 w 6245352"/>
              <a:gd name="connsiteY0" fmla="*/ 0 h 4956048"/>
              <a:gd name="connsiteX1" fmla="*/ 6245352 w 6245352"/>
              <a:gd name="connsiteY1" fmla="*/ 0 h 4956048"/>
              <a:gd name="connsiteX2" fmla="*/ 6245352 w 6245352"/>
              <a:gd name="connsiteY2" fmla="*/ 4421439 h 4956048"/>
              <a:gd name="connsiteX3" fmla="*/ 5710743 w 6245352"/>
              <a:gd name="connsiteY3" fmla="*/ 4956048 h 4956048"/>
              <a:gd name="connsiteX4" fmla="*/ 0 w 6245352"/>
              <a:gd name="connsiteY4" fmla="*/ 4956048 h 4956048"/>
              <a:gd name="connsiteX5" fmla="*/ 0 w 6245352"/>
              <a:gd name="connsiteY5" fmla="*/ 534609 h 4956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245352" h="4956048">
                <a:moveTo>
                  <a:pt x="534609" y="0"/>
                </a:moveTo>
                <a:lnTo>
                  <a:pt x="6245352" y="0"/>
                </a:lnTo>
                <a:lnTo>
                  <a:pt x="6245352" y="4421439"/>
                </a:lnTo>
                <a:lnTo>
                  <a:pt x="5710743" y="4956048"/>
                </a:lnTo>
                <a:lnTo>
                  <a:pt x="0" y="4956048"/>
                </a:lnTo>
                <a:lnTo>
                  <a:pt x="0" y="534609"/>
                </a:lnTo>
                <a:close/>
              </a:path>
            </a:pathLst>
          </a:cu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A779F34F-2960-4B81-BA08-445B6F6A0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10A57ACC-416F-4A5D-B7F7-DDA9886A3A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26522B4F-50C4-4FCE-8AE2-3789D63ED3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2C3978FC-B5D1-42BE-B086-BC2A733D58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ACED99F1-340D-4970-8E66-3B28E92711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50A54E39-63C0-4847-A766-C6B74FEB48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198883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850571" y="1944914"/>
            <a:ext cx="5943600" cy="457200"/>
          </a:xfrm>
        </p:spPr>
        <p:txBody>
          <a:bodyPr/>
          <a:lstStyle/>
          <a:p>
            <a:r>
              <a:rPr lang="es-ES" sz="2800" dirty="0"/>
              <a:t>THOMAS MORE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524000" y="2438400"/>
            <a:ext cx="8458200" cy="3962400"/>
          </a:xfrm>
        </p:spPr>
        <p:txBody>
          <a:bodyPr/>
          <a:lstStyle/>
          <a:p>
            <a:r>
              <a:rPr lang="es-ES" sz="2000" dirty="0"/>
              <a:t>He </a:t>
            </a:r>
            <a:r>
              <a:rPr lang="es-ES" sz="2000" dirty="0" err="1"/>
              <a:t>was</a:t>
            </a:r>
            <a:r>
              <a:rPr lang="es-ES" sz="2000" dirty="0"/>
              <a:t> </a:t>
            </a:r>
            <a:r>
              <a:rPr lang="es-ES" sz="2000" dirty="0" err="1"/>
              <a:t>an</a:t>
            </a:r>
            <a:r>
              <a:rPr lang="es-ES" sz="2000" dirty="0"/>
              <a:t> </a:t>
            </a:r>
            <a:r>
              <a:rPr lang="es-ES" sz="2000" dirty="0" err="1"/>
              <a:t>Englishman</a:t>
            </a:r>
            <a:r>
              <a:rPr lang="es-ES" sz="2000" dirty="0"/>
              <a:t> </a:t>
            </a:r>
            <a:r>
              <a:rPr lang="es-ES" sz="2000" dirty="0" err="1"/>
              <a:t>contemporary</a:t>
            </a:r>
            <a:r>
              <a:rPr lang="es-ES" sz="2000" dirty="0"/>
              <a:t> to </a:t>
            </a:r>
          </a:p>
          <a:p>
            <a:pPr marL="0" indent="0">
              <a:buNone/>
            </a:pPr>
            <a:r>
              <a:rPr lang="es-ES" sz="2000" dirty="0"/>
              <a:t>Erasmus.</a:t>
            </a:r>
          </a:p>
          <a:p>
            <a:pPr marL="0" indent="0">
              <a:buNone/>
            </a:pPr>
            <a:endParaRPr lang="es-ES" sz="2000" dirty="0"/>
          </a:p>
          <a:p>
            <a:pPr>
              <a:buFont typeface="Wingdings" panose="05000000000000000000" pitchFamily="2" charset="2"/>
              <a:buChar char="Ø"/>
            </a:pPr>
            <a:r>
              <a:rPr lang="es-ES" sz="2000" dirty="0" err="1"/>
              <a:t>His</a:t>
            </a:r>
            <a:r>
              <a:rPr lang="es-ES" sz="2000" dirty="0"/>
              <a:t> </a:t>
            </a:r>
            <a:r>
              <a:rPr lang="es-ES" sz="2000" dirty="0" err="1"/>
              <a:t>most</a:t>
            </a:r>
            <a:r>
              <a:rPr lang="es-ES" sz="2000" dirty="0"/>
              <a:t> </a:t>
            </a:r>
            <a:r>
              <a:rPr lang="es-ES" sz="2000" dirty="0" err="1"/>
              <a:t>famous</a:t>
            </a:r>
            <a:r>
              <a:rPr lang="es-ES" sz="2000" dirty="0"/>
              <a:t> </a:t>
            </a:r>
            <a:r>
              <a:rPr lang="es-ES" sz="2000" dirty="0" err="1"/>
              <a:t>book</a:t>
            </a:r>
            <a:r>
              <a:rPr lang="es-ES" sz="2000" dirty="0"/>
              <a:t> </a:t>
            </a:r>
            <a:r>
              <a:rPr lang="es-ES" sz="2000" dirty="0" err="1"/>
              <a:t>is</a:t>
            </a:r>
            <a:r>
              <a:rPr lang="es-ES" sz="2000" dirty="0"/>
              <a:t> </a:t>
            </a:r>
            <a:r>
              <a:rPr lang="es-ES" sz="2000" dirty="0" err="1"/>
              <a:t>titled</a:t>
            </a:r>
            <a:r>
              <a:rPr lang="es-ES" sz="2000" dirty="0"/>
              <a:t> </a:t>
            </a:r>
            <a:r>
              <a:rPr lang="es-ES" sz="2000" dirty="0" err="1"/>
              <a:t>Utopia</a:t>
            </a:r>
            <a:r>
              <a:rPr lang="es-ES" sz="2000" dirty="0"/>
              <a:t>, </a:t>
            </a:r>
            <a:r>
              <a:rPr lang="es-ES" sz="2000" dirty="0" err="1"/>
              <a:t>It</a:t>
            </a:r>
            <a:endParaRPr lang="es-ES" sz="2000" dirty="0"/>
          </a:p>
          <a:p>
            <a:pPr marL="0" indent="0">
              <a:buNone/>
            </a:pPr>
            <a:r>
              <a:rPr lang="es-ES" sz="2000" dirty="0" err="1"/>
              <a:t>was</a:t>
            </a:r>
            <a:r>
              <a:rPr lang="es-ES" sz="2000" dirty="0"/>
              <a:t> </a:t>
            </a:r>
            <a:r>
              <a:rPr lang="es-ES" sz="2000" dirty="0" err="1"/>
              <a:t>about</a:t>
            </a:r>
            <a:r>
              <a:rPr lang="es-ES" sz="2000" dirty="0"/>
              <a:t> a country </a:t>
            </a:r>
            <a:r>
              <a:rPr lang="es-ES" sz="2000" dirty="0" err="1"/>
              <a:t>where</a:t>
            </a:r>
            <a:r>
              <a:rPr lang="es-ES" sz="2000" dirty="0"/>
              <a:t> </a:t>
            </a:r>
            <a:r>
              <a:rPr lang="es-ES" sz="2000" dirty="0" err="1"/>
              <a:t>people</a:t>
            </a:r>
            <a:r>
              <a:rPr lang="es-ES" sz="2000" dirty="0"/>
              <a:t> </a:t>
            </a:r>
            <a:r>
              <a:rPr lang="es-ES" sz="2000" dirty="0" err="1"/>
              <a:t>were</a:t>
            </a:r>
            <a:r>
              <a:rPr lang="es-ES" sz="2000" dirty="0"/>
              <a:t> </a:t>
            </a:r>
            <a:r>
              <a:rPr lang="es-ES" sz="2000" dirty="0" err="1"/>
              <a:t>not</a:t>
            </a:r>
            <a:r>
              <a:rPr lang="es-ES" sz="2000" dirty="0"/>
              <a:t> </a:t>
            </a:r>
            <a:r>
              <a:rPr lang="es-ES" sz="2000" dirty="0" err="1"/>
              <a:t>poor</a:t>
            </a:r>
            <a:r>
              <a:rPr lang="es-ES" sz="2000" dirty="0"/>
              <a:t>,</a:t>
            </a:r>
          </a:p>
          <a:p>
            <a:pPr marL="0" indent="0">
              <a:buNone/>
            </a:pPr>
            <a:r>
              <a:rPr lang="es-ES" sz="2000" dirty="0" err="1"/>
              <a:t>where</a:t>
            </a:r>
            <a:r>
              <a:rPr lang="es-ES" sz="2000" dirty="0"/>
              <a:t> </a:t>
            </a:r>
            <a:r>
              <a:rPr lang="es-ES" sz="2000" dirty="0" err="1"/>
              <a:t>everybody</a:t>
            </a:r>
            <a:r>
              <a:rPr lang="es-ES" sz="2000" dirty="0"/>
              <a:t> </a:t>
            </a:r>
            <a:r>
              <a:rPr lang="es-ES" sz="2000" dirty="0" err="1"/>
              <a:t>was</a:t>
            </a:r>
            <a:r>
              <a:rPr lang="es-ES" sz="2000" dirty="0"/>
              <a:t> free and </a:t>
            </a:r>
            <a:r>
              <a:rPr lang="es-ES" sz="2000" dirty="0" err="1"/>
              <a:t>without</a:t>
            </a:r>
            <a:r>
              <a:rPr lang="es-ES" sz="2000" dirty="0"/>
              <a:t> </a:t>
            </a:r>
            <a:r>
              <a:rPr lang="es-ES" sz="2000" dirty="0" err="1"/>
              <a:t>wars</a:t>
            </a:r>
            <a:r>
              <a:rPr lang="es-ES" sz="2000" dirty="0"/>
              <a:t>.</a:t>
            </a:r>
          </a:p>
          <a:p>
            <a:pPr marL="0" indent="0">
              <a:buNone/>
            </a:pPr>
            <a:endParaRPr lang="es-ES" sz="2000" dirty="0"/>
          </a:p>
          <a:p>
            <a:r>
              <a:rPr lang="es-ES" sz="2000" dirty="0" err="1"/>
              <a:t>However</a:t>
            </a:r>
            <a:r>
              <a:rPr lang="es-ES" sz="2000" dirty="0"/>
              <a:t> </a:t>
            </a:r>
            <a:r>
              <a:rPr lang="es-ES" sz="2000" dirty="0" err="1"/>
              <a:t>this</a:t>
            </a:r>
            <a:r>
              <a:rPr lang="es-ES" sz="2000" dirty="0"/>
              <a:t> country </a:t>
            </a:r>
            <a:r>
              <a:rPr lang="es-ES" sz="2000" dirty="0" err="1"/>
              <a:t>does</a:t>
            </a:r>
            <a:r>
              <a:rPr lang="es-ES" sz="2000" dirty="0"/>
              <a:t> </a:t>
            </a:r>
            <a:r>
              <a:rPr lang="es-ES" sz="2000" dirty="0" err="1"/>
              <a:t>not</a:t>
            </a:r>
            <a:r>
              <a:rPr lang="es-ES" sz="2000" dirty="0"/>
              <a:t> </a:t>
            </a:r>
            <a:r>
              <a:rPr lang="es-ES" sz="2000" dirty="0" err="1"/>
              <a:t>exist</a:t>
            </a:r>
            <a:r>
              <a:rPr lang="es-ES" sz="2000" dirty="0"/>
              <a:t>, </a:t>
            </a:r>
            <a:r>
              <a:rPr lang="es-ES" sz="2000" dirty="0" err="1"/>
              <a:t>then</a:t>
            </a:r>
            <a:r>
              <a:rPr lang="es-ES" sz="2000" dirty="0"/>
              <a:t> I </a:t>
            </a:r>
          </a:p>
          <a:p>
            <a:pPr marL="0" indent="0">
              <a:buNone/>
            </a:pPr>
            <a:r>
              <a:rPr lang="es-ES" sz="2000" dirty="0" err="1"/>
              <a:t>Used</a:t>
            </a:r>
            <a:r>
              <a:rPr lang="es-ES" sz="2000" dirty="0"/>
              <a:t> </a:t>
            </a:r>
            <a:r>
              <a:rPr lang="es-ES" sz="2000" dirty="0" err="1"/>
              <a:t>this</a:t>
            </a:r>
            <a:r>
              <a:rPr lang="es-ES" sz="2000" dirty="0"/>
              <a:t> to </a:t>
            </a:r>
            <a:r>
              <a:rPr lang="es-ES" sz="2000" dirty="0" err="1"/>
              <a:t>analyze</a:t>
            </a:r>
            <a:r>
              <a:rPr lang="es-ES" sz="2000" dirty="0"/>
              <a:t> </a:t>
            </a:r>
            <a:r>
              <a:rPr lang="es-ES" sz="2000" dirty="0" err="1"/>
              <a:t>the</a:t>
            </a:r>
            <a:r>
              <a:rPr lang="es-ES" sz="2000" dirty="0"/>
              <a:t> </a:t>
            </a:r>
            <a:r>
              <a:rPr lang="es-ES" sz="2000" dirty="0" err="1"/>
              <a:t>society</a:t>
            </a:r>
            <a:r>
              <a:rPr lang="es-ES" sz="2000" dirty="0"/>
              <a:t> I </a:t>
            </a:r>
            <a:r>
              <a:rPr lang="es-ES" sz="2000" dirty="0" err="1"/>
              <a:t>lived</a:t>
            </a:r>
            <a:r>
              <a:rPr lang="es-ES" sz="2000" dirty="0"/>
              <a:t> in.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801" y="2402115"/>
            <a:ext cx="2819399" cy="3653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341112"/>
      </p:ext>
    </p:extLst>
  </p:cSld>
  <p:clrMapOvr>
    <a:masterClrMapping/>
  </p:clrMapOvr>
  <p:transition spd="med">
    <p:pull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6553200" y="1371601"/>
            <a:ext cx="3733800" cy="4708981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2400" b="1" dirty="0" err="1">
                <a:solidFill>
                  <a:srgbClr val="FF0000"/>
                </a:solidFill>
                <a:latin typeface="Arial"/>
              </a:rPr>
              <a:t>Niccolò</a:t>
            </a:r>
            <a:r>
              <a:rPr lang="en-US" sz="2400" b="1" dirty="0">
                <a:solidFill>
                  <a:srgbClr val="FF0000"/>
                </a:solidFill>
                <a:latin typeface="Arial"/>
              </a:rPr>
              <a:t> Machiavelli</a:t>
            </a:r>
          </a:p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24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“</a:t>
            </a:r>
            <a:r>
              <a:rPr lang="en-US" sz="2400" b="1" i="1" u="sng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The Prince</a:t>
            </a:r>
            <a:r>
              <a:rPr lang="en-US" sz="24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”</a:t>
            </a:r>
          </a:p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6030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Machiavelli observed city-state rulers of his day and produced guidelines for the acquisition and maintenance of power by absolute rule.</a:t>
            </a:r>
          </a:p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</a:pPr>
            <a:endParaRPr lang="en-US" sz="2400" b="1" dirty="0">
              <a:solidFill>
                <a:srgbClr val="000000"/>
              </a:solidFill>
              <a:latin typeface="Arial"/>
            </a:endParaRPr>
          </a:p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</a:pPr>
            <a:endParaRPr lang="en-US" sz="1600" b="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553200" y="2514600"/>
            <a:ext cx="3733800" cy="304698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3200" b="1" dirty="0">
                <a:solidFill>
                  <a:srgbClr val="000000"/>
                </a:solidFill>
                <a:latin typeface="Arial"/>
              </a:rPr>
              <a:t>He felt that a ruler should be willing to do anything to maintain control without worrying about conscience.</a:t>
            </a:r>
            <a:endParaRPr lang="en-US" sz="2400" b="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324600" y="228600"/>
            <a:ext cx="3810000" cy="762000"/>
          </a:xfrm>
        </p:spPr>
        <p:txBody>
          <a:bodyPr>
            <a:normAutofit fontScale="90000"/>
          </a:bodyPr>
          <a:lstStyle/>
          <a:p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Political Ideas </a:t>
            </a:r>
            <a:b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</a:b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of the Renaissance</a:t>
            </a:r>
          </a:p>
        </p:txBody>
      </p:sp>
      <p:pic>
        <p:nvPicPr>
          <p:cNvPr id="8196" name="Picture 4" descr="http://pro.corbis.com/images/CS009224.jpg?size=67&amp;uid={2f6bdaaa-f302-4dd7-a7c2-a2d96523b4fc}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2600" y="457200"/>
            <a:ext cx="4441948" cy="57150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7" name="Rectangle 6"/>
          <p:cNvSpPr/>
          <p:nvPr/>
        </p:nvSpPr>
        <p:spPr>
          <a:xfrm>
            <a:off x="1828801" y="5486400"/>
            <a:ext cx="40227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2800" b="1" dirty="0" err="1">
                <a:solidFill>
                  <a:srgbClr val="FFFFE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</a:rPr>
              <a:t>Niccolò</a:t>
            </a:r>
            <a:r>
              <a:rPr lang="en-US" sz="2800" b="1" dirty="0">
                <a:solidFill>
                  <a:srgbClr val="FFFFE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</a:rPr>
              <a:t> Machiavelli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4648200" y="2057400"/>
            <a:ext cx="6019800" cy="4267200"/>
          </a:xfr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Century Gothic" pitchFamily="34" charset="0"/>
              </a:rPr>
              <a:t>Better for a ruler to be feared than to be loved</a:t>
            </a:r>
          </a:p>
          <a:p>
            <a:r>
              <a:rPr lang="en-US" sz="2800" b="1" dirty="0">
                <a:solidFill>
                  <a:schemeClr val="bg1"/>
                </a:solidFill>
                <a:latin typeface="Century Gothic" pitchFamily="34" charset="0"/>
              </a:rPr>
              <a:t>Ruler should be quick and decisive in decision making</a:t>
            </a:r>
          </a:p>
          <a:p>
            <a:r>
              <a:rPr lang="en-US" sz="2800" b="1" dirty="0">
                <a:solidFill>
                  <a:schemeClr val="bg1"/>
                </a:solidFill>
                <a:latin typeface="Century Gothic" pitchFamily="34" charset="0"/>
              </a:rPr>
              <a:t>Ruler keeps power by any means necessary</a:t>
            </a:r>
          </a:p>
          <a:p>
            <a:r>
              <a:rPr lang="en-US" sz="2800" b="1" dirty="0">
                <a:solidFill>
                  <a:schemeClr val="bg1"/>
                </a:solidFill>
                <a:latin typeface="Century Gothic" pitchFamily="34" charset="0"/>
              </a:rPr>
              <a:t>The end justifies the means</a:t>
            </a:r>
          </a:p>
          <a:p>
            <a:r>
              <a:rPr lang="en-US" sz="2800" b="1" dirty="0">
                <a:solidFill>
                  <a:schemeClr val="bg1"/>
                </a:solidFill>
                <a:latin typeface="Century Gothic" pitchFamily="34" charset="0"/>
              </a:rPr>
              <a:t>Be good when possible, and evil when necessary</a:t>
            </a:r>
          </a:p>
          <a:p>
            <a:pPr algn="ctr"/>
            <a:endParaRPr lang="en-US" sz="2400" dirty="0">
              <a:latin typeface="Comic Sans MS" pitchFamily="66" charset="0"/>
            </a:endParaRPr>
          </a:p>
        </p:txBody>
      </p:sp>
      <p:pic>
        <p:nvPicPr>
          <p:cNvPr id="4101" name="Picture 5" descr="C:\Documents and Settings\Cara Walton\Application Data\Microsoft\Media Catalog\Downloaded Clips\cl0\AG00547_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28801" y="5105400"/>
            <a:ext cx="776287" cy="1447800"/>
          </a:xfrm>
          <a:prstGeom prst="rect">
            <a:avLst/>
          </a:prstGeom>
          <a:noFill/>
        </p:spPr>
      </p:pic>
      <p:pic>
        <p:nvPicPr>
          <p:cNvPr id="7" name="Picture 5" descr="C:\Documents and Settings\Cara Walton\Application Data\Microsoft\Media Catalog\Downloaded Clips\cl0\AG00547_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601201" y="304800"/>
            <a:ext cx="776287" cy="1447800"/>
          </a:xfrm>
          <a:prstGeom prst="rect">
            <a:avLst/>
          </a:prstGeom>
          <a:noFill/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09800" y="2362201"/>
            <a:ext cx="2209800" cy="245533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9" name="Rectangle 8"/>
          <p:cNvSpPr/>
          <p:nvPr/>
        </p:nvSpPr>
        <p:spPr>
          <a:xfrm>
            <a:off x="5181600" y="381001"/>
            <a:ext cx="3962400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3200" b="1" dirty="0" err="1">
                <a:solidFill>
                  <a:srgbClr val="FFC000"/>
                </a:solidFill>
                <a:latin typeface="Comic Sans MS" pitchFamily="66" charset="0"/>
              </a:rPr>
              <a:t>Niccolò</a:t>
            </a:r>
            <a:r>
              <a:rPr lang="en-US" sz="3200" b="1" dirty="0">
                <a:solidFill>
                  <a:srgbClr val="FFC000"/>
                </a:solidFill>
                <a:latin typeface="Comic Sans MS" pitchFamily="66" charset="0"/>
              </a:rPr>
              <a:t> Machiavelli </a:t>
            </a:r>
            <a:r>
              <a:rPr lang="en-US" sz="2000" dirty="0">
                <a:solidFill>
                  <a:srgbClr val="FFFFCC"/>
                </a:solidFill>
                <a:latin typeface="Comic Sans MS" pitchFamily="66" charset="0"/>
              </a:rPr>
              <a:t>(1469 - 1527)</a:t>
            </a:r>
            <a:endParaRPr lang="en-US" sz="2800" b="1" dirty="0">
              <a:solidFill>
                <a:srgbClr val="FFFFCC"/>
              </a:solidFill>
              <a:latin typeface="Comic Sans MS" pitchFamily="66" charset="0"/>
            </a:endParaRPr>
          </a:p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2800" b="1" i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The Prince (1513)</a:t>
            </a:r>
          </a:p>
        </p:txBody>
      </p:sp>
      <p:sp>
        <p:nvSpPr>
          <p:cNvPr id="10" name="TextBox 9"/>
          <p:cNvSpPr txBox="1"/>
          <p:nvPr/>
        </p:nvSpPr>
        <p:spPr>
          <a:xfrm rot="21433454">
            <a:off x="1995062" y="302025"/>
            <a:ext cx="304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600" dirty="0">
                <a:solidFill>
                  <a:srgbClr val="800000">
                    <a:lumMod val="60000"/>
                    <a:lumOff val="40000"/>
                  </a:srgbClr>
                </a:solidFill>
                <a:latin typeface="Comic Sans MS" pitchFamily="66" charset="0"/>
              </a:rPr>
              <a:t>Machiavellian</a:t>
            </a:r>
          </a:p>
        </p:txBody>
      </p:sp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28800" y="990600"/>
            <a:ext cx="2819400" cy="5562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1" dur="2000" fill="hold"/>
                                        <p:tgtEl>
                                          <p:spTgt spid="410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4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4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4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5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allAtOnce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54" name="Straight Connector 72">
            <a:extLst>
              <a:ext uri="{FF2B5EF4-FFF2-40B4-BE49-F238E27FC236}">
                <a16:creationId xmlns:a16="http://schemas.microsoft.com/office/drawing/2014/main" id="{8C152077-984A-4612-B0E1-251C62EB15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55" name="Straight Connector 74">
            <a:extLst>
              <a:ext uri="{FF2B5EF4-FFF2-40B4-BE49-F238E27FC236}">
                <a16:creationId xmlns:a16="http://schemas.microsoft.com/office/drawing/2014/main" id="{C05450BA-2A87-4847-A5A0-E7D9605572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56" name="Straight Connector 76">
            <a:extLst>
              <a:ext uri="{FF2B5EF4-FFF2-40B4-BE49-F238E27FC236}">
                <a16:creationId xmlns:a16="http://schemas.microsoft.com/office/drawing/2014/main" id="{A16F9ADA-A824-456A-9728-D5BFFE04D3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57" name="Straight Connector 78">
            <a:extLst>
              <a:ext uri="{FF2B5EF4-FFF2-40B4-BE49-F238E27FC236}">
                <a16:creationId xmlns:a16="http://schemas.microsoft.com/office/drawing/2014/main" id="{63034157-938C-45F5-8DCA-208D22E5BB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58" name="Straight Connector 80">
            <a:extLst>
              <a:ext uri="{FF2B5EF4-FFF2-40B4-BE49-F238E27FC236}">
                <a16:creationId xmlns:a16="http://schemas.microsoft.com/office/drawing/2014/main" id="{2369327A-A6C5-4293-80D1-DECEBA3F5F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 useBgFill="1">
        <p:nvSpPr>
          <p:cNvPr id="2059" name="Rectangle 82">
            <a:extLst>
              <a:ext uri="{FF2B5EF4-FFF2-40B4-BE49-F238E27FC236}">
                <a16:creationId xmlns:a16="http://schemas.microsoft.com/office/drawing/2014/main" id="{74AF5031-D100-43C2-A5E6-E680A0F96D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07E3214-C9F8-4CB8-80EA-CA803A1852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988" y="685800"/>
            <a:ext cx="6990735" cy="771526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4800" b="1"/>
              <a:t>THE NEW SCIENCE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A3AEDFC-71F8-4544-9AF6-0997E2DF60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7819" y="1870397"/>
            <a:ext cx="6931024" cy="3896139"/>
          </a:xfrm>
        </p:spPr>
        <p:txBody>
          <a:bodyPr vert="horz" lIns="91440" tIns="45720" rIns="91440" bIns="45720" rtlCol="0" anchor="t">
            <a:normAutofit fontScale="70000" lnSpcReduction="20000"/>
          </a:bodyPr>
          <a:lstStyle/>
          <a:p>
            <a:pPr marL="742950" indent="-742950">
              <a:lnSpc>
                <a:spcPct val="90000"/>
              </a:lnSpc>
              <a:buFont typeface="+mj-lt"/>
              <a:buAutoNum type="arabicPeriod"/>
            </a:pPr>
            <a:r>
              <a:rPr lang="en-US" sz="4000" b="1" dirty="0"/>
              <a:t>IN THE MIDDLE AGES CLASSICAL IDEAS WERE NOT QUESTIONED. HOWEVER, IN THE RENAISSANCE EVERYTHING WAS BASED ON EXPERIMENTS TO BE PROVEN.</a:t>
            </a:r>
          </a:p>
          <a:p>
            <a:pPr marL="742950" indent="-742950">
              <a:lnSpc>
                <a:spcPct val="90000"/>
              </a:lnSpc>
              <a:buFont typeface="+mj-lt"/>
              <a:buAutoNum type="arabicPeriod"/>
            </a:pPr>
            <a:r>
              <a:rPr lang="en-US" sz="4000" b="1" dirty="0"/>
              <a:t>SCIENCES DEVELOPED MAINLY ASTRONOMY, MEDICINE AND PHYSICS.</a:t>
            </a:r>
          </a:p>
          <a:p>
            <a:pPr marL="742950" indent="-742950">
              <a:lnSpc>
                <a:spcPct val="90000"/>
              </a:lnSpc>
              <a:buFont typeface="+mj-lt"/>
              <a:buAutoNum type="arabicPeriod"/>
            </a:pPr>
            <a:r>
              <a:rPr lang="en-US" sz="4000" b="1" dirty="0"/>
              <a:t>GEOGRAPHICAL DISCOVERIES  IMPROVED CARTOGRAPHY AND BIOLOGY</a:t>
            </a:r>
            <a:r>
              <a:rPr lang="en-US" sz="1500" b="1" dirty="0"/>
              <a:t>.</a:t>
            </a:r>
          </a:p>
          <a:p>
            <a:pPr>
              <a:lnSpc>
                <a:spcPct val="90000"/>
              </a:lnSpc>
            </a:pPr>
            <a:endParaRPr lang="en-US" sz="1500" dirty="0"/>
          </a:p>
        </p:txBody>
      </p:sp>
      <p:pic>
        <p:nvPicPr>
          <p:cNvPr id="2052" name="Picture 4" descr="Resultado de imagen de MAPA DE JUAN DE LA COSA">
            <a:extLst>
              <a:ext uri="{FF2B5EF4-FFF2-40B4-BE49-F238E27FC236}">
                <a16:creationId xmlns:a16="http://schemas.microsoft.com/office/drawing/2014/main" id="{3CA529D3-319C-4B2A-8501-00686B16A46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31" b="1"/>
          <a:stretch/>
        </p:blipFill>
        <p:spPr bwMode="auto">
          <a:xfrm>
            <a:off x="7552266" y="10"/>
            <a:ext cx="4639733" cy="2651750"/>
          </a:xfrm>
          <a:prstGeom prst="rect">
            <a:avLst/>
          </a:prstGeom>
          <a:noFill/>
          <a:effectLst>
            <a:innerShdw blurRad="57150" dist="38100" dir="14460000">
              <a:prstClr val="black">
                <a:alpha val="7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Resultado de imagen de RENAISSANCE SCIENCE">
            <a:extLst>
              <a:ext uri="{FF2B5EF4-FFF2-40B4-BE49-F238E27FC236}">
                <a16:creationId xmlns:a16="http://schemas.microsoft.com/office/drawing/2014/main" id="{EC875C08-1FCE-42C7-B8DB-BE71DA6DB77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74" r="16326"/>
          <a:stretch/>
        </p:blipFill>
        <p:spPr bwMode="auto">
          <a:xfrm>
            <a:off x="7548447" y="2651760"/>
            <a:ext cx="4636559" cy="4206240"/>
          </a:xfrm>
          <a:prstGeom prst="rect">
            <a:avLst/>
          </a:prstGeom>
          <a:noFill/>
          <a:effectLst>
            <a:innerShdw blurRad="57150" dist="38100" dir="14460000">
              <a:prstClr val="black">
                <a:alpha val="7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60" name="Group 84">
            <a:extLst>
              <a:ext uri="{FF2B5EF4-FFF2-40B4-BE49-F238E27FC236}">
                <a16:creationId xmlns:a16="http://schemas.microsoft.com/office/drawing/2014/main" id="{B096D047-D6C9-4CA7-A109-46B33A488F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108170" y="8467"/>
            <a:ext cx="6080656" cy="6163733"/>
            <a:chOff x="6108170" y="8467"/>
            <a:chExt cx="6080656" cy="6163733"/>
          </a:xfrm>
        </p:grpSpPr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0C2FB59B-E404-4040-B5AD-37E1B7CEF8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8228012" y="8467"/>
              <a:ext cx="3810000" cy="3810000"/>
            </a:xfrm>
            <a:prstGeom prst="line">
              <a:avLst/>
            </a:prstGeom>
            <a:ln w="12700">
              <a:solidFill>
                <a:srgbClr val="FFFFFF">
                  <a:alpha val="81176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FBC7F092-2F00-4C2E-8417-4E5F33FF2C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6108170" y="91545"/>
              <a:ext cx="6080655" cy="6080655"/>
            </a:xfrm>
            <a:prstGeom prst="line">
              <a:avLst/>
            </a:prstGeom>
            <a:ln w="12700">
              <a:solidFill>
                <a:srgbClr val="FFFFFF">
                  <a:alpha val="81176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A1C457CA-89E0-4127-883E-55111504E5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235825" y="228600"/>
              <a:ext cx="4953000" cy="4953000"/>
            </a:xfrm>
            <a:prstGeom prst="line">
              <a:avLst/>
            </a:prstGeom>
            <a:ln w="12700">
              <a:solidFill>
                <a:srgbClr val="FFFFFF">
                  <a:alpha val="81176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6E82E5A4-A136-456E-88DA-0A5B636012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335837" y="32278"/>
              <a:ext cx="4852989" cy="4852989"/>
            </a:xfrm>
            <a:prstGeom prst="line">
              <a:avLst/>
            </a:prstGeom>
            <a:ln w="31750">
              <a:solidFill>
                <a:srgbClr val="FFFFFF">
                  <a:alpha val="81176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EEB3D14C-78FC-446B-A169-673634F3D6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845426" y="609601"/>
              <a:ext cx="4343399" cy="4343399"/>
            </a:xfrm>
            <a:prstGeom prst="line">
              <a:avLst/>
            </a:prstGeom>
            <a:ln w="31750">
              <a:solidFill>
                <a:srgbClr val="FFFFFF">
                  <a:alpha val="81176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8070101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FD6CD0A5-6C83-427D-AB05-3BE0E15A7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6B6653D5-62D5-45D6-B95A-38FB56233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B17B25F5-9024-4196-BF35-911797D0B1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C3C23CF1-A0CB-42AA-A759-E1937CA848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12A51285-560A-444D-A414-2428698DB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 useBgFill="1">
        <p:nvSpPr>
          <p:cNvPr id="85" name="Rectangle 84">
            <a:extLst>
              <a:ext uri="{FF2B5EF4-FFF2-40B4-BE49-F238E27FC236}">
                <a16:creationId xmlns:a16="http://schemas.microsoft.com/office/drawing/2014/main" id="{97AA172C-BD15-4903-8A76-97D21FA3AB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A4A8A9B-383E-4FC7-935F-F7F35A272E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42252" y="381001"/>
            <a:ext cx="3693682" cy="1759479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4800" b="1" dirty="0"/>
              <a:t>ADVANCES IN ASTRONOMY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203135A-C3F4-4BB1-87E0-9C881B5CEF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74529" y="2140481"/>
            <a:ext cx="4551356" cy="448892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endParaRPr lang="en-US" sz="800" b="1" dirty="0"/>
          </a:p>
          <a:p>
            <a:pPr marL="342900" indent="-342900"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b="1" dirty="0"/>
              <a:t>Copernicus  published the Revolution of the Revolutions of the Heavenly Spheres stating the heliocentric theory. Copernicus believed the Sun was the </a:t>
            </a:r>
            <a:r>
              <a:rPr lang="en-US" sz="2000" b="1" dirty="0" err="1"/>
              <a:t>centre</a:t>
            </a:r>
            <a:r>
              <a:rPr lang="en-US" sz="2000" b="1" dirty="0"/>
              <a:t> of the universe. </a:t>
            </a:r>
          </a:p>
          <a:p>
            <a:pPr marL="342900" indent="-342900" algn="just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000" b="1" dirty="0"/>
          </a:p>
          <a:p>
            <a:pPr algn="just">
              <a:lnSpc>
                <a:spcPct val="90000"/>
              </a:lnSpc>
            </a:pPr>
            <a:r>
              <a:rPr lang="en-US" sz="2000" b="1" dirty="0"/>
              <a:t>However, his theory was against of the geocentric theory promoted by the Catholic Church.  Geocentric theory was based on the idea that the Earth was the </a:t>
            </a:r>
            <a:r>
              <a:rPr lang="en-US" sz="2000" b="1" dirty="0" err="1"/>
              <a:t>centre</a:t>
            </a:r>
            <a:r>
              <a:rPr lang="en-US" sz="2000" b="1" dirty="0"/>
              <a:t> of the universe</a:t>
            </a:r>
          </a:p>
          <a:p>
            <a:pPr>
              <a:lnSpc>
                <a:spcPct val="90000"/>
              </a:lnSpc>
            </a:pPr>
            <a:endParaRPr lang="en-US" sz="800" b="1" dirty="0"/>
          </a:p>
        </p:txBody>
      </p:sp>
      <p:sp>
        <p:nvSpPr>
          <p:cNvPr id="87" name="Snip Diagonal Corner Rectangle 6">
            <a:extLst>
              <a:ext uri="{FF2B5EF4-FFF2-40B4-BE49-F238E27FC236}">
                <a16:creationId xmlns:a16="http://schemas.microsoft.com/office/drawing/2014/main" id="{BC4E708F-D5FF-4017-BC18-64B8182BB4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6" y="-2"/>
            <a:ext cx="7219522" cy="6858000"/>
          </a:xfrm>
          <a:prstGeom prst="snip2DiagRect">
            <a:avLst>
              <a:gd name="adj1" fmla="val 0"/>
              <a:gd name="adj2" fmla="val 0"/>
            </a:avLst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9" name="Rectangle 88">
            <a:extLst>
              <a:ext uri="{FF2B5EF4-FFF2-40B4-BE49-F238E27FC236}">
                <a16:creationId xmlns:a16="http://schemas.microsoft.com/office/drawing/2014/main" id="{E26EB1C1-A23E-4558-84A2-F970731F1B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6350" y="4034649"/>
            <a:ext cx="2849462" cy="281408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6" name="Picture 4" descr="Resultado de imagen de geocentric theory">
            <a:extLst>
              <a:ext uri="{FF2B5EF4-FFF2-40B4-BE49-F238E27FC236}">
                <a16:creationId xmlns:a16="http://schemas.microsoft.com/office/drawing/2014/main" id="{2484F598-2C05-477A-8C10-D565DF0F7C8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00" r="-1" b="8246"/>
          <a:stretch/>
        </p:blipFill>
        <p:spPr bwMode="auto">
          <a:xfrm>
            <a:off x="3002038" y="3243064"/>
            <a:ext cx="4066029" cy="3605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Resultado de imagen de heliocentric theory galileo">
            <a:extLst>
              <a:ext uri="{FF2B5EF4-FFF2-40B4-BE49-F238E27FC236}">
                <a16:creationId xmlns:a16="http://schemas.microsoft.com/office/drawing/2014/main" id="{ACB94E54-67D0-424B-B01D-67D05A3778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8" r="-1" b="-1"/>
          <a:stretch/>
        </p:blipFill>
        <p:spPr bwMode="auto">
          <a:xfrm>
            <a:off x="-2" y="10"/>
            <a:ext cx="4551358" cy="3899748"/>
          </a:xfrm>
          <a:custGeom>
            <a:avLst/>
            <a:gdLst>
              <a:gd name="connsiteX0" fmla="*/ 0 w 4551358"/>
              <a:gd name="connsiteY0" fmla="*/ 0 h 3899758"/>
              <a:gd name="connsiteX1" fmla="*/ 4551358 w 4551358"/>
              <a:gd name="connsiteY1" fmla="*/ 0 h 3899758"/>
              <a:gd name="connsiteX2" fmla="*/ 4551358 w 4551358"/>
              <a:gd name="connsiteY2" fmla="*/ 3077500 h 3899758"/>
              <a:gd name="connsiteX3" fmla="*/ 2843111 w 4551358"/>
              <a:gd name="connsiteY3" fmla="*/ 3077500 h 3899758"/>
              <a:gd name="connsiteX4" fmla="*/ 2843111 w 4551358"/>
              <a:gd name="connsiteY4" fmla="*/ 3899758 h 3899758"/>
              <a:gd name="connsiteX5" fmla="*/ 0 w 4551358"/>
              <a:gd name="connsiteY5" fmla="*/ 3899758 h 3899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51358" h="3899758">
                <a:moveTo>
                  <a:pt x="0" y="0"/>
                </a:moveTo>
                <a:lnTo>
                  <a:pt x="4551358" y="0"/>
                </a:lnTo>
                <a:lnTo>
                  <a:pt x="4551358" y="3077500"/>
                </a:lnTo>
                <a:lnTo>
                  <a:pt x="2843111" y="3077500"/>
                </a:lnTo>
                <a:lnTo>
                  <a:pt x="2843111" y="3899758"/>
                </a:lnTo>
                <a:lnTo>
                  <a:pt x="0" y="3899758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Resultado de imagen de copernico">
            <a:extLst>
              <a:ext uri="{FF2B5EF4-FFF2-40B4-BE49-F238E27FC236}">
                <a16:creationId xmlns:a16="http://schemas.microsoft.com/office/drawing/2014/main" id="{564DC3C2-1BE7-4E94-897F-1C38EDA3EC7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073" b="-3"/>
          <a:stretch/>
        </p:blipFill>
        <p:spPr bwMode="auto">
          <a:xfrm>
            <a:off x="4709539" y="-9256"/>
            <a:ext cx="2358526" cy="3085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1" name="Group 90">
            <a:extLst>
              <a:ext uri="{FF2B5EF4-FFF2-40B4-BE49-F238E27FC236}">
                <a16:creationId xmlns:a16="http://schemas.microsoft.com/office/drawing/2014/main" id="{7675D50F-4FED-42EB-830A-5468E3441C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58F3F8CD-5714-4797-8BEC-192B45B92F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9FFFC9F6-86F8-4ED5-A80E-7E269EF29B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0DDDF908-A317-4DFB-8B2D-6A5D2B60FC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282D43A5-1F46-4589-898E-6BDED18163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8B10DFD5-8F61-4C94-8E23-42FFC88B05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661015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FD6CD0A5-6C83-427D-AB05-3BE0E15A7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6B6653D5-62D5-45D6-B95A-38FB56233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B17B25F5-9024-4196-BF35-911797D0B1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C3C23CF1-A0CB-42AA-A759-E1937CA848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12A51285-560A-444D-A414-2428698DB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 useBgFill="1">
        <p:nvSpPr>
          <p:cNvPr id="85" name="Rectangle 84">
            <a:extLst>
              <a:ext uri="{FF2B5EF4-FFF2-40B4-BE49-F238E27FC236}">
                <a16:creationId xmlns:a16="http://schemas.microsoft.com/office/drawing/2014/main" id="{97AA172C-BD15-4903-8A76-97D21FA3AB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C21CFFE-D81E-4C10-B223-60E50B188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4838" y="228601"/>
            <a:ext cx="3279773" cy="1447799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4800" b="1" dirty="0"/>
              <a:t>The new medicine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29A9443-2A36-4885-BD59-836EDCA6B1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25251" y="1903412"/>
            <a:ext cx="4500634" cy="336973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85750" algn="just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en-US" b="1" dirty="0"/>
              <a:t>Andreas Vesalius  was a Flemish anatomist .</a:t>
            </a:r>
          </a:p>
          <a:p>
            <a:pPr algn="just">
              <a:lnSpc>
                <a:spcPct val="90000"/>
              </a:lnSpc>
            </a:pPr>
            <a:r>
              <a:rPr lang="en-US" b="1" dirty="0" err="1"/>
              <a:t>Vesailus</a:t>
            </a:r>
            <a:r>
              <a:rPr lang="en-US" b="1" dirty="0"/>
              <a:t> conducted public dissections and created detailed illustrations of anatomy for students in the form of six large woodcut posters.</a:t>
            </a:r>
          </a:p>
          <a:p>
            <a:pPr algn="just">
              <a:lnSpc>
                <a:spcPct val="90000"/>
              </a:lnSpc>
            </a:pPr>
            <a:r>
              <a:rPr lang="en-US" b="1" dirty="0"/>
              <a:t>Vesalius created human skeleton for scholars to study it.</a:t>
            </a:r>
          </a:p>
          <a:p>
            <a:pPr algn="just">
              <a:lnSpc>
                <a:spcPct val="90000"/>
              </a:lnSpc>
            </a:pPr>
            <a:endParaRPr lang="en-US" b="1" dirty="0"/>
          </a:p>
          <a:p>
            <a:pPr marL="285750" indent="-285750" algn="just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en-US" b="1" dirty="0"/>
              <a:t>Miguel </a:t>
            </a:r>
            <a:r>
              <a:rPr lang="en-US" b="1" dirty="0" err="1"/>
              <a:t>Servet</a:t>
            </a:r>
            <a:r>
              <a:rPr lang="en-US" b="1" dirty="0"/>
              <a:t> discovered the pulmonary circulation of blood.</a:t>
            </a:r>
          </a:p>
        </p:txBody>
      </p:sp>
      <p:sp>
        <p:nvSpPr>
          <p:cNvPr id="87" name="Snip Diagonal Corner Rectangle 6">
            <a:extLst>
              <a:ext uri="{FF2B5EF4-FFF2-40B4-BE49-F238E27FC236}">
                <a16:creationId xmlns:a16="http://schemas.microsoft.com/office/drawing/2014/main" id="{BC4E708F-D5FF-4017-BC18-64B8182BB4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6" y="-2"/>
            <a:ext cx="7219522" cy="6858000"/>
          </a:xfrm>
          <a:prstGeom prst="snip2DiagRect">
            <a:avLst>
              <a:gd name="adj1" fmla="val 0"/>
              <a:gd name="adj2" fmla="val 0"/>
            </a:avLst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9" name="Rectangle 88">
            <a:extLst>
              <a:ext uri="{FF2B5EF4-FFF2-40B4-BE49-F238E27FC236}">
                <a16:creationId xmlns:a16="http://schemas.microsoft.com/office/drawing/2014/main" id="{E26EB1C1-A23E-4558-84A2-F970731F1B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6350" y="4034649"/>
            <a:ext cx="2849462" cy="281408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4" name="Picture 4" descr="Resultado de imagen de michael servetus">
            <a:extLst>
              <a:ext uri="{FF2B5EF4-FFF2-40B4-BE49-F238E27FC236}">
                <a16:creationId xmlns:a16="http://schemas.microsoft.com/office/drawing/2014/main" id="{E810D294-D92C-4A13-8E75-3DE6078CE19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36033"/>
          <a:stretch/>
        </p:blipFill>
        <p:spPr bwMode="auto">
          <a:xfrm>
            <a:off x="3002038" y="3243064"/>
            <a:ext cx="4066029" cy="3605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Resultado de imagen de andreas vesalius">
            <a:extLst>
              <a:ext uri="{FF2B5EF4-FFF2-40B4-BE49-F238E27FC236}">
                <a16:creationId xmlns:a16="http://schemas.microsoft.com/office/drawing/2014/main" id="{AFFA2F91-1FF8-433F-8B2F-7CDC1B10B34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17" r="-1" b="-1"/>
          <a:stretch/>
        </p:blipFill>
        <p:spPr bwMode="auto">
          <a:xfrm>
            <a:off x="-2" y="10"/>
            <a:ext cx="4551358" cy="3899748"/>
          </a:xfrm>
          <a:custGeom>
            <a:avLst/>
            <a:gdLst>
              <a:gd name="connsiteX0" fmla="*/ 0 w 4551358"/>
              <a:gd name="connsiteY0" fmla="*/ 0 h 3899758"/>
              <a:gd name="connsiteX1" fmla="*/ 4551358 w 4551358"/>
              <a:gd name="connsiteY1" fmla="*/ 0 h 3899758"/>
              <a:gd name="connsiteX2" fmla="*/ 4551358 w 4551358"/>
              <a:gd name="connsiteY2" fmla="*/ 3077500 h 3899758"/>
              <a:gd name="connsiteX3" fmla="*/ 2843111 w 4551358"/>
              <a:gd name="connsiteY3" fmla="*/ 3077500 h 3899758"/>
              <a:gd name="connsiteX4" fmla="*/ 2843111 w 4551358"/>
              <a:gd name="connsiteY4" fmla="*/ 3899758 h 3899758"/>
              <a:gd name="connsiteX5" fmla="*/ 0 w 4551358"/>
              <a:gd name="connsiteY5" fmla="*/ 3899758 h 3899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51358" h="3899758">
                <a:moveTo>
                  <a:pt x="0" y="0"/>
                </a:moveTo>
                <a:lnTo>
                  <a:pt x="4551358" y="0"/>
                </a:lnTo>
                <a:lnTo>
                  <a:pt x="4551358" y="3077500"/>
                </a:lnTo>
                <a:lnTo>
                  <a:pt x="2843111" y="3077500"/>
                </a:lnTo>
                <a:lnTo>
                  <a:pt x="2843111" y="3899758"/>
                </a:lnTo>
                <a:lnTo>
                  <a:pt x="0" y="3899758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Vesalius Fabrica p194.jpg">
            <a:extLst>
              <a:ext uri="{FF2B5EF4-FFF2-40B4-BE49-F238E27FC236}">
                <a16:creationId xmlns:a16="http://schemas.microsoft.com/office/drawing/2014/main" id="{F5A99742-048E-4185-9310-1A211504688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66" r="-1" b="11764"/>
          <a:stretch/>
        </p:blipFill>
        <p:spPr bwMode="auto">
          <a:xfrm>
            <a:off x="4709539" y="-9256"/>
            <a:ext cx="2358526" cy="3085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1" name="Group 90">
            <a:extLst>
              <a:ext uri="{FF2B5EF4-FFF2-40B4-BE49-F238E27FC236}">
                <a16:creationId xmlns:a16="http://schemas.microsoft.com/office/drawing/2014/main" id="{7675D50F-4FED-42EB-830A-5468E3441C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58F3F8CD-5714-4797-8BEC-192B45B92F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9FFFC9F6-86F8-4ED5-A80E-7E269EF29B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0DDDF908-A317-4DFB-8B2D-6A5D2B60FC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282D43A5-1F46-4589-898E-6BDED18163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8B10DFD5-8F61-4C94-8E23-42FFC88B05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231548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FD6CD0A5-6C83-427D-AB05-3BE0E15A7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6B6653D5-62D5-45D6-B95A-38FB56233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B17B25F5-9024-4196-BF35-911797D0B1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C3C23CF1-A0CB-42AA-A759-E1937CA848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12A51285-560A-444D-A414-2428698DB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 useBgFill="1">
        <p:nvSpPr>
          <p:cNvPr id="85" name="Rectangle 84">
            <a:extLst>
              <a:ext uri="{FF2B5EF4-FFF2-40B4-BE49-F238E27FC236}">
                <a16:creationId xmlns:a16="http://schemas.microsoft.com/office/drawing/2014/main" id="{A6F5A780-5F81-4B1A-B093-4AC2ECFF33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46" name="Picture 2" descr="Resultado de imagen de da vinci flying machine">
            <a:extLst>
              <a:ext uri="{FF2B5EF4-FFF2-40B4-BE49-F238E27FC236}">
                <a16:creationId xmlns:a16="http://schemas.microsoft.com/office/drawing/2014/main" id="{E66E0B4B-C5E0-44CD-85B6-1864B452FD3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88" r="1" b="1"/>
          <a:stretch/>
        </p:blipFill>
        <p:spPr bwMode="auto">
          <a:xfrm>
            <a:off x="4651122" y="-10134"/>
            <a:ext cx="7537703" cy="6868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7" name="Snip Diagonal Corner Rectangle 6">
            <a:extLst>
              <a:ext uri="{FF2B5EF4-FFF2-40B4-BE49-F238E27FC236}">
                <a16:creationId xmlns:a16="http://schemas.microsoft.com/office/drawing/2014/main" id="{7C089999-17F7-4D86-9523-22EB268947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23176" y="1290294"/>
            <a:ext cx="3808704" cy="2933246"/>
          </a:xfrm>
          <a:prstGeom prst="snip2DiagRect">
            <a:avLst>
              <a:gd name="adj1" fmla="val 0"/>
              <a:gd name="adj2" fmla="val 0"/>
            </a:avLst>
          </a:prstGeom>
          <a:solidFill>
            <a:schemeClr val="bg1">
              <a:alpha val="75000"/>
            </a:schemeClr>
          </a:solidFill>
          <a:ln w="28575" cap="sq">
            <a:noFill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B823CC3-6B43-4C2E-91B1-A7B9B5BCFB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5115" y="1564104"/>
            <a:ext cx="2981857" cy="1067703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b="1" dirty="0"/>
              <a:t>Discoveries in physics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9278B63-EA44-422C-B418-99852BA223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70954" y="3249607"/>
            <a:ext cx="4744123" cy="1532470"/>
          </a:xfrm>
        </p:spPr>
        <p:txBody>
          <a:bodyPr vert="horz" lIns="91440" tIns="45720" rIns="91440" bIns="45720" rtlCol="0" anchor="t">
            <a:normAutofit fontScale="70000" lnSpcReduction="20000"/>
          </a:bodyPr>
          <a:lstStyle/>
          <a:p>
            <a:pPr>
              <a:lnSpc>
                <a:spcPct val="90000"/>
              </a:lnSpc>
            </a:pPr>
            <a:r>
              <a:rPr lang="en-US" sz="2000" b="1" dirty="0">
                <a:solidFill>
                  <a:schemeClr val="tx2"/>
                </a:solidFill>
              </a:rPr>
              <a:t>The main advances were related to hydraulic and </a:t>
            </a:r>
            <a:r>
              <a:rPr lang="en-US" sz="2000" b="1" dirty="0" err="1">
                <a:solidFill>
                  <a:schemeClr val="tx2"/>
                </a:solidFill>
              </a:rPr>
              <a:t>aerodymic</a:t>
            </a:r>
            <a:r>
              <a:rPr lang="en-US" sz="2000" b="1" dirty="0">
                <a:solidFill>
                  <a:schemeClr val="tx2"/>
                </a:solidFill>
              </a:rPr>
              <a:t> and were made by Leonardo da Vinci.</a:t>
            </a:r>
          </a:p>
          <a:p>
            <a:pPr>
              <a:lnSpc>
                <a:spcPct val="90000"/>
              </a:lnSpc>
            </a:pPr>
            <a:endParaRPr lang="en-US" sz="2000" b="1" dirty="0">
              <a:solidFill>
                <a:schemeClr val="tx2"/>
              </a:solidFill>
            </a:endParaRPr>
          </a:p>
          <a:p>
            <a:pPr>
              <a:lnSpc>
                <a:spcPct val="90000"/>
              </a:lnSpc>
            </a:pPr>
            <a:r>
              <a:rPr lang="en-US" sz="2000" b="1" dirty="0">
                <a:solidFill>
                  <a:schemeClr val="tx2"/>
                </a:solidFill>
              </a:rPr>
              <a:t>Da Vinci created new inventions such windmills, the flying machine as well as tanks and warships.</a:t>
            </a:r>
          </a:p>
          <a:p>
            <a:pPr>
              <a:lnSpc>
                <a:spcPct val="90000"/>
              </a:lnSpc>
            </a:pPr>
            <a:endParaRPr lang="en-US" sz="500" dirty="0">
              <a:solidFill>
                <a:schemeClr val="tx2"/>
              </a:solidFill>
            </a:endParaRPr>
          </a:p>
        </p:txBody>
      </p:sp>
      <p:pic>
        <p:nvPicPr>
          <p:cNvPr id="6148" name="Picture 4" descr="Resultado de imagen de da vinci windmill">
            <a:extLst>
              <a:ext uri="{FF2B5EF4-FFF2-40B4-BE49-F238E27FC236}">
                <a16:creationId xmlns:a16="http://schemas.microsoft.com/office/drawing/2014/main" id="{85C40FB3-F359-45D2-9699-252EBC07E45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2" r="2571"/>
          <a:stretch/>
        </p:blipFill>
        <p:spPr bwMode="auto">
          <a:xfrm>
            <a:off x="20" y="-10135"/>
            <a:ext cx="4647927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ttps://upload.wikimedia.org/wikipedia/commons/b/b9/Leonardo_tank.JPG">
            <a:extLst>
              <a:ext uri="{FF2B5EF4-FFF2-40B4-BE49-F238E27FC236}">
                <a16:creationId xmlns:a16="http://schemas.microsoft.com/office/drawing/2014/main" id="{2AF7B33E-57B6-4075-9299-57FF8B20086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5" r="18180" b="2"/>
          <a:stretch/>
        </p:blipFill>
        <p:spPr bwMode="auto">
          <a:xfrm>
            <a:off x="20" y="3429000"/>
            <a:ext cx="4647927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4A8AE6FB-7F02-4A08-AEAE-7C90CEC449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47947" y="0"/>
            <a:ext cx="0" cy="6858000"/>
          </a:xfrm>
          <a:prstGeom prst="line">
            <a:avLst/>
          </a:prstGeom>
          <a:ln w="28575" cap="sq"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9C001CC9-C650-46C6-A1D5-090B09CFAF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rot="5400000">
            <a:off x="2325371" y="1106424"/>
            <a:ext cx="0" cy="4645152"/>
          </a:xfrm>
          <a:prstGeom prst="line">
            <a:avLst/>
          </a:prstGeom>
          <a:ln w="28575" cap="sq"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3" name="Group 92">
            <a:extLst>
              <a:ext uri="{FF2B5EF4-FFF2-40B4-BE49-F238E27FC236}">
                <a16:creationId xmlns:a16="http://schemas.microsoft.com/office/drawing/2014/main" id="{B4BFE19C-099C-437A-B935-5B6ACF9F06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0838DE6D-987A-417D-844A-BCF1C63939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5FEC6283-424D-4782-B836-853BD879E4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0E4B598F-47D6-43C5-BC5A-8784FBDD62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FAA68492-3CEE-4D62-9DAA-12A583B753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FEC1B9FE-AC80-46E1-B958-DB331A2DF3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271211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F7929A09-678C-4A03-9192-D3ABDB100A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2AE7A30D-F763-48A9-B021-367243ACC7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08802A17-F58E-4777-8B2E-30D25A1F08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7CF0A719-ACE5-4354-8E32-02A7322A77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17065D51-633B-43A1-B84D-EB91C0819B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 useBgFill="1">
        <p:nvSpPr>
          <p:cNvPr id="87" name="Rectangle 86">
            <a:extLst>
              <a:ext uri="{FF2B5EF4-FFF2-40B4-BE49-F238E27FC236}">
                <a16:creationId xmlns:a16="http://schemas.microsoft.com/office/drawing/2014/main" id="{70436A05-7748-4CBE-B3D5-A0DCE20E2D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60899A2-84D6-48C5-AF79-615ED7A3EB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42252" y="91545"/>
            <a:ext cx="4195760" cy="912812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400" b="1" dirty="0"/>
              <a:t>Renaissance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B3AE264-474F-4A15-9B5A-143235F300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43788" y="1385358"/>
            <a:ext cx="4494224" cy="3302000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285750" indent="-285750"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b="1" dirty="0"/>
              <a:t>Renaissance art  was completely opposed to the Medieval art  based on religious scenes and topics. Renaissance artists were interested in secular themes and their main interest was human being.</a:t>
            </a:r>
          </a:p>
          <a:p>
            <a:pPr algn="just">
              <a:lnSpc>
                <a:spcPct val="90000"/>
              </a:lnSpc>
            </a:pPr>
            <a:endParaRPr lang="en-US" b="1" dirty="0"/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b="1" dirty="0"/>
              <a:t>Art was based on idealized beauty and was inspired in  ancient Greek and Roman models.</a:t>
            </a:r>
          </a:p>
          <a:p>
            <a:pPr>
              <a:lnSpc>
                <a:spcPct val="90000"/>
              </a:lnSpc>
            </a:pPr>
            <a:endParaRPr lang="en-US" b="1" dirty="0"/>
          </a:p>
          <a:p>
            <a:pPr marL="285750" indent="-285750"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b="1" dirty="0"/>
              <a:t>Art was influence by ideas of proportion and harmony </a:t>
            </a:r>
          </a:p>
        </p:txBody>
      </p:sp>
      <p:sp>
        <p:nvSpPr>
          <p:cNvPr id="89" name="Snip Diagonal Corner Rectangle 6">
            <a:extLst>
              <a:ext uri="{FF2B5EF4-FFF2-40B4-BE49-F238E27FC236}">
                <a16:creationId xmlns:a16="http://schemas.microsoft.com/office/drawing/2014/main" id="{D13BBBF2-EC65-4D97-A653-0154D46C24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6" y="-2"/>
            <a:ext cx="7219522" cy="6858000"/>
          </a:xfrm>
          <a:prstGeom prst="snip2DiagRect">
            <a:avLst>
              <a:gd name="adj1" fmla="val 0"/>
              <a:gd name="adj2" fmla="val 0"/>
            </a:avLst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176" name="Picture 8" descr="Resultado de imagen de cupula catedral florencia">
            <a:extLst>
              <a:ext uri="{FF2B5EF4-FFF2-40B4-BE49-F238E27FC236}">
                <a16:creationId xmlns:a16="http://schemas.microsoft.com/office/drawing/2014/main" id="{875FBEA2-0F1A-4671-B96C-F5EDD907A0F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460" r="-3" b="2029"/>
          <a:stretch/>
        </p:blipFill>
        <p:spPr bwMode="auto">
          <a:xfrm>
            <a:off x="3002038" y="3243065"/>
            <a:ext cx="4066029" cy="3605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Resultado de imagen de arte renacentista">
            <a:extLst>
              <a:ext uri="{FF2B5EF4-FFF2-40B4-BE49-F238E27FC236}">
                <a16:creationId xmlns:a16="http://schemas.microsoft.com/office/drawing/2014/main" id="{851C6A3A-A2A6-4D62-B4F9-699F10591A1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427" b="2"/>
          <a:stretch/>
        </p:blipFill>
        <p:spPr bwMode="auto">
          <a:xfrm>
            <a:off x="-2" y="-2"/>
            <a:ext cx="4551358" cy="3899758"/>
          </a:xfrm>
          <a:custGeom>
            <a:avLst/>
            <a:gdLst>
              <a:gd name="connsiteX0" fmla="*/ 0 w 4551358"/>
              <a:gd name="connsiteY0" fmla="*/ 0 h 3899758"/>
              <a:gd name="connsiteX1" fmla="*/ 4551358 w 4551358"/>
              <a:gd name="connsiteY1" fmla="*/ 0 h 3899758"/>
              <a:gd name="connsiteX2" fmla="*/ 4551358 w 4551358"/>
              <a:gd name="connsiteY2" fmla="*/ 3077500 h 3899758"/>
              <a:gd name="connsiteX3" fmla="*/ 2843111 w 4551358"/>
              <a:gd name="connsiteY3" fmla="*/ 3077500 h 3899758"/>
              <a:gd name="connsiteX4" fmla="*/ 2843111 w 4551358"/>
              <a:gd name="connsiteY4" fmla="*/ 3899758 h 3899758"/>
              <a:gd name="connsiteX5" fmla="*/ 0 w 4551358"/>
              <a:gd name="connsiteY5" fmla="*/ 3899758 h 3899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51358" h="3899758">
                <a:moveTo>
                  <a:pt x="0" y="0"/>
                </a:moveTo>
                <a:lnTo>
                  <a:pt x="4551358" y="0"/>
                </a:lnTo>
                <a:lnTo>
                  <a:pt x="4551358" y="3077500"/>
                </a:lnTo>
                <a:lnTo>
                  <a:pt x="2843111" y="3077500"/>
                </a:lnTo>
                <a:lnTo>
                  <a:pt x="2843111" y="3899758"/>
                </a:lnTo>
                <a:lnTo>
                  <a:pt x="0" y="3899758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Resultado de imagen de arte renacentista">
            <a:extLst>
              <a:ext uri="{FF2B5EF4-FFF2-40B4-BE49-F238E27FC236}">
                <a16:creationId xmlns:a16="http://schemas.microsoft.com/office/drawing/2014/main" id="{54DCD729-F571-4117-BB2E-9D313670CD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627" r="2" b="8011"/>
          <a:stretch/>
        </p:blipFill>
        <p:spPr bwMode="auto">
          <a:xfrm>
            <a:off x="4709539" y="-9255"/>
            <a:ext cx="2358526" cy="3085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Resultado de imagen de arte renacentista">
            <a:extLst>
              <a:ext uri="{FF2B5EF4-FFF2-40B4-BE49-F238E27FC236}">
                <a16:creationId xmlns:a16="http://schemas.microsoft.com/office/drawing/2014/main" id="{2492D93B-7189-4E1C-9252-1F62168D2C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3" r="2" b="35444"/>
          <a:stretch/>
        </p:blipFill>
        <p:spPr bwMode="auto">
          <a:xfrm>
            <a:off x="-9523" y="4057650"/>
            <a:ext cx="2852636" cy="2791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1" name="Group 90">
            <a:extLst>
              <a:ext uri="{FF2B5EF4-FFF2-40B4-BE49-F238E27FC236}">
                <a16:creationId xmlns:a16="http://schemas.microsoft.com/office/drawing/2014/main" id="{215F115D-311A-47D5-B1CD-1A50E97839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D08DB52B-4E71-4E91-B808-67754E8CA9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D89D2B60-44AE-4927-A039-933BC4C60B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20D09CE4-163A-4D5E-B267-00D613DE43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170BFD91-6B8F-47C5-A0F9-9591DDAFE5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5380DB04-959F-4BE5-BBF8-E3F81DCFE5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984315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8C152077-984A-4612-B0E1-251C62EB15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C05450BA-2A87-4847-A5A0-E7D9605572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A16F9ADA-A824-456A-9728-D5BFFE04D3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63034157-938C-45F5-8DCA-208D22E5BB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2369327A-A6C5-4293-80D1-DECEBA3F5F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 useBgFill="1">
        <p:nvSpPr>
          <p:cNvPr id="87" name="Rectangle 86">
            <a:extLst>
              <a:ext uri="{FF2B5EF4-FFF2-40B4-BE49-F238E27FC236}">
                <a16:creationId xmlns:a16="http://schemas.microsoft.com/office/drawing/2014/main" id="{F4872FFF-0DD8-4435-84B9-292254600F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DEB2FA9-88FD-42D7-B86B-09730BF2D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06702" y="-121477"/>
            <a:ext cx="3847124" cy="1648916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4100" b="1" dirty="0"/>
              <a:t>Chronology and periods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66D19C8-5CAF-4322-BB60-DBFD1E6C08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37656" y="1908441"/>
            <a:ext cx="4300356" cy="3500172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1600" b="1" dirty="0"/>
              <a:t>Renaissance began in Italy at the end of the 13</a:t>
            </a:r>
            <a:r>
              <a:rPr lang="en-US" sz="1600" b="1" baseline="30000" dirty="0"/>
              <a:t>th</a:t>
            </a:r>
            <a:r>
              <a:rPr lang="en-US" sz="1600" b="1" dirty="0"/>
              <a:t> century.</a:t>
            </a:r>
          </a:p>
          <a:p>
            <a:pPr>
              <a:lnSpc>
                <a:spcPct val="90000"/>
              </a:lnSpc>
            </a:pPr>
            <a:r>
              <a:rPr lang="en-US" sz="1600" b="1" dirty="0"/>
              <a:t>Italian Renaissance was divided into two periods:</a:t>
            </a:r>
          </a:p>
          <a:p>
            <a:pPr>
              <a:lnSpc>
                <a:spcPct val="90000"/>
              </a:lnSpc>
            </a:pPr>
            <a:endParaRPr lang="en-US" sz="1600" b="1" dirty="0"/>
          </a:p>
          <a:p>
            <a:pPr>
              <a:lnSpc>
                <a:spcPct val="90000"/>
              </a:lnSpc>
            </a:pPr>
            <a:r>
              <a:rPr lang="en-US" sz="1600" b="1" dirty="0"/>
              <a:t> Quattrocento occupied the 15</a:t>
            </a:r>
            <a:r>
              <a:rPr lang="en-US" sz="1600" b="1" baseline="30000" dirty="0"/>
              <a:t>th</a:t>
            </a:r>
            <a:r>
              <a:rPr lang="en-US" sz="1600" b="1" dirty="0"/>
              <a:t> century and the main artistic </a:t>
            </a:r>
            <a:r>
              <a:rPr lang="en-US" sz="1600" b="1" dirty="0" err="1"/>
              <a:t>centre</a:t>
            </a:r>
            <a:r>
              <a:rPr lang="en-US" sz="1600" b="1" dirty="0"/>
              <a:t> was Florence</a:t>
            </a:r>
          </a:p>
          <a:p>
            <a:pPr>
              <a:lnSpc>
                <a:spcPct val="90000"/>
              </a:lnSpc>
            </a:pPr>
            <a:endParaRPr lang="en-US" sz="1600" b="1" dirty="0"/>
          </a:p>
          <a:p>
            <a:pPr>
              <a:lnSpc>
                <a:spcPct val="90000"/>
              </a:lnSpc>
            </a:pPr>
            <a:r>
              <a:rPr lang="en-US" sz="1600" b="1" dirty="0"/>
              <a:t>Cinquecento or High Renaissance developed in the 16</a:t>
            </a:r>
            <a:r>
              <a:rPr lang="en-US" sz="1600" b="1" baseline="30000" dirty="0"/>
              <a:t>th</a:t>
            </a:r>
            <a:r>
              <a:rPr lang="en-US" sz="1600" b="1" dirty="0"/>
              <a:t> century.  Rome became the most important artistic </a:t>
            </a:r>
            <a:r>
              <a:rPr lang="en-US" sz="1600" b="1" dirty="0" err="1"/>
              <a:t>centre</a:t>
            </a:r>
            <a:r>
              <a:rPr lang="en-US" sz="1600" b="1" dirty="0"/>
              <a:t>.</a:t>
            </a:r>
          </a:p>
          <a:p>
            <a:pPr>
              <a:lnSpc>
                <a:spcPct val="90000"/>
              </a:lnSpc>
            </a:pPr>
            <a:endParaRPr lang="en-US" sz="700" b="1" dirty="0"/>
          </a:p>
        </p:txBody>
      </p:sp>
      <p:sp>
        <p:nvSpPr>
          <p:cNvPr id="89" name="Snip Diagonal Corner Rectangle 6">
            <a:extLst>
              <a:ext uri="{FF2B5EF4-FFF2-40B4-BE49-F238E27FC236}">
                <a16:creationId xmlns:a16="http://schemas.microsoft.com/office/drawing/2014/main" id="{FBD7AE5A-DF68-4E58-ABFF-B4219A1FE8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6" y="-2"/>
            <a:ext cx="7219522" cy="6858000"/>
          </a:xfrm>
          <a:prstGeom prst="snip2DiagRect">
            <a:avLst>
              <a:gd name="adj1" fmla="val 0"/>
              <a:gd name="adj2" fmla="val 0"/>
            </a:avLst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1" name="Rectangle 90">
            <a:extLst>
              <a:ext uri="{FF2B5EF4-FFF2-40B4-BE49-F238E27FC236}">
                <a16:creationId xmlns:a16="http://schemas.microsoft.com/office/drawing/2014/main" id="{BED9114F-24AE-47CE-9DB5-AEAC50B170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09539" y="0"/>
            <a:ext cx="2358525" cy="30822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3" name="Rectangle 92">
            <a:extLst>
              <a:ext uri="{FF2B5EF4-FFF2-40B4-BE49-F238E27FC236}">
                <a16:creationId xmlns:a16="http://schemas.microsoft.com/office/drawing/2014/main" id="{FDE89F02-ACEE-40E4-9C69-05C0D0DEBB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6350" y="4034649"/>
            <a:ext cx="2849462" cy="281408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194" name="Picture 2" descr="Resultado de imagen de quattrocento gattamelata">
            <a:extLst>
              <a:ext uri="{FF2B5EF4-FFF2-40B4-BE49-F238E27FC236}">
                <a16:creationId xmlns:a16="http://schemas.microsoft.com/office/drawing/2014/main" id="{FF9B54A1-8C8F-41A5-97AD-8A7C1D6741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62" r="-3" b="3594"/>
          <a:stretch/>
        </p:blipFill>
        <p:spPr bwMode="auto">
          <a:xfrm>
            <a:off x="-2" y="10"/>
            <a:ext cx="4551358" cy="3899748"/>
          </a:xfrm>
          <a:custGeom>
            <a:avLst/>
            <a:gdLst>
              <a:gd name="connsiteX0" fmla="*/ 0 w 4551358"/>
              <a:gd name="connsiteY0" fmla="*/ 0 h 3899758"/>
              <a:gd name="connsiteX1" fmla="*/ 4551358 w 4551358"/>
              <a:gd name="connsiteY1" fmla="*/ 0 h 3899758"/>
              <a:gd name="connsiteX2" fmla="*/ 4551358 w 4551358"/>
              <a:gd name="connsiteY2" fmla="*/ 3077500 h 3899758"/>
              <a:gd name="connsiteX3" fmla="*/ 2843111 w 4551358"/>
              <a:gd name="connsiteY3" fmla="*/ 3077500 h 3899758"/>
              <a:gd name="connsiteX4" fmla="*/ 2843111 w 4551358"/>
              <a:gd name="connsiteY4" fmla="*/ 3899758 h 3899758"/>
              <a:gd name="connsiteX5" fmla="*/ 0 w 4551358"/>
              <a:gd name="connsiteY5" fmla="*/ 3899758 h 3899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51358" h="3899758">
                <a:moveTo>
                  <a:pt x="0" y="0"/>
                </a:moveTo>
                <a:lnTo>
                  <a:pt x="4551358" y="0"/>
                </a:lnTo>
                <a:lnTo>
                  <a:pt x="4551358" y="3077500"/>
                </a:lnTo>
                <a:lnTo>
                  <a:pt x="2843111" y="3077500"/>
                </a:lnTo>
                <a:lnTo>
                  <a:pt x="2843111" y="3899758"/>
                </a:lnTo>
                <a:lnTo>
                  <a:pt x="0" y="3899758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Resultado de imagen de david donatello">
            <a:extLst>
              <a:ext uri="{FF2B5EF4-FFF2-40B4-BE49-F238E27FC236}">
                <a16:creationId xmlns:a16="http://schemas.microsoft.com/office/drawing/2014/main" id="{E0BE5D7B-6D14-476A-9C4D-EE1DE2A3C49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81" r="29897" b="-1"/>
          <a:stretch/>
        </p:blipFill>
        <p:spPr bwMode="auto">
          <a:xfrm>
            <a:off x="4709539" y="10"/>
            <a:ext cx="2358525" cy="3082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Resultado de imagen de miguel angel moises">
            <a:extLst>
              <a:ext uri="{FF2B5EF4-FFF2-40B4-BE49-F238E27FC236}">
                <a16:creationId xmlns:a16="http://schemas.microsoft.com/office/drawing/2014/main" id="{B52A12BC-B2F0-4559-87F1-2A7C2B8079B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09" r="-1" b="10269"/>
          <a:stretch/>
        </p:blipFill>
        <p:spPr bwMode="auto">
          <a:xfrm>
            <a:off x="3421924" y="3563055"/>
            <a:ext cx="2849462" cy="2814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5" name="Group 94">
            <a:extLst>
              <a:ext uri="{FF2B5EF4-FFF2-40B4-BE49-F238E27FC236}">
                <a16:creationId xmlns:a16="http://schemas.microsoft.com/office/drawing/2014/main" id="{A9D1CC48-9698-4EFC-B43B-BC82FC50D9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FD1410DE-C04E-4DC6-8B4F-BAE369B63F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5083929F-F193-4659-BD96-667CC892B2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A7A3A5B6-D5E0-4782-A7F3-E4AB5F6662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CDD80BBE-50E6-4D84-8F39-C0A98D886A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0AAD51E4-37BF-4D28-B830-6AC80A699C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934274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8C152077-984A-4612-B0E1-251C62EB15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C05450BA-2A87-4847-A5A0-E7D9605572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A16F9ADA-A824-456A-9728-D5BFFE04D3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63034157-938C-45F5-8DCA-208D22E5BB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2369327A-A6C5-4293-80D1-DECEBA3F5F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 useBgFill="1">
        <p:nvSpPr>
          <p:cNvPr id="87" name="Rectangle 86">
            <a:extLst>
              <a:ext uri="{FF2B5EF4-FFF2-40B4-BE49-F238E27FC236}">
                <a16:creationId xmlns:a16="http://schemas.microsoft.com/office/drawing/2014/main" id="{F4872FFF-0DD8-4435-84B9-292254600F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ítulo 5">
            <a:extLst>
              <a:ext uri="{FF2B5EF4-FFF2-40B4-BE49-F238E27FC236}">
                <a16:creationId xmlns:a16="http://schemas.microsoft.com/office/drawing/2014/main" id="{8CF454A2-BED1-4403-865E-6FAD155C52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50651" y="91545"/>
            <a:ext cx="3997638" cy="880767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en-US" sz="6000" b="1" dirty="0"/>
              <a:t>patrons</a:t>
            </a:r>
          </a:p>
        </p:txBody>
      </p:sp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F4217623-DD16-4730-9686-60EF3DA4E4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70063" y="1353312"/>
            <a:ext cx="4407539" cy="5199888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>T</a:t>
            </a:r>
            <a:r>
              <a:rPr lang="en-US" b="1" dirty="0"/>
              <a:t>he wealthiest Italian families – nobles and burghers -  appreciated art  and  education.</a:t>
            </a:r>
          </a:p>
          <a:p>
            <a:pPr>
              <a:lnSpc>
                <a:spcPct val="90000"/>
              </a:lnSpc>
            </a:pPr>
            <a:r>
              <a:rPr lang="en-US" b="1" dirty="0"/>
              <a:t>They were prosperous  and rich so they sponsored artists and invested fortunes in their palaces  and local churches. </a:t>
            </a:r>
          </a:p>
          <a:p>
            <a:pPr>
              <a:lnSpc>
                <a:spcPct val="90000"/>
              </a:lnSpc>
            </a:pPr>
            <a:r>
              <a:rPr lang="en-US" b="1" dirty="0"/>
              <a:t>In the Quattrocento families like the Medici in Florence, the Sforza in Milan and the Gonzaga in Mantua  financed  art and artist.</a:t>
            </a:r>
          </a:p>
          <a:p>
            <a:pPr>
              <a:lnSpc>
                <a:spcPct val="90000"/>
              </a:lnSpc>
            </a:pPr>
            <a:r>
              <a:rPr lang="en-US" b="1" dirty="0"/>
              <a:t>In the High Renaissance the main patrons were the  Popes Julius II and Leo X.</a:t>
            </a:r>
          </a:p>
          <a:p>
            <a:pPr>
              <a:lnSpc>
                <a:spcPct val="90000"/>
              </a:lnSpc>
            </a:pPr>
            <a:r>
              <a:rPr lang="en-US" b="1" dirty="0"/>
              <a:t>Artists became popular and famous,  something completely different from the Middle Ages when artists mainly were anonymous.</a:t>
            </a:r>
            <a:endParaRPr lang="en-US" dirty="0"/>
          </a:p>
        </p:txBody>
      </p:sp>
      <p:sp>
        <p:nvSpPr>
          <p:cNvPr id="89" name="Snip Diagonal Corner Rectangle 6">
            <a:extLst>
              <a:ext uri="{FF2B5EF4-FFF2-40B4-BE49-F238E27FC236}">
                <a16:creationId xmlns:a16="http://schemas.microsoft.com/office/drawing/2014/main" id="{FBD7AE5A-DF68-4E58-ABFF-B4219A1FE8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6" y="-2"/>
            <a:ext cx="7219522" cy="6858000"/>
          </a:xfrm>
          <a:prstGeom prst="snip2DiagRect">
            <a:avLst>
              <a:gd name="adj1" fmla="val 0"/>
              <a:gd name="adj2" fmla="val 0"/>
            </a:avLst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1" name="Rectangle 90">
            <a:extLst>
              <a:ext uri="{FF2B5EF4-FFF2-40B4-BE49-F238E27FC236}">
                <a16:creationId xmlns:a16="http://schemas.microsoft.com/office/drawing/2014/main" id="{BED9114F-24AE-47CE-9DB5-AEAC50B170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09539" y="0"/>
            <a:ext cx="2358525" cy="30822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3" name="Rectangle 92">
            <a:extLst>
              <a:ext uri="{FF2B5EF4-FFF2-40B4-BE49-F238E27FC236}">
                <a16:creationId xmlns:a16="http://schemas.microsoft.com/office/drawing/2014/main" id="{FDE89F02-ACEE-40E4-9C69-05C0D0DEBB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6350" y="4034649"/>
            <a:ext cx="2849462" cy="281408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224" name="Picture 8" descr="Resultado de imagen de leon x">
            <a:extLst>
              <a:ext uri="{FF2B5EF4-FFF2-40B4-BE49-F238E27FC236}">
                <a16:creationId xmlns:a16="http://schemas.microsoft.com/office/drawing/2014/main" id="{27C22D15-4BE9-4659-99C7-37EE5231E8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31273"/>
          <a:stretch/>
        </p:blipFill>
        <p:spPr bwMode="auto">
          <a:xfrm>
            <a:off x="3002038" y="3243069"/>
            <a:ext cx="4066029" cy="3605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Resultado de imagen de julio ii">
            <a:extLst>
              <a:ext uri="{FF2B5EF4-FFF2-40B4-BE49-F238E27FC236}">
                <a16:creationId xmlns:a16="http://schemas.microsoft.com/office/drawing/2014/main" id="{4E9ED782-CA78-4E40-AB54-23B46A62AB5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25" r="1" b="32699"/>
          <a:stretch/>
        </p:blipFill>
        <p:spPr bwMode="auto">
          <a:xfrm>
            <a:off x="-2" y="10"/>
            <a:ext cx="4551358" cy="3899748"/>
          </a:xfrm>
          <a:custGeom>
            <a:avLst/>
            <a:gdLst>
              <a:gd name="connsiteX0" fmla="*/ 0 w 4551358"/>
              <a:gd name="connsiteY0" fmla="*/ 0 h 3899758"/>
              <a:gd name="connsiteX1" fmla="*/ 4551358 w 4551358"/>
              <a:gd name="connsiteY1" fmla="*/ 0 h 3899758"/>
              <a:gd name="connsiteX2" fmla="*/ 4551358 w 4551358"/>
              <a:gd name="connsiteY2" fmla="*/ 3077500 h 3899758"/>
              <a:gd name="connsiteX3" fmla="*/ 2843111 w 4551358"/>
              <a:gd name="connsiteY3" fmla="*/ 3077500 h 3899758"/>
              <a:gd name="connsiteX4" fmla="*/ 2843111 w 4551358"/>
              <a:gd name="connsiteY4" fmla="*/ 3899758 h 3899758"/>
              <a:gd name="connsiteX5" fmla="*/ 0 w 4551358"/>
              <a:gd name="connsiteY5" fmla="*/ 3899758 h 3899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51358" h="3899758">
                <a:moveTo>
                  <a:pt x="0" y="0"/>
                </a:moveTo>
                <a:lnTo>
                  <a:pt x="4551358" y="0"/>
                </a:lnTo>
                <a:lnTo>
                  <a:pt x="4551358" y="3077500"/>
                </a:lnTo>
                <a:lnTo>
                  <a:pt x="2843111" y="3077500"/>
                </a:lnTo>
                <a:lnTo>
                  <a:pt x="2843111" y="3899758"/>
                </a:lnTo>
                <a:lnTo>
                  <a:pt x="0" y="3899758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Resultado de imagen de sforza milan">
            <a:extLst>
              <a:ext uri="{FF2B5EF4-FFF2-40B4-BE49-F238E27FC236}">
                <a16:creationId xmlns:a16="http://schemas.microsoft.com/office/drawing/2014/main" id="{7807E787-0807-4168-8CCA-CD450D8F3AE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46" b="12604"/>
          <a:stretch/>
        </p:blipFill>
        <p:spPr bwMode="auto">
          <a:xfrm>
            <a:off x="4709539" y="10"/>
            <a:ext cx="2358525" cy="3082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Lorenzo de Medici.jpg">
            <a:extLst>
              <a:ext uri="{FF2B5EF4-FFF2-40B4-BE49-F238E27FC236}">
                <a16:creationId xmlns:a16="http://schemas.microsoft.com/office/drawing/2014/main" id="{3FEF2A4A-A8E7-43B1-8BBE-04C850F4F1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51" r="-1" b="17041"/>
          <a:stretch/>
        </p:blipFill>
        <p:spPr bwMode="auto">
          <a:xfrm>
            <a:off x="-6350" y="4034649"/>
            <a:ext cx="2849462" cy="2814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5" name="Group 94">
            <a:extLst>
              <a:ext uri="{FF2B5EF4-FFF2-40B4-BE49-F238E27FC236}">
                <a16:creationId xmlns:a16="http://schemas.microsoft.com/office/drawing/2014/main" id="{A9D1CC48-9698-4EFC-B43B-BC82FC50D9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FD1410DE-C04E-4DC6-8B4F-BAE369B63F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5083929F-F193-4659-BD96-667CC892B2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A7A3A5B6-D5E0-4782-A7F3-E4AB5F6662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CDD80BBE-50E6-4D84-8F39-C0A98D886A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0AAD51E4-37BF-4D28-B830-6AC80A699C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42649212"/>
      </p:ext>
    </p:extLst>
  </p:cSld>
  <p:clrMapOvr>
    <a:masterClrMapping/>
  </p:clrMapOvr>
</p:sld>
</file>

<file path=ppt/theme/theme1.xml><?xml version="1.0" encoding="utf-8"?>
<a:theme xmlns:a="http://schemas.openxmlformats.org/drawingml/2006/main" name="Sector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Da Vinci design template">
  <a:themeElements>
    <a:clrScheme name="Office Theme 7">
      <a:dk1>
        <a:srgbClr val="000000"/>
      </a:dk1>
      <a:lt1>
        <a:srgbClr val="FFFFCC"/>
      </a:lt1>
      <a:dk2>
        <a:srgbClr val="60300C"/>
      </a:dk2>
      <a:lt2>
        <a:srgbClr val="666633"/>
      </a:lt2>
      <a:accent1>
        <a:srgbClr val="339933"/>
      </a:accent1>
      <a:accent2>
        <a:srgbClr val="800000"/>
      </a:accent2>
      <a:accent3>
        <a:srgbClr val="FFFFE2"/>
      </a:accent3>
      <a:accent4>
        <a:srgbClr val="000000"/>
      </a:accent4>
      <a:accent5>
        <a:srgbClr val="ADCAAD"/>
      </a:accent5>
      <a:accent6>
        <a:srgbClr val="730000"/>
      </a:accent6>
      <a:hlink>
        <a:srgbClr val="0033CC"/>
      </a:hlink>
      <a:folHlink>
        <a:srgbClr val="FFCC66"/>
      </a:folHlink>
    </a:clrScheme>
    <a:fontScheme name="Office Theme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CC"/>
        </a:lt1>
        <a:dk2>
          <a:srgbClr val="60300C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790</Words>
  <Application>Microsoft Office PowerPoint</Application>
  <PresentationFormat>Panorámica</PresentationFormat>
  <Paragraphs>98</Paragraphs>
  <Slides>15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15</vt:i4>
      </vt:variant>
    </vt:vector>
  </HeadingPairs>
  <TitlesOfParts>
    <vt:vector size="25" baseType="lpstr">
      <vt:lpstr>Arial</vt:lpstr>
      <vt:lpstr>Arial Black</vt:lpstr>
      <vt:lpstr>Bradley Hand ITC</vt:lpstr>
      <vt:lpstr>Calibri</vt:lpstr>
      <vt:lpstr>Century Gothic</vt:lpstr>
      <vt:lpstr>Comic Sans MS</vt:lpstr>
      <vt:lpstr>Wingdings</vt:lpstr>
      <vt:lpstr>Wingdings 3</vt:lpstr>
      <vt:lpstr>Sector</vt:lpstr>
      <vt:lpstr>Da Vinci design template</vt:lpstr>
      <vt:lpstr>HUMANISM AND RENAISSANCE</vt:lpstr>
      <vt:lpstr>An intellectual movement that focused on INDIVIDUALS  instead of religious issues.  MAIN CHARARACTERISTICS WERE:  -  ANTHROPOCENTRIC POINT OF VIEW  OPOSSED TO A RELIGIOUS CONCEPTION OF LIFE. -   REASON AND EXPERIMENTATION ARE THE BASE OF SCIENCE. -   THEY WERE INSIPIRED IN GREK AND ROMAN MODELS. -   BOOKS BEGAN TO BE WRITEN IN MODERN LANGUAGES. </vt:lpstr>
      <vt:lpstr>SPREAD OF HUMANISM</vt:lpstr>
      <vt:lpstr>PETRARCH</vt:lpstr>
      <vt:lpstr>ERASMUS OF ROTTERDAM</vt:lpstr>
      <vt:lpstr>THOMAS MORE</vt:lpstr>
      <vt:lpstr>Political Ideas  of the Renaissance</vt:lpstr>
      <vt:lpstr>Presentación de PowerPoint</vt:lpstr>
      <vt:lpstr>THE NEW SCIENCE</vt:lpstr>
      <vt:lpstr>ADVANCES IN ASTRONOMY</vt:lpstr>
      <vt:lpstr>The new medicine</vt:lpstr>
      <vt:lpstr>Discoveries in physics</vt:lpstr>
      <vt:lpstr>Renaissance</vt:lpstr>
      <vt:lpstr>Chronology and periods</vt:lpstr>
      <vt:lpstr>patrons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HUMANISM AND RENAISSANCE</dc:title>
  <dc:creator>Maria Sanz</dc:creator>
  <cp:lastModifiedBy>Maria Sanz</cp:lastModifiedBy>
  <cp:revision>6</cp:revision>
  <dcterms:created xsi:type="dcterms:W3CDTF">2019-04-01T18:06:08Z</dcterms:created>
  <dcterms:modified xsi:type="dcterms:W3CDTF">2021-09-04T21:31:41Z</dcterms:modified>
</cp:coreProperties>
</file>