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sldIdLst>
    <p:sldId id="256" r:id="rId2"/>
    <p:sldId id="257" r:id="rId3"/>
    <p:sldId id="258" r:id="rId4"/>
    <p:sldId id="277" r:id="rId5"/>
    <p:sldId id="27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72" r:id="rId16"/>
    <p:sldId id="275" r:id="rId17"/>
    <p:sldId id="276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90929"/>
  </p:normalViewPr>
  <p:slideViewPr>
    <p:cSldViewPr>
      <p:cViewPr varScale="1">
        <p:scale>
          <a:sx n="64" d="100"/>
          <a:sy n="64" d="100"/>
        </p:scale>
        <p:origin x="92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317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748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31749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0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1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2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3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4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5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6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7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8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59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0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1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2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3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4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5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7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8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69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0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1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2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3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4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5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6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777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778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pPr lvl="0"/>
            <a:r>
              <a:rPr lang="en-US" altLang="es-ES" noProof="0" smtClean="0"/>
              <a:t>Click to edit Master title style</a:t>
            </a:r>
          </a:p>
        </p:txBody>
      </p:sp>
      <p:sp>
        <p:nvSpPr>
          <p:cNvPr id="31779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anose="05000000000000000000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es-ES" noProof="0" smtClean="0"/>
              <a:t>Click to edit Master subtitle style</a:t>
            </a:r>
          </a:p>
        </p:txBody>
      </p:sp>
      <p:sp>
        <p:nvSpPr>
          <p:cNvPr id="31780" name="Rectangle 3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s-ES"/>
          </a:p>
        </p:txBody>
      </p:sp>
      <p:sp>
        <p:nvSpPr>
          <p:cNvPr id="31781" name="Rectangle 3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s-ES"/>
          </a:p>
        </p:txBody>
      </p:sp>
      <p:sp>
        <p:nvSpPr>
          <p:cNvPr id="31782" name="Rectangle 3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EEF61A9-DE7C-4032-A436-63229ABD9F4E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C5961-C3BA-4E4E-A389-8C672A064A0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48127842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BA783-C23E-41F0-9C03-ADDCDDD232D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825459273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DD842-67EC-49F5-AC00-3A522CC856D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20683997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F855F-3D78-465B-8AA8-42E4110160B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07393581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C4B16-D325-449C-B717-203BE9BF2A5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56565104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FF9D9-19A4-4D3D-B239-96450824D07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68314604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8CA02-6F37-4412-BDC8-B55528B678A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35549631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AA7C0-FF0E-4D8B-884D-ABBE229CDFB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97585465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A7056-A1B0-4AB3-9C55-11C27567A03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59509700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D61D5-7FF3-485A-9C68-9D18C4F3463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24787018"/>
      </p:ext>
    </p:extLst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imágenes en línea 3"/>
          <p:cNvSpPr>
            <a:spLocks noGrp="1"/>
          </p:cNvSpPr>
          <p:nvPr>
            <p:ph type="clipArt"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1A767A-8298-4895-A045-C196BC86FDB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97449666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307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0724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30725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26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27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28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29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0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1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2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3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4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5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6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7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8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39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0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1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2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3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4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5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6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7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8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49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50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51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52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53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0754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</a:p>
        </p:txBody>
      </p:sp>
      <p:sp>
        <p:nvSpPr>
          <p:cNvPr id="30755" name="Rectangle 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30756" name="Rectangle 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altLang="es-ES"/>
          </a:p>
        </p:txBody>
      </p:sp>
      <p:sp>
        <p:nvSpPr>
          <p:cNvPr id="30757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EA97694D-769C-4569-898A-A24ACB503B8C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30758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946275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3"/>
            <a:r>
              <a:rPr lang="en-US" altLang="es-ES" smtClean="0"/>
              <a:t>Fourth level</a:t>
            </a:r>
          </a:p>
          <a:p>
            <a:pPr lvl="4"/>
            <a:r>
              <a:rPr lang="en-US" altLang="es-E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spd="slow"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t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s-ES" dirty="0"/>
              <a:t>Inventions </a:t>
            </a:r>
            <a:r>
              <a:rPr lang="en-US" altLang="es-ES" dirty="0" smtClean="0"/>
              <a:t>in</a:t>
            </a:r>
            <a:r>
              <a:rPr lang="en-US" altLang="es-ES" dirty="0" smtClean="0"/>
              <a:t> </a:t>
            </a:r>
            <a:r>
              <a:rPr lang="en-US" altLang="es-ES" dirty="0"/>
              <a:t>the Renaissance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s-ES" dirty="0" smtClean="0"/>
          </a:p>
          <a:p>
            <a:endParaRPr lang="en-US" altLang="es-ES" dirty="0"/>
          </a:p>
          <a:p>
            <a:pPr algn="r"/>
            <a:r>
              <a:rPr lang="en-US" altLang="es-ES" sz="2400" dirty="0" err="1" smtClean="0"/>
              <a:t>María</a:t>
            </a:r>
            <a:r>
              <a:rPr lang="en-US" altLang="es-ES" sz="2400" dirty="0" smtClean="0"/>
              <a:t> Sanz</a:t>
            </a:r>
            <a:endParaRPr lang="en-US" altLang="es-ES" sz="24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Clocks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s-ES" sz="2800" dirty="0"/>
              <a:t>The oldest </a:t>
            </a:r>
            <a:r>
              <a:rPr lang="en-US" altLang="es-ES" sz="2800" dirty="0" err="1" smtClean="0"/>
              <a:t>smechanical</a:t>
            </a:r>
            <a:r>
              <a:rPr lang="en-US" altLang="es-ES" sz="2800" dirty="0" smtClean="0"/>
              <a:t> </a:t>
            </a:r>
            <a:r>
              <a:rPr lang="en-US" altLang="es-ES" sz="2800" dirty="0"/>
              <a:t>clock </a:t>
            </a:r>
            <a:r>
              <a:rPr lang="en-US" altLang="es-ES" sz="2800" dirty="0" smtClean="0"/>
              <a:t>was </a:t>
            </a:r>
            <a:r>
              <a:rPr lang="en-US" altLang="es-ES" sz="2800" dirty="0"/>
              <a:t>made in the 1300’s. </a:t>
            </a:r>
            <a:endParaRPr lang="en-US" altLang="es-ES" sz="2800" dirty="0" smtClean="0"/>
          </a:p>
          <a:p>
            <a:endParaRPr lang="en-US" altLang="es-ES" sz="2800" dirty="0"/>
          </a:p>
          <a:p>
            <a:r>
              <a:rPr lang="en-US" altLang="es-ES" sz="2800" dirty="0" smtClean="0"/>
              <a:t>Galileo </a:t>
            </a:r>
            <a:r>
              <a:rPr lang="en-US" altLang="es-ES" sz="2800" dirty="0"/>
              <a:t>discovered the pendulum</a:t>
            </a:r>
            <a:r>
              <a:rPr lang="en-US" altLang="es-ES" sz="2800" dirty="0" smtClean="0"/>
              <a:t>.</a:t>
            </a:r>
          </a:p>
          <a:p>
            <a:endParaRPr lang="en-US" altLang="es-ES" sz="2800" dirty="0"/>
          </a:p>
          <a:p>
            <a:r>
              <a:rPr lang="en-US" altLang="es-ES" sz="2800" dirty="0"/>
              <a:t>This made for better time keeping.</a:t>
            </a: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2388" y="2128838"/>
            <a:ext cx="3810000" cy="3748087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Water clocks and hourglasses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s-ES" sz="4000" dirty="0"/>
              <a:t>Water clocks and hourglasses </a:t>
            </a:r>
            <a:r>
              <a:rPr lang="en-US" altLang="es-ES" sz="4000" dirty="0" smtClean="0"/>
              <a:t>were widespread in </a:t>
            </a:r>
            <a:r>
              <a:rPr lang="en-US" altLang="es-ES" sz="4000" dirty="0"/>
              <a:t>the 1500’s</a:t>
            </a:r>
            <a:r>
              <a:rPr lang="en-US" altLang="es-ES" sz="2800" dirty="0"/>
              <a:t>.</a:t>
            </a: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7850" y="1946275"/>
            <a:ext cx="2757488" cy="4114800"/>
          </a:xfrm>
          <a:noFill/>
          <a:ln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The Watch (portable timepiece)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s-ES" sz="2800" dirty="0" smtClean="0">
              <a:effectLst/>
              <a:latin typeface="Arial" panose="020B0604020202020204" pitchFamily="34" charset="0"/>
            </a:endParaRPr>
          </a:p>
          <a:p>
            <a:r>
              <a:rPr lang="en-US" altLang="es-ES" sz="2800" dirty="0" smtClean="0">
                <a:effectLst/>
                <a:latin typeface="Arial" panose="020B0604020202020204" pitchFamily="34" charset="0"/>
              </a:rPr>
              <a:t>The </a:t>
            </a:r>
            <a:r>
              <a:rPr lang="en-US" altLang="es-ES" sz="2800" dirty="0">
                <a:effectLst/>
                <a:latin typeface="Arial" panose="020B0604020202020204" pitchFamily="34" charset="0"/>
              </a:rPr>
              <a:t>portable watch was invented by German Peter </a:t>
            </a:r>
            <a:r>
              <a:rPr lang="en-US" altLang="es-ES" sz="2800" dirty="0" err="1">
                <a:effectLst/>
                <a:latin typeface="Arial" panose="020B0604020202020204" pitchFamily="34" charset="0"/>
              </a:rPr>
              <a:t>Henlein</a:t>
            </a:r>
            <a:r>
              <a:rPr lang="en-US" altLang="es-ES" sz="2800" dirty="0">
                <a:effectLst/>
                <a:latin typeface="Arial" panose="020B0604020202020204" pitchFamily="34" charset="0"/>
              </a:rPr>
              <a:t> in </a:t>
            </a:r>
            <a:r>
              <a:rPr lang="en-US" altLang="es-ES" sz="2800" dirty="0" smtClean="0">
                <a:effectLst/>
                <a:latin typeface="Arial" panose="020B0604020202020204" pitchFamily="34" charset="0"/>
              </a:rPr>
              <a:t>1505.</a:t>
            </a:r>
            <a:endParaRPr lang="en-US" altLang="es-ES" sz="2800" dirty="0">
              <a:effectLst/>
              <a:latin typeface="Arial" panose="020B0604020202020204" pitchFamily="34" charset="0"/>
            </a:endParaRPr>
          </a:p>
          <a:p>
            <a:endParaRPr lang="en-US" altLang="es-ES" sz="2800" dirty="0" smtClean="0">
              <a:effectLst/>
              <a:latin typeface="Arial" panose="020B0604020202020204" pitchFamily="34" charset="0"/>
            </a:endParaRPr>
          </a:p>
          <a:p>
            <a:r>
              <a:rPr lang="en-US" altLang="es-ES" sz="2800" dirty="0" smtClean="0">
                <a:effectLst/>
                <a:latin typeface="Arial" panose="020B0604020202020204" pitchFamily="34" charset="0"/>
              </a:rPr>
              <a:t>This </a:t>
            </a:r>
            <a:r>
              <a:rPr lang="en-US" altLang="es-ES" sz="2800" dirty="0">
                <a:effectLst/>
                <a:latin typeface="Arial" panose="020B0604020202020204" pitchFamily="34" charset="0"/>
              </a:rPr>
              <a:t>watch was a pocket watch. The wrist watch didn’t come into widespread use until the 1800’s.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71800"/>
            <a:ext cx="3898900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353060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Printing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sz="2800" dirty="0"/>
              <a:t>The Chinese were the first to invent printing in 868. </a:t>
            </a:r>
            <a:endParaRPr lang="en-US" altLang="es-ES" sz="2800" dirty="0" smtClean="0"/>
          </a:p>
          <a:p>
            <a:endParaRPr lang="en-US" altLang="es-ES" sz="2800" dirty="0"/>
          </a:p>
          <a:p>
            <a:r>
              <a:rPr lang="en-US" altLang="es-ES" sz="2800" dirty="0"/>
              <a:t>In the mid-1400’s, Johan Gutenberg of Germany invented a printing press using moveable type</a:t>
            </a:r>
            <a:r>
              <a:rPr lang="en-US" altLang="es-ES" sz="2800" dirty="0" smtClean="0"/>
              <a:t>.</a:t>
            </a:r>
          </a:p>
          <a:p>
            <a:pPr marL="0" indent="0">
              <a:buNone/>
            </a:pPr>
            <a:endParaRPr lang="en-US" altLang="es-ES" sz="2800" dirty="0"/>
          </a:p>
          <a:p>
            <a:r>
              <a:rPr lang="en-US" altLang="es-ES" sz="2800" dirty="0"/>
              <a:t>Now books could be printed with greater speed and less effort</a:t>
            </a:r>
            <a:r>
              <a:rPr lang="en-US" altLang="es-ES" sz="2800" dirty="0" smtClean="0"/>
              <a:t>.</a:t>
            </a:r>
            <a:endParaRPr lang="en-US" altLang="es-ES" sz="28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584575" cy="431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85800"/>
            <a:ext cx="4445000" cy="55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Eyeglasses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/>
              <a:t>Eyeglasses were invented in the 1300’s.</a:t>
            </a:r>
          </a:p>
          <a:p>
            <a:pPr>
              <a:lnSpc>
                <a:spcPct val="90000"/>
              </a:lnSpc>
            </a:pPr>
            <a:r>
              <a:rPr lang="en-US" altLang="es-ES"/>
              <a:t>With the invention of the printing press in the 1400’s, the demand for eyeglasses increased. </a:t>
            </a:r>
          </a:p>
          <a:p>
            <a:pPr>
              <a:lnSpc>
                <a:spcPct val="90000"/>
              </a:lnSpc>
            </a:pPr>
            <a:r>
              <a:rPr lang="en-US" altLang="es-ES"/>
              <a:t>Far-sighted glasses (for reading) were developed first. </a:t>
            </a:r>
          </a:p>
          <a:p>
            <a:pPr>
              <a:lnSpc>
                <a:spcPct val="90000"/>
              </a:lnSpc>
            </a:pPr>
            <a:r>
              <a:rPr lang="en-US" altLang="es-ES"/>
              <a:t>Later on near-sightedness was able to be corrected.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4826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65500"/>
            <a:ext cx="3251200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Lenses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dirty="0"/>
              <a:t>Lenses were used for more than </a:t>
            </a:r>
            <a:r>
              <a:rPr lang="en-US" altLang="es-ES" dirty="0" smtClean="0"/>
              <a:t>eyeglasses.</a:t>
            </a:r>
          </a:p>
          <a:p>
            <a:endParaRPr lang="en-US" altLang="es-ES" dirty="0"/>
          </a:p>
          <a:p>
            <a:r>
              <a:rPr lang="en-US" altLang="es-ES" dirty="0"/>
              <a:t>Galileo used lenses to make an astronomical telescope to look at the stars and planets in 1606</a:t>
            </a:r>
            <a:r>
              <a:rPr lang="en-US" altLang="es-ES" dirty="0" smtClean="0"/>
              <a:t>.</a:t>
            </a:r>
          </a:p>
          <a:p>
            <a:endParaRPr lang="en-US" altLang="es-ES" dirty="0"/>
          </a:p>
          <a:p>
            <a:r>
              <a:rPr lang="en-US" altLang="es-ES" dirty="0"/>
              <a:t>Isaac Newton made the first reflecting telescope in 1668.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44958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360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The Musket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dirty="0"/>
              <a:t>The musket was the first usable rifle that soldiers could carry into battle.</a:t>
            </a:r>
          </a:p>
          <a:p>
            <a:pPr>
              <a:lnSpc>
                <a:spcPct val="90000"/>
              </a:lnSpc>
            </a:pPr>
            <a:r>
              <a:rPr lang="en-US" altLang="es-ES" dirty="0"/>
              <a:t>It was developed in Spain in the 1500’s.</a:t>
            </a:r>
          </a:p>
          <a:p>
            <a:pPr>
              <a:lnSpc>
                <a:spcPct val="90000"/>
              </a:lnSpc>
            </a:pPr>
            <a:r>
              <a:rPr lang="en-US" altLang="es-ES" dirty="0"/>
              <a:t>It could fire a metal ball that could </a:t>
            </a:r>
            <a:r>
              <a:rPr lang="en-US" altLang="es-ES" dirty="0" smtClean="0"/>
              <a:t>kill </a:t>
            </a:r>
            <a:r>
              <a:rPr lang="en-US" altLang="es-ES" dirty="0"/>
              <a:t>or hurt someone.</a:t>
            </a:r>
          </a:p>
          <a:p>
            <a:pPr>
              <a:lnSpc>
                <a:spcPct val="90000"/>
              </a:lnSpc>
            </a:pPr>
            <a:r>
              <a:rPr lang="en-US" altLang="es-ES" dirty="0"/>
              <a:t>The first muskets were very large </a:t>
            </a:r>
            <a:r>
              <a:rPr lang="en-US" altLang="es-ES" dirty="0" smtClean="0"/>
              <a:t>weighing</a:t>
            </a:r>
          </a:p>
          <a:p>
            <a:pPr>
              <a:lnSpc>
                <a:spcPct val="90000"/>
              </a:lnSpc>
            </a:pPr>
            <a:r>
              <a:rPr lang="en-US" altLang="es-ES" dirty="0" smtClean="0"/>
              <a:t> They </a:t>
            </a:r>
            <a:r>
              <a:rPr lang="en-US" altLang="es-ES" dirty="0"/>
              <a:t>were very hard to use.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70"/>
          <a:stretch>
            <a:fillRect/>
          </a:stretch>
        </p:blipFill>
        <p:spPr bwMode="auto">
          <a:xfrm>
            <a:off x="1295400" y="457200"/>
            <a:ext cx="6781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Adding Machine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sz="2800">
                <a:latin typeface="Verdana" panose="020B0604030504040204" pitchFamily="34" charset="0"/>
              </a:rPr>
              <a:t>The French scientist, Blaise Pascal has been credited with inventing the very first digital calculator. In 1642, the 18-year-old Pascal, the son of a French tax collector, invented his numerical wheel calculator called the Pascaline, to help his father count taxes. </a:t>
            </a:r>
            <a:endParaRPr lang="en-US" altLang="es-ES" sz="28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38200"/>
            <a:ext cx="5867400" cy="253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0000"/>
            <a:ext cx="60198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Thermometer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Thermometer was invented by Galileo in 1593 which, for the first time, allowed temperature variations to be measured</a:t>
            </a:r>
            <a:r>
              <a:rPr lang="en-US" altLang="es-ES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s-ES" sz="2800" dirty="0">
              <a:latin typeface="Verdan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s-ES" sz="2800" dirty="0" smtClean="0">
                <a:latin typeface="Verdana" panose="020B0604030504040204" pitchFamily="34" charset="0"/>
              </a:rPr>
              <a:t> </a:t>
            </a:r>
            <a:r>
              <a:rPr lang="en-US" altLang="es-ES" sz="2800" dirty="0">
                <a:latin typeface="Verdana" panose="020B0604030504040204" pitchFamily="34" charset="0"/>
              </a:rPr>
              <a:t>In 1714, Gabriel Fahrenheit invented the first mercury </a:t>
            </a:r>
            <a:r>
              <a:rPr lang="en-US" altLang="es-ES" sz="2800" dirty="0" smtClean="0">
                <a:latin typeface="Verdana" panose="020B0604030504040204" pitchFamily="34" charset="0"/>
              </a:rPr>
              <a:t>thermometer</a:t>
            </a:r>
            <a:endParaRPr lang="en-US" altLang="es-ES" sz="2800" dirty="0"/>
          </a:p>
          <a:p>
            <a:pPr>
              <a:lnSpc>
                <a:spcPct val="90000"/>
              </a:lnSpc>
            </a:pPr>
            <a:endParaRPr lang="en-US" altLang="es-ES" sz="16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4"/>
          <a:stretch>
            <a:fillRect/>
          </a:stretch>
        </p:blipFill>
        <p:spPr bwMode="auto">
          <a:xfrm>
            <a:off x="3048000" y="914400"/>
            <a:ext cx="294481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/>
              <a:t>Submarine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800">
                <a:effectLst/>
              </a:rPr>
              <a:t>The submarine was invented in 1624 by a man named Cornelius van Drebbel.</a:t>
            </a:r>
          </a:p>
          <a:p>
            <a:pPr>
              <a:lnSpc>
                <a:spcPct val="90000"/>
              </a:lnSpc>
            </a:pPr>
            <a:r>
              <a:rPr lang="en-US" altLang="es-ES" sz="2800">
                <a:effectLst/>
              </a:rPr>
              <a:t>Leonardo da Vinci drew out the basic concept of a submarine over one hundred years before. </a:t>
            </a:r>
          </a:p>
          <a:p>
            <a:pPr>
              <a:lnSpc>
                <a:spcPct val="90000"/>
              </a:lnSpc>
            </a:pPr>
            <a:r>
              <a:rPr lang="en-US" altLang="es-ES" sz="2800">
                <a:effectLst/>
              </a:rPr>
              <a:t>Drebbel, a Dutch inventor and engineer employed by the British navy constructed a leather- covered rowboat from which oars protruded through watertight seals.</a:t>
            </a:r>
          </a:p>
          <a:p>
            <a:pPr>
              <a:lnSpc>
                <a:spcPct val="90000"/>
              </a:lnSpc>
            </a:pPr>
            <a:r>
              <a:rPr lang="en-US" altLang="es-ES" sz="2800">
                <a:effectLst/>
              </a:rPr>
              <a:t> Drubbel's ship could stay underwater for a few hours, but it only went about fifteen feet under the surface. </a:t>
            </a:r>
          </a:p>
          <a:p>
            <a:pPr>
              <a:lnSpc>
                <a:spcPct val="90000"/>
              </a:lnSpc>
            </a:pPr>
            <a:endParaRPr lang="en-US" altLang="es-ES" sz="2400">
              <a:effectLst/>
            </a:endParaRPr>
          </a:p>
          <a:p>
            <a:pPr>
              <a:lnSpc>
                <a:spcPct val="90000"/>
              </a:lnSpc>
            </a:pPr>
            <a:endParaRPr lang="en-US" altLang="es-ES" sz="24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1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96"/>
          <a:stretch>
            <a:fillRect/>
          </a:stretch>
        </p:blipFill>
        <p:spPr bwMode="auto">
          <a:xfrm>
            <a:off x="533400" y="381000"/>
            <a:ext cx="8153400" cy="471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Azure">
  <a:themeElements>
    <a:clrScheme name="Azur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Azur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Classic:Applications (Mac OS 9):Microsoft Office 2001:Templates:Presentations:Designs:Azure</Template>
  <TotalTime>776</TotalTime>
  <Words>417</Words>
  <Application>Microsoft Office PowerPoint</Application>
  <PresentationFormat>Presentación en pantalla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Times</vt:lpstr>
      <vt:lpstr>Times New Roman</vt:lpstr>
      <vt:lpstr>Verdana</vt:lpstr>
      <vt:lpstr>Wingdings</vt:lpstr>
      <vt:lpstr>Azure</vt:lpstr>
      <vt:lpstr>Inventions in the Renaissance</vt:lpstr>
      <vt:lpstr>Clocks</vt:lpstr>
      <vt:lpstr>Water clocks and hourglasses</vt:lpstr>
      <vt:lpstr>The Watch (portable timepiece)</vt:lpstr>
      <vt:lpstr>Presentación de PowerPoint</vt:lpstr>
      <vt:lpstr>Printing</vt:lpstr>
      <vt:lpstr>Presentación de PowerPoint</vt:lpstr>
      <vt:lpstr>Eyeglasses</vt:lpstr>
      <vt:lpstr>Presentación de PowerPoint</vt:lpstr>
      <vt:lpstr>Lenses</vt:lpstr>
      <vt:lpstr>Presentación de PowerPoint</vt:lpstr>
      <vt:lpstr>The Musket</vt:lpstr>
      <vt:lpstr>Presentación de PowerPoint</vt:lpstr>
      <vt:lpstr>Adding Machine</vt:lpstr>
      <vt:lpstr>Presentación de PowerPoint</vt:lpstr>
      <vt:lpstr>Thermometer</vt:lpstr>
      <vt:lpstr>Presentación de PowerPoint</vt:lpstr>
      <vt:lpstr>Submarine</vt:lpstr>
      <vt:lpstr>Presentación de PowerPoint</vt:lpstr>
    </vt:vector>
  </TitlesOfParts>
  <Company>LAUSD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Inventions of the Renaissance</dc:title>
  <dc:creator>Madison Middle School</dc:creator>
  <cp:lastModifiedBy>Maria Sanz</cp:lastModifiedBy>
  <cp:revision>33</cp:revision>
  <dcterms:created xsi:type="dcterms:W3CDTF">2003-05-22T16:02:38Z</dcterms:created>
  <dcterms:modified xsi:type="dcterms:W3CDTF">2015-09-19T15:55:01Z</dcterms:modified>
</cp:coreProperties>
</file>