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68" r:id="rId4"/>
    <p:sldId id="259" r:id="rId5"/>
    <p:sldId id="262" r:id="rId6"/>
    <p:sldId id="260" r:id="rId7"/>
    <p:sldId id="264" r:id="rId8"/>
    <p:sldId id="263" r:id="rId9"/>
    <p:sldId id="261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778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8FFE6-F25A-4D53-A894-B650C9469057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4845-E8B1-42CD-A52A-227858905346}" type="slidenum">
              <a:rPr lang="en-US" smtClean="0"/>
              <a:t>‹Nº›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2323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8FFE6-F25A-4D53-A894-B650C9469057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4845-E8B1-42CD-A52A-22785890534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081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8FFE6-F25A-4D53-A894-B650C9469057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4845-E8B1-42CD-A52A-227858905346}" type="slidenum">
              <a:rPr lang="en-US" smtClean="0"/>
              <a:t>‹Nº›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2800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8FFE6-F25A-4D53-A894-B650C9469057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4845-E8B1-42CD-A52A-22785890534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69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8FFE6-F25A-4D53-A894-B650C9469057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4845-E8B1-42CD-A52A-22785890534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03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8FFE6-F25A-4D53-A894-B650C9469057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4845-E8B1-42CD-A52A-22785890534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192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8FFE6-F25A-4D53-A894-B650C9469057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4845-E8B1-42CD-A52A-22785890534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407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DAA8FFE6-F25A-4D53-A894-B650C9469057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D484845-E8B1-42CD-A52A-22785890534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639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8FFE6-F25A-4D53-A894-B650C9469057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4845-E8B1-42CD-A52A-22785890534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464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8FFE6-F25A-4D53-A894-B650C9469057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4845-E8B1-42CD-A52A-22785890534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933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8FFE6-F25A-4D53-A894-B650C9469057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4845-E8B1-42CD-A52A-22785890534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060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AA8FFE6-F25A-4D53-A894-B650C9469057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D484845-E8B1-42CD-A52A-227858905346}" type="slidenum">
              <a:rPr lang="en-US" smtClean="0"/>
              <a:t>‹Nº›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04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524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dirty="0"/>
              <a:t>The Scientific Revolution</a:t>
            </a:r>
            <a:br>
              <a:rPr lang="en-US" dirty="0"/>
            </a:br>
            <a:r>
              <a:rPr lang="en-US" dirty="0"/>
              <a:t>(</a:t>
            </a:r>
            <a:r>
              <a:rPr lang="en-US" sz="6700" dirty="0"/>
              <a:t>1500s-1700s)</a:t>
            </a:r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21506" name="Picture 2" descr="Galileo Galilei Showing the Doge of Venice How to Use the Telescope by Giuseppe Bertini (1858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1769076"/>
            <a:ext cx="4002634" cy="43434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Comic Sans MS" panose="030F0702030302020204" pitchFamily="66" charset="0"/>
              </a:rPr>
              <a:t>What was the Scientific Revolution?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>
                <a:latin typeface="Comic Sans MS" panose="030F0702030302020204" pitchFamily="66" charset="0"/>
              </a:rPr>
              <a:t>Beginning of Modern Science</a:t>
            </a: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Comic Sans MS" panose="030F0702030302020204" pitchFamily="66" charset="0"/>
            </a:endParaRP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Scientific method: Depends upon logic, observation, and reason rather than faith</a:t>
            </a: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Comic Sans MS" panose="030F0702030302020204" pitchFamily="66" charset="0"/>
            </a:endParaRPr>
          </a:p>
          <a:p>
            <a:r>
              <a:rPr lang="en-US" dirty="0">
                <a:latin typeface="Comic Sans MS" panose="030F0702030302020204" pitchFamily="66" charset="0"/>
              </a:rPr>
              <a:t>Created the technologies and techniques that built the modern world</a:t>
            </a:r>
          </a:p>
          <a:p>
            <a:endParaRPr lang="en-US" dirty="0">
              <a:latin typeface="Comic Sans MS" panose="030F0702030302020204" pitchFamily="66" charset="0"/>
            </a:endParaRP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Created paradigm of our solar system </a:t>
            </a:r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1497DE5-0939-4D1D-9350-0C5E1B209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CCC70ED-6C63-4537-B7EB-51990D6C0A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043" y="457200"/>
            <a:ext cx="8455914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2049" y="521208"/>
            <a:ext cx="8359902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Sir Francis Bacon - The Nascency of Modern Science">
            <a:extLst>
              <a:ext uri="{FF2B5EF4-FFF2-40B4-BE49-F238E27FC236}">
                <a16:creationId xmlns:a16="http://schemas.microsoft.com/office/drawing/2014/main" id="{4F4E6E21-4256-4EB6-93E3-BA1F191FDC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7517" y="1032068"/>
            <a:ext cx="7752969" cy="4787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4935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>
                <a:latin typeface="Comic Sans MS" panose="030F0702030302020204" pitchFamily="66" charset="0"/>
              </a:rPr>
              <a:t>Nicolaus</a:t>
            </a:r>
            <a:r>
              <a:rPr lang="en-US" b="1" dirty="0">
                <a:latin typeface="Comic Sans MS" panose="030F0702030302020204" pitchFamily="66" charset="0"/>
              </a:rPr>
              <a:t> Copernicus </a:t>
            </a:r>
            <a:r>
              <a:rPr lang="en-US" dirty="0">
                <a:latin typeface="Comic Sans MS" panose="030F0702030302020204" pitchFamily="66" charset="0"/>
              </a:rPr>
              <a:t>(1473-1543)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omic Sans MS" panose="030F0702030302020204" pitchFamily="66" charset="0"/>
              </a:rPr>
              <a:t>Main achievements:</a:t>
            </a:r>
          </a:p>
          <a:p>
            <a:endParaRPr lang="en-US" dirty="0">
              <a:latin typeface="Comic Sans MS" panose="030F0702030302020204" pitchFamily="66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Comic Sans MS" panose="030F0702030302020204" pitchFamily="66" charset="0"/>
              </a:rPr>
              <a:t> Earth revolves around the sun</a:t>
            </a:r>
          </a:p>
          <a:p>
            <a:pPr marL="0" indent="0">
              <a:buNone/>
            </a:pPr>
            <a:endParaRPr lang="en-US" dirty="0">
              <a:latin typeface="Comic Sans MS" panose="030F0702030302020204" pitchFamily="66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Comic Sans MS" panose="030F0702030302020204" pitchFamily="66" charset="0"/>
              </a:rPr>
              <a:t> Heliocentric theory:</a:t>
            </a:r>
          </a:p>
          <a:p>
            <a:pPr lvl="1"/>
            <a:r>
              <a:rPr lang="en-US" dirty="0">
                <a:latin typeface="Comic Sans MS" panose="030F0702030302020204" pitchFamily="66" charset="0"/>
              </a:rPr>
              <a:t>Sun is the center of the universe</a:t>
            </a:r>
          </a:p>
          <a:p>
            <a:pPr lvl="1"/>
            <a:endParaRPr lang="en-US" dirty="0">
              <a:latin typeface="Comic Sans MS" panose="030F0702030302020204" pitchFamily="66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1631" y="1845734"/>
            <a:ext cx="3545129" cy="4131733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>
                <a:latin typeface="Comic Sans MS" panose="030F0702030302020204" pitchFamily="66" charset="0"/>
              </a:rPr>
              <a:t>Tycho</a:t>
            </a:r>
            <a:r>
              <a:rPr lang="en-US" b="1" dirty="0">
                <a:latin typeface="Comic Sans MS" panose="030F0702030302020204" pitchFamily="66" charset="0"/>
              </a:rPr>
              <a:t> Brahe </a:t>
            </a:r>
            <a:r>
              <a:rPr lang="en-US" dirty="0">
                <a:latin typeface="Comic Sans MS" panose="030F0702030302020204" pitchFamily="66" charset="0"/>
              </a:rPr>
              <a:t>(1546-1601)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Comic Sans MS" panose="030F0702030302020204" pitchFamily="66" charset="0"/>
              </a:rPr>
              <a:t>Danish royal astrologer</a:t>
            </a:r>
          </a:p>
          <a:p>
            <a:endParaRPr lang="en-US" dirty="0">
              <a:latin typeface="Comic Sans MS" panose="030F0702030302020204" pitchFamily="66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Comic Sans MS" panose="030F0702030302020204" pitchFamily="66" charset="0"/>
              </a:rPr>
              <a:t>Follower of Ptolemaic system</a:t>
            </a:r>
          </a:p>
          <a:p>
            <a:endParaRPr lang="en-US" dirty="0">
              <a:latin typeface="Comic Sans MS" panose="030F0702030302020204" pitchFamily="66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Comic Sans MS" panose="030F0702030302020204" pitchFamily="66" charset="0"/>
              </a:rPr>
              <a:t>Observed and mapped </a:t>
            </a:r>
          </a:p>
          <a:p>
            <a:r>
              <a:rPr lang="en-US" dirty="0">
                <a:latin typeface="Comic Sans MS" panose="030F0702030302020204" pitchFamily="66" charset="0"/>
              </a:rPr>
              <a:t>over 700 stars in a 20-year period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1772372"/>
            <a:ext cx="3012165" cy="4477172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543800" cy="1450757"/>
          </a:xfrm>
        </p:spPr>
        <p:txBody>
          <a:bodyPr/>
          <a:lstStyle/>
          <a:p>
            <a:pPr algn="ctr"/>
            <a:r>
              <a:rPr lang="en-US" b="1">
                <a:latin typeface="Comic Sans MS" panose="030F0702030302020204" pitchFamily="66" charset="0"/>
              </a:rPr>
              <a:t> </a:t>
            </a:r>
            <a:r>
              <a:rPr lang="en-US" b="1" dirty="0">
                <a:latin typeface="Comic Sans MS" panose="030F0702030302020204" pitchFamily="66" charset="0"/>
              </a:rPr>
              <a:t>Francis Bacon </a:t>
            </a:r>
            <a:br>
              <a:rPr lang="en-US" b="1" dirty="0">
                <a:latin typeface="Comic Sans MS" panose="030F0702030302020204" pitchFamily="66" charset="0"/>
              </a:rPr>
            </a:br>
            <a:r>
              <a:rPr lang="en-US" dirty="0">
                <a:latin typeface="Comic Sans MS" panose="030F0702030302020204" pitchFamily="66" charset="0"/>
              </a:rPr>
              <a:t>(1561-1626)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Comic Sans MS" panose="030F0702030302020204" pitchFamily="66" charset="0"/>
              </a:rPr>
              <a:t>Preferred inductive reasoning </a:t>
            </a:r>
          </a:p>
          <a:p>
            <a:pPr marL="0" indent="0">
              <a:buNone/>
            </a:pPr>
            <a:r>
              <a:rPr lang="en-US" dirty="0">
                <a:latin typeface="Comic Sans MS" panose="030F0702030302020204" pitchFamily="66" charset="0"/>
              </a:rPr>
              <a:t>   and facts over theory.</a:t>
            </a:r>
            <a:endParaRPr lang="en-US" b="1" dirty="0">
              <a:latin typeface="Comic Sans MS" panose="030F0702030302020204" pitchFamily="66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dirty="0">
              <a:latin typeface="Comic Sans MS" panose="030F0702030302020204" pitchFamily="66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Comic Sans MS" panose="030F0702030302020204" pitchFamily="66" charset="0"/>
              </a:rPr>
              <a:t>Invented the scientific method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040044"/>
            <a:ext cx="3829050" cy="382905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137160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latin typeface="Comic Sans MS" panose="030F0702030302020204" pitchFamily="66" charset="0"/>
              </a:rPr>
              <a:t>Galileo Galilei </a:t>
            </a:r>
            <a:br>
              <a:rPr lang="es-ES" dirty="0"/>
            </a:br>
            <a:r>
              <a:rPr lang="es-ES" dirty="0"/>
              <a:t>(</a:t>
            </a:r>
            <a:r>
              <a:rPr lang="es-ES" dirty="0">
                <a:latin typeface="Comic Sans MS" panose="030F0702030302020204" pitchFamily="66" charset="0"/>
              </a:rPr>
              <a:t>1</a:t>
            </a:r>
            <a:r>
              <a:rPr lang="en-US" dirty="0">
                <a:latin typeface="Comic Sans MS" panose="030F0702030302020204" pitchFamily="66" charset="0"/>
              </a:rPr>
              <a:t>564-1642)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962400" cy="49530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“</a:t>
            </a:r>
            <a:r>
              <a:rPr lang="en-US" sz="2400" dirty="0">
                <a:latin typeface="Comic Sans MS" panose="030F0702030302020204" pitchFamily="66" charset="0"/>
              </a:rPr>
              <a:t>I recant”.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400" dirty="0">
              <a:latin typeface="Comic Sans MS" panose="030F0702030302020204" pitchFamily="66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Invented the telescope, pendulum clock, thermometer, water pump, and sector.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latin typeface="Comic Sans MS" panose="030F0702030302020204" pitchFamily="66" charset="0"/>
              </a:rPr>
              <a:t>Discovered speed of acceleration for gravity</a:t>
            </a:r>
          </a:p>
        </p:txBody>
      </p:sp>
      <p:pic>
        <p:nvPicPr>
          <p:cNvPr id="3075" name="Picture 3" descr="Galileo Galilei - Portrait by Leoni (Octauius Leonus).  Stephen Hawking has said: &quot;Galileo, perhaps more than any other single person, was responsible for the birth of modern science.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1981200"/>
            <a:ext cx="3165764" cy="428194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Comic Sans MS" panose="030F0702030302020204" pitchFamily="66" charset="0"/>
              </a:rPr>
              <a:t>Johann Kepler </a:t>
            </a:r>
            <a:br>
              <a:rPr lang="en-US" b="1" dirty="0">
                <a:latin typeface="Comic Sans MS" panose="030F0702030302020204" pitchFamily="66" charset="0"/>
              </a:rPr>
            </a:br>
            <a:r>
              <a:rPr lang="en-US" dirty="0">
                <a:latin typeface="Comic Sans MS" panose="030F0702030302020204" pitchFamily="66" charset="0"/>
              </a:rPr>
              <a:t>(1571-1630)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37361"/>
            <a:ext cx="8458200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Comic Sans MS" panose="030F0702030302020204" pitchFamily="66" charset="0"/>
              </a:rPr>
              <a:t>Brahe’s student for 20 years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>
              <a:latin typeface="Comic Sans MS" panose="030F0702030302020204" pitchFamily="66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Comic Sans MS" panose="030F0702030302020204" pitchFamily="66" charset="0"/>
              </a:rPr>
              <a:t>Living during 30 years of war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>
              <a:latin typeface="Comic Sans MS" panose="030F0702030302020204" pitchFamily="66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Comic Sans MS" panose="030F0702030302020204" pitchFamily="66" charset="0"/>
              </a:rPr>
              <a:t>Loved the planets and made</a:t>
            </a:r>
          </a:p>
          <a:p>
            <a:pPr marL="0" indent="0">
              <a:buNone/>
            </a:pPr>
            <a:r>
              <a:rPr lang="en-US" dirty="0">
                <a:latin typeface="Comic Sans MS" panose="030F0702030302020204" pitchFamily="66" charset="0"/>
              </a:rPr>
              <a:t> it his life’s work </a:t>
            </a:r>
          </a:p>
          <a:p>
            <a:pPr marL="0" indent="0">
              <a:buNone/>
            </a:pPr>
            <a:r>
              <a:rPr lang="en-US" dirty="0">
                <a:latin typeface="Comic Sans MS" panose="030F0702030302020204" pitchFamily="66" charset="0"/>
              </a:rPr>
              <a:t>to explain the motion of planets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>
              <a:latin typeface="Comic Sans MS" panose="030F0702030302020204" pitchFamily="66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Comic Sans MS" panose="030F0702030302020204" pitchFamily="66" charset="0"/>
              </a:rPr>
              <a:t>Invented Three Laws of Planetary Motion</a:t>
            </a:r>
          </a:p>
          <a:p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600" y="2076450"/>
            <a:ext cx="4394200" cy="329565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Comic Sans MS" panose="030F0702030302020204" pitchFamily="66" charset="0"/>
              </a:rPr>
              <a:t>Rene Descartes </a:t>
            </a:r>
            <a:br>
              <a:rPr lang="en-US" b="1" dirty="0">
                <a:latin typeface="Comic Sans MS" panose="030F0702030302020204" pitchFamily="66" charset="0"/>
              </a:rPr>
            </a:br>
            <a:r>
              <a:rPr lang="en-US" dirty="0">
                <a:latin typeface="Comic Sans MS" panose="030F0702030302020204" pitchFamily="66" charset="0"/>
              </a:rPr>
              <a:t>(1595-1650)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Comic Sans MS" panose="030F0702030302020204" pitchFamily="66" charset="0"/>
              </a:rPr>
              <a:t>Deductive logic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>
              <a:latin typeface="Comic Sans MS" panose="030F0702030302020204" pitchFamily="66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Comic Sans MS" panose="030F0702030302020204" pitchFamily="66" charset="0"/>
              </a:rPr>
              <a:t>Deduced the existence of God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>
              <a:latin typeface="Comic Sans MS" panose="030F0702030302020204" pitchFamily="66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Comic Sans MS" panose="030F0702030302020204" pitchFamily="66" charset="0"/>
              </a:rPr>
              <a:t>Invented Cartesian geometry </a:t>
            </a:r>
          </a:p>
          <a:p>
            <a:pPr marL="0" indent="0">
              <a:buNone/>
            </a:pPr>
            <a:r>
              <a:rPr lang="en-US" dirty="0">
                <a:latin typeface="Comic Sans MS" panose="030F0702030302020204" pitchFamily="66" charset="0"/>
              </a:rPr>
              <a:t>(</a:t>
            </a:r>
            <a:r>
              <a:rPr lang="en-US" i="1" dirty="0" err="1">
                <a:latin typeface="Comic Sans MS" panose="030F0702030302020204" pitchFamily="66" charset="0"/>
              </a:rPr>
              <a:t>xy</a:t>
            </a:r>
            <a:r>
              <a:rPr lang="en-US" dirty="0">
                <a:latin typeface="Comic Sans MS" panose="030F0702030302020204" pitchFamily="66" charset="0"/>
              </a:rPr>
              <a:t> axis)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>
              <a:latin typeface="Comic Sans MS" panose="030F0702030302020204" pitchFamily="66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Comic Sans MS" panose="030F0702030302020204" pitchFamily="66" charset="0"/>
              </a:rPr>
              <a:t>“I think therefore I am”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1789987"/>
            <a:ext cx="3505200" cy="4290331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7393"/>
            <a:ext cx="7543800" cy="1450757"/>
          </a:xfrm>
        </p:spPr>
        <p:txBody>
          <a:bodyPr/>
          <a:lstStyle/>
          <a:p>
            <a:pPr algn="ctr"/>
            <a:r>
              <a:rPr lang="en-US" b="1" dirty="0"/>
              <a:t> </a:t>
            </a:r>
            <a:r>
              <a:rPr lang="en-US" b="1" dirty="0">
                <a:latin typeface="Comic Sans MS" panose="030F0702030302020204" pitchFamily="66" charset="0"/>
              </a:rPr>
              <a:t>Isaac Newton </a:t>
            </a:r>
            <a:br>
              <a:rPr lang="en-US" b="1" dirty="0">
                <a:latin typeface="Comic Sans MS" panose="030F0702030302020204" pitchFamily="66" charset="0"/>
              </a:rPr>
            </a:br>
            <a:r>
              <a:rPr lang="en-US" dirty="0">
                <a:latin typeface="Comic Sans MS" panose="030F0702030302020204" pitchFamily="66" charset="0"/>
              </a:rPr>
              <a:t>(1642-1727)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1768150"/>
            <a:ext cx="8229600" cy="4480250"/>
          </a:xfrm>
        </p:spPr>
        <p:txBody>
          <a:bodyPr/>
          <a:lstStyle/>
          <a:p>
            <a:endParaRPr lang="en-US" i="1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Tied up the loose ends </a:t>
            </a:r>
          </a:p>
          <a:p>
            <a:pPr marL="0" indent="0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of Kepler and Galileo.</a:t>
            </a:r>
          </a:p>
          <a:p>
            <a:pPr marL="0" indent="0">
              <a:buNone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Comic Sans MS" panose="030F0702030302020204" pitchFamily="66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Comic Sans MS" panose="030F0702030302020204" pitchFamily="66" charset="0"/>
              </a:rPr>
              <a:t>Three Laws of Motion.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>
              <a:latin typeface="Comic Sans MS" panose="030F0702030302020204" pitchFamily="66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Defined gravity and its laws.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Comic Sans MS" panose="030F0702030302020204" pitchFamily="66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Comic Sans MS" panose="030F0702030302020204" pitchFamily="66" charset="0"/>
              </a:rPr>
              <a:t>Invented optics and calculus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9025" y="1905000"/>
            <a:ext cx="4621076" cy="3971925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Rise of the Scientific Community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Comic Sans MS" panose="030F0702030302020204" pitchFamily="66" charset="0"/>
              </a:rPr>
              <a:t>Developed the modern scientific method.</a:t>
            </a:r>
          </a:p>
          <a:p>
            <a:pPr marL="0" indent="0">
              <a:buNone/>
            </a:pPr>
            <a:endParaRPr lang="en-US" dirty="0">
              <a:latin typeface="Comic Sans MS" panose="030F0702030302020204" pitchFamily="66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Comic Sans MS" panose="030F0702030302020204" pitchFamily="66" charset="0"/>
              </a:rPr>
              <a:t>Universe ordered according to natural laws.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>
              <a:latin typeface="Comic Sans MS" panose="030F0702030302020204" pitchFamily="66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Comic Sans MS" panose="030F0702030302020204" pitchFamily="66" charset="0"/>
              </a:rPr>
              <a:t>Discovered that scientific laws can be discovered by human reason.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Comic Sans MS" panose="030F0702030302020204" pitchFamily="66" charset="0"/>
              </a:rPr>
              <a:t>Took the role of god out of the study of the universe.</a:t>
            </a:r>
          </a:p>
          <a:p>
            <a:pPr marL="0" indent="0">
              <a:buNone/>
            </a:pPr>
            <a:endParaRPr lang="en-US" dirty="0">
              <a:latin typeface="Comic Sans MS" panose="030F0702030302020204" pitchFamily="66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Comic Sans MS" panose="030F0702030302020204" pitchFamily="66" charset="0"/>
              </a:rPr>
              <a:t>Mechanical views of the universe</a:t>
            </a:r>
          </a:p>
        </p:txBody>
      </p:sp>
    </p:spTree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Review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astronomer, author of </a:t>
            </a:r>
            <a:r>
              <a:rPr lang="en-US" i="1" dirty="0"/>
              <a:t>On the Revolutions of the Heavenly Spheres</a:t>
            </a:r>
            <a:r>
              <a:rPr lang="en-US" dirty="0"/>
              <a:t>, believed that the earth revolves around the sun?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Who is credited with inventing the scientific method?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Who came up with the Three Laws of Planetary Motion?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What famous Italian astronomer was convicted of heresy by the Inquisition?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English scientist defined gravity?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Describe what is the Scientific Revolution</a:t>
            </a:r>
          </a:p>
        </p:txBody>
      </p:sp>
    </p:spTree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Retrospección">
  <a:themeElements>
    <a:clrScheme name="Retrospección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258</TotalTime>
  <Words>359</Words>
  <Application>Microsoft Office PowerPoint</Application>
  <PresentationFormat>Presentación en pantalla (4:3)</PresentationFormat>
  <Paragraphs>84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Comic Sans MS</vt:lpstr>
      <vt:lpstr>Wingdings</vt:lpstr>
      <vt:lpstr>Retrospección</vt:lpstr>
      <vt:lpstr>The Scientific Revolution (1500s-1700s)</vt:lpstr>
      <vt:lpstr>What was the Scientific Revolution?</vt:lpstr>
      <vt:lpstr>Presentación de PowerPoint</vt:lpstr>
      <vt:lpstr>Nicolaus Copernicus (1473-1543)</vt:lpstr>
      <vt:lpstr>Tycho Brahe (1546-1601)</vt:lpstr>
      <vt:lpstr> Francis Bacon  (1561-1626)</vt:lpstr>
      <vt:lpstr>Galileo Galilei  (1564-1642)</vt:lpstr>
      <vt:lpstr>Johann Kepler  (1571-1630)</vt:lpstr>
      <vt:lpstr>Rene Descartes  (1595-1650)</vt:lpstr>
      <vt:lpstr> Isaac Newton  (1642-1727)</vt:lpstr>
      <vt:lpstr>Rise of the Scientific Community</vt:lpstr>
      <vt:lpstr>Review Questions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Scientific Revolution (1543-1660)</dc:title>
  <dc:creator>Tonya Keogh</dc:creator>
  <cp:lastModifiedBy>Maria Sanz</cp:lastModifiedBy>
  <cp:revision>21</cp:revision>
  <dcterms:created xsi:type="dcterms:W3CDTF">2010-09-22T20:38:51Z</dcterms:created>
  <dcterms:modified xsi:type="dcterms:W3CDTF">2021-09-05T08:37:56Z</dcterms:modified>
</cp:coreProperties>
</file>