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8" r:id="rId4"/>
    <p:sldId id="258" r:id="rId5"/>
    <p:sldId id="259" r:id="rId6"/>
    <p:sldId id="260" r:id="rId7"/>
    <p:sldId id="261" r:id="rId8"/>
    <p:sldId id="262" r:id="rId9"/>
    <p:sldId id="264" r:id="rId10"/>
    <p:sldId id="265" r:id="rId11"/>
    <p:sldId id="266" r:id="rId12"/>
    <p:sldId id="269" r:id="rId13"/>
    <p:sldId id="275" r:id="rId14"/>
  </p:sldIdLst>
  <p:sldSz cx="9144000" cy="6858000" type="screen4x3"/>
  <p:notesSz cx="6858000" cy="9144000"/>
  <p:defaultTextStyle>
    <a:defPPr>
      <a:defRPr lang="en-GB"/>
    </a:defPPr>
    <a:lvl1pPr algn="l"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FF"/>
    <a:srgbClr val="FF33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787"/>
    <p:restoredTop sz="90929"/>
  </p:normalViewPr>
  <p:slideViewPr>
    <p:cSldViewPr>
      <p:cViewPr varScale="1">
        <p:scale>
          <a:sx n="61" d="100"/>
          <a:sy n="61" d="100"/>
        </p:scale>
        <p:origin x="936"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r-F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fld id="{4314B106-B489-417A-B12C-13BE87672768}" type="slidenum">
              <a:rPr lang="en-GB" altLang="es-ES"/>
              <a:pPr/>
              <a:t>‹Nº›</a:t>
            </a:fld>
            <a:endParaRPr lang="en-GB" altLang="es-ES"/>
          </a:p>
        </p:txBody>
      </p:sp>
    </p:spTree>
    <p:extLst>
      <p:ext uri="{BB962C8B-B14F-4D97-AF65-F5344CB8AC3E}">
        <p14:creationId xmlns:p14="http://schemas.microsoft.com/office/powerpoint/2010/main" val="174037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fld id="{6C564887-C8EA-49A6-8616-6DECAADFA403}" type="slidenum">
              <a:rPr lang="en-GB" altLang="es-ES"/>
              <a:pPr/>
              <a:t>‹Nº›</a:t>
            </a:fld>
            <a:endParaRPr lang="en-GB" altLang="es-ES"/>
          </a:p>
        </p:txBody>
      </p:sp>
    </p:spTree>
    <p:extLst>
      <p:ext uri="{BB962C8B-B14F-4D97-AF65-F5344CB8AC3E}">
        <p14:creationId xmlns:p14="http://schemas.microsoft.com/office/powerpoint/2010/main" val="10787313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fr-F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fld id="{7B447129-ED0B-415C-BCA1-C81C06872A6B}" type="slidenum">
              <a:rPr lang="en-GB" altLang="es-ES"/>
              <a:pPr/>
              <a:t>‹Nº›</a:t>
            </a:fld>
            <a:endParaRPr lang="en-GB" altLang="es-ES"/>
          </a:p>
        </p:txBody>
      </p:sp>
    </p:spTree>
    <p:extLst>
      <p:ext uri="{BB962C8B-B14F-4D97-AF65-F5344CB8AC3E}">
        <p14:creationId xmlns:p14="http://schemas.microsoft.com/office/powerpoint/2010/main" val="2514559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fld id="{1B234A00-F855-4CF6-9557-07237C7BF449}" type="slidenum">
              <a:rPr lang="en-GB" altLang="es-ES"/>
              <a:pPr/>
              <a:t>‹Nº›</a:t>
            </a:fld>
            <a:endParaRPr lang="en-GB" altLang="es-ES"/>
          </a:p>
        </p:txBody>
      </p:sp>
    </p:spTree>
    <p:extLst>
      <p:ext uri="{BB962C8B-B14F-4D97-AF65-F5344CB8AC3E}">
        <p14:creationId xmlns:p14="http://schemas.microsoft.com/office/powerpoint/2010/main" val="32453275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fr-F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fld id="{5851BF27-3C85-45BD-BF9D-F7CD343E9373}" type="slidenum">
              <a:rPr lang="en-GB" altLang="es-ES"/>
              <a:pPr/>
              <a:t>‹Nº›</a:t>
            </a:fld>
            <a:endParaRPr lang="en-GB" altLang="es-ES"/>
          </a:p>
        </p:txBody>
      </p:sp>
    </p:spTree>
    <p:extLst>
      <p:ext uri="{BB962C8B-B14F-4D97-AF65-F5344CB8AC3E}">
        <p14:creationId xmlns:p14="http://schemas.microsoft.com/office/powerpoint/2010/main" val="3300967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fld id="{45473841-4A23-4282-8025-1615849F0DB6}" type="slidenum">
              <a:rPr lang="en-GB" altLang="es-ES"/>
              <a:pPr/>
              <a:t>‹Nº›</a:t>
            </a:fld>
            <a:endParaRPr lang="en-GB" altLang="es-ES"/>
          </a:p>
        </p:txBody>
      </p:sp>
    </p:spTree>
    <p:extLst>
      <p:ext uri="{BB962C8B-B14F-4D97-AF65-F5344CB8AC3E}">
        <p14:creationId xmlns:p14="http://schemas.microsoft.com/office/powerpoint/2010/main" val="87894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fld id="{7A21A92B-5534-4B1D-8355-EBEBFD2472E2}" type="slidenum">
              <a:rPr lang="en-GB" altLang="es-ES"/>
              <a:pPr/>
              <a:t>‹Nº›</a:t>
            </a:fld>
            <a:endParaRPr lang="en-GB" altLang="es-ES"/>
          </a:p>
        </p:txBody>
      </p:sp>
    </p:spTree>
    <p:extLst>
      <p:ext uri="{BB962C8B-B14F-4D97-AF65-F5344CB8AC3E}">
        <p14:creationId xmlns:p14="http://schemas.microsoft.com/office/powerpoint/2010/main" val="159268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fr-F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fld id="{96646592-E674-42AD-AF4A-C0EE2ED4BBE8}" type="slidenum">
              <a:rPr lang="en-GB" altLang="es-ES"/>
              <a:pPr/>
              <a:t>‹Nº›</a:t>
            </a:fld>
            <a:endParaRPr lang="en-GB" altLang="es-ES"/>
          </a:p>
        </p:txBody>
      </p:sp>
    </p:spTree>
    <p:extLst>
      <p:ext uri="{BB962C8B-B14F-4D97-AF65-F5344CB8AC3E}">
        <p14:creationId xmlns:p14="http://schemas.microsoft.com/office/powerpoint/2010/main" val="33049188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fr-F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fld id="{45C71447-90A4-4B8A-9A56-FA1B448A6CAA}" type="slidenum">
              <a:rPr lang="en-GB" altLang="es-ES"/>
              <a:pPr/>
              <a:t>‹Nº›</a:t>
            </a:fld>
            <a:endParaRPr lang="en-GB" altLang="es-ES"/>
          </a:p>
        </p:txBody>
      </p:sp>
    </p:spTree>
    <p:extLst>
      <p:ext uri="{BB962C8B-B14F-4D97-AF65-F5344CB8AC3E}">
        <p14:creationId xmlns:p14="http://schemas.microsoft.com/office/powerpoint/2010/main" val="25745694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fld id="{43CEAA17-0671-4826-B2D2-8B8C034B4CDD}" type="slidenum">
              <a:rPr lang="en-GB" altLang="es-ES"/>
              <a:pPr/>
              <a:t>‹Nº›</a:t>
            </a:fld>
            <a:endParaRPr lang="en-GB" altLang="es-ES"/>
          </a:p>
        </p:txBody>
      </p:sp>
    </p:spTree>
    <p:extLst>
      <p:ext uri="{BB962C8B-B14F-4D97-AF65-F5344CB8AC3E}">
        <p14:creationId xmlns:p14="http://schemas.microsoft.com/office/powerpoint/2010/main" val="14673727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fr-F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fld id="{8D64C3FE-1162-4FC6-AC45-45558ED8FC28}" type="slidenum">
              <a:rPr lang="en-GB" altLang="es-ES"/>
              <a:pPr/>
              <a:t>‹Nº›</a:t>
            </a:fld>
            <a:endParaRPr lang="en-GB" altLang="es-ES"/>
          </a:p>
        </p:txBody>
      </p:sp>
    </p:spTree>
    <p:extLst>
      <p:ext uri="{BB962C8B-B14F-4D97-AF65-F5344CB8AC3E}">
        <p14:creationId xmlns:p14="http://schemas.microsoft.com/office/powerpoint/2010/main" val="2639297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s-ES" smtClean="0"/>
              <a:t>Click to edit Master title style</a:t>
            </a:r>
          </a:p>
        </p:txBody>
      </p:sp>
      <p:sp>
        <p:nvSpPr>
          <p:cNvPr id="4099"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s-ES" smtClean="0"/>
              <a:t>Click to edit Master text styles</a:t>
            </a:r>
          </a:p>
          <a:p>
            <a:pPr lvl="1"/>
            <a:r>
              <a:rPr lang="en-GB" altLang="es-ES" smtClean="0"/>
              <a:t>Second level</a:t>
            </a:r>
          </a:p>
          <a:p>
            <a:pPr lvl="2"/>
            <a:r>
              <a:rPr lang="en-GB" altLang="es-ES" smtClean="0"/>
              <a:t>Third level</a:t>
            </a:r>
          </a:p>
          <a:p>
            <a:pPr lvl="3"/>
            <a:r>
              <a:rPr lang="en-GB" altLang="es-ES" smtClean="0"/>
              <a:t>Fourth level</a:t>
            </a:r>
          </a:p>
          <a:p>
            <a:pPr lvl="4"/>
            <a:r>
              <a:rPr lang="en-GB" altLang="es-E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n-GB"/>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pPr>
              <a:defRPr/>
            </a:pPr>
            <a:endParaRPr lang="en-GB"/>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FD2A433C-5907-462F-98C6-8DEEE2E377A4}" type="slidenum">
              <a:rPr lang="en-GB" altLang="es-ES"/>
              <a:pPr/>
              <a:t>‹Nº›</a:t>
            </a:fld>
            <a:endParaRPr lang="en-GB" alt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gif"/><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600200" y="304800"/>
            <a:ext cx="5791200" cy="838200"/>
          </a:xfrm>
        </p:spPr>
        <p:txBody>
          <a:bodyPr/>
          <a:lstStyle/>
          <a:p>
            <a:pPr eaLnBrk="1" hangingPunct="1">
              <a:defRPr/>
            </a:pPr>
            <a:r>
              <a:rPr lang="en-GB" b="1" smtClean="0">
                <a:effectLst>
                  <a:outerShdw blurRad="38100" dist="38100" dir="2700000" algn="tl">
                    <a:srgbClr val="C0C0C0"/>
                  </a:outerShdw>
                </a:effectLst>
              </a:rPr>
              <a:t>World Development</a:t>
            </a:r>
          </a:p>
        </p:txBody>
      </p:sp>
      <p:sp>
        <p:nvSpPr>
          <p:cNvPr id="2051" name="Rectangle 3"/>
          <p:cNvSpPr>
            <a:spLocks noGrp="1" noChangeArrowheads="1"/>
          </p:cNvSpPr>
          <p:nvPr>
            <p:ph type="subTitle" idx="1"/>
          </p:nvPr>
        </p:nvSpPr>
        <p:spPr>
          <a:xfrm>
            <a:off x="1143000" y="1676400"/>
            <a:ext cx="6553200" cy="1447800"/>
          </a:xfrm>
        </p:spPr>
        <p:txBody>
          <a:bodyPr/>
          <a:lstStyle/>
          <a:p>
            <a:pPr algn="l" eaLnBrk="1" hangingPunct="1">
              <a:defRPr/>
            </a:pPr>
            <a:endParaRPr lang="en-GB" b="1" dirty="0" smtClean="0">
              <a:effectLst>
                <a:outerShdw blurRad="38100" dist="38100" dir="2700000" algn="tl">
                  <a:srgbClr val="C0C0C0"/>
                </a:outerShdw>
              </a:effectLst>
            </a:endParaRPr>
          </a:p>
        </p:txBody>
      </p:sp>
      <p:pic>
        <p:nvPicPr>
          <p:cNvPr id="5124" name="Picture 4" descr="famine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895600"/>
            <a:ext cx="2616200" cy="3924300"/>
          </a:xfrm>
          <a:prstGeom prst="rect">
            <a:avLst/>
          </a:prstGeom>
          <a:noFill/>
          <a:ln w="9525">
            <a:solidFill>
              <a:srgbClr val="FF3300"/>
            </a:solidFill>
            <a:miter lim="800000"/>
            <a:headEnd/>
            <a:tailEnd/>
          </a:ln>
          <a:extLst>
            <a:ext uri="{909E8E84-426E-40DD-AFC4-6F175D3DCCD1}">
              <a14:hiddenFill xmlns:a14="http://schemas.microsoft.com/office/drawing/2010/main">
                <a:solidFill>
                  <a:srgbClr val="FFFFFF"/>
                </a:solidFill>
              </a14:hiddenFill>
            </a:ext>
          </a:extLst>
        </p:spPr>
      </p:pic>
      <p:pic>
        <p:nvPicPr>
          <p:cNvPr id="5125" name="Picture 5" descr="beckham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80806" y="3124200"/>
            <a:ext cx="2381794" cy="3624470"/>
          </a:xfrm>
          <a:prstGeom prst="rect">
            <a:avLst/>
          </a:prstGeom>
          <a:noFill/>
          <a:ln w="9525">
            <a:solidFill>
              <a:srgbClr val="FF3300"/>
            </a:solidFill>
            <a:miter lim="800000"/>
            <a:headEnd/>
            <a:tailEnd/>
          </a:ln>
          <a:extLst>
            <a:ext uri="{909E8E84-426E-40DD-AFC4-6F175D3DCCD1}">
              <a14:hiddenFill xmlns:a14="http://schemas.microsoft.com/office/drawing/2010/main">
                <a:solidFill>
                  <a:srgbClr val="FFFFFF"/>
                </a:solidFill>
              </a14:hiddenFill>
            </a:ext>
          </a:extLst>
        </p:spPr>
      </p:pic>
      <p:pic>
        <p:nvPicPr>
          <p:cNvPr id="5126" name="Picture 6" descr="dollar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6999" y="2895600"/>
            <a:ext cx="2568713" cy="3853070"/>
          </a:xfrm>
          <a:prstGeom prst="rect">
            <a:avLst/>
          </a:prstGeom>
          <a:solidFill>
            <a:srgbClr val="FF3300"/>
          </a:solidFill>
          <a:ln w="9525">
            <a:solidFill>
              <a:srgbClr val="FF3300"/>
            </a:solid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477000" y="152400"/>
            <a:ext cx="2286000" cy="1066800"/>
          </a:xfrm>
        </p:spPr>
        <p:txBody>
          <a:bodyPr/>
          <a:lstStyle/>
          <a:p>
            <a:pPr eaLnBrk="1" hangingPunct="1">
              <a:defRPr/>
            </a:pPr>
            <a:endParaRPr lang="en-US" b="1" u="sng" smtClean="0">
              <a:effectLst>
                <a:outerShdw blurRad="38100" dist="38100" dir="2700000" algn="tl">
                  <a:srgbClr val="C0C0C0"/>
                </a:outerShdw>
              </a:effectLst>
            </a:endParaRPr>
          </a:p>
        </p:txBody>
      </p:sp>
      <p:sp>
        <p:nvSpPr>
          <p:cNvPr id="3076" name="Oval 4"/>
          <p:cNvSpPr>
            <a:spLocks noChangeArrowheads="1"/>
          </p:cNvSpPr>
          <p:nvPr/>
        </p:nvSpPr>
        <p:spPr bwMode="auto">
          <a:xfrm>
            <a:off x="228600" y="4191000"/>
            <a:ext cx="3124200" cy="1752600"/>
          </a:xfrm>
          <a:prstGeom prst="ellipse">
            <a:avLst/>
          </a:prstGeom>
          <a:solidFill>
            <a:srgbClr val="FFFF00"/>
          </a:solidFill>
          <a:ln w="38100">
            <a:solidFill>
              <a:srgbClr val="FF0000"/>
            </a:solidFill>
            <a:round/>
            <a:headEnd/>
            <a:tailEnd/>
          </a:ln>
          <a:effectLst/>
        </p:spPr>
        <p:txBody>
          <a:bodyPr wrap="none" anchor="ctr"/>
          <a:lstStyle/>
          <a:p>
            <a:pPr algn="ctr">
              <a:defRPr/>
            </a:pPr>
            <a:r>
              <a:rPr lang="en-GB" b="1">
                <a:effectLst>
                  <a:outerShdw blurRad="38100" dist="38100" dir="2700000" algn="tl">
                    <a:srgbClr val="FFFFFF"/>
                  </a:outerShdw>
                </a:effectLst>
                <a:latin typeface="Times New Roman" charset="0"/>
              </a:rPr>
              <a:t>L.E.D.C</a:t>
            </a:r>
          </a:p>
          <a:p>
            <a:pPr algn="ctr">
              <a:defRPr/>
            </a:pPr>
            <a:r>
              <a:rPr lang="en-GB" sz="1800" b="1">
                <a:effectLst>
                  <a:outerShdw blurRad="38100" dist="38100" dir="2700000" algn="tl">
                    <a:srgbClr val="FFFFFF"/>
                  </a:outerShdw>
                </a:effectLst>
                <a:latin typeface="Times New Roman" charset="0"/>
              </a:rPr>
              <a:t>(Less Economically</a:t>
            </a:r>
          </a:p>
          <a:p>
            <a:pPr algn="ctr">
              <a:defRPr/>
            </a:pPr>
            <a:r>
              <a:rPr lang="en-GB" sz="1800" b="1">
                <a:effectLst>
                  <a:outerShdw blurRad="38100" dist="38100" dir="2700000" algn="tl">
                    <a:srgbClr val="FFFFFF"/>
                  </a:outerShdw>
                </a:effectLst>
                <a:latin typeface="Times New Roman" charset="0"/>
              </a:rPr>
              <a:t>Developed Country)</a:t>
            </a:r>
          </a:p>
        </p:txBody>
      </p:sp>
      <p:sp>
        <p:nvSpPr>
          <p:cNvPr id="3077" name="Oval 5"/>
          <p:cNvSpPr>
            <a:spLocks noChangeArrowheads="1"/>
          </p:cNvSpPr>
          <p:nvPr/>
        </p:nvSpPr>
        <p:spPr bwMode="auto">
          <a:xfrm>
            <a:off x="228600" y="2362200"/>
            <a:ext cx="3124200" cy="1752600"/>
          </a:xfrm>
          <a:prstGeom prst="ellipse">
            <a:avLst/>
          </a:prstGeom>
          <a:solidFill>
            <a:srgbClr val="FFFF00"/>
          </a:solidFill>
          <a:ln w="38100">
            <a:solidFill>
              <a:srgbClr val="FF0000"/>
            </a:solidFill>
            <a:round/>
            <a:headEnd/>
            <a:tailEnd/>
          </a:ln>
          <a:effectLst/>
        </p:spPr>
        <p:txBody>
          <a:bodyPr wrap="none" anchor="ctr"/>
          <a:lstStyle/>
          <a:p>
            <a:pPr algn="ctr">
              <a:defRPr/>
            </a:pPr>
            <a:r>
              <a:rPr lang="en-GB" b="1" dirty="0">
                <a:effectLst>
                  <a:outerShdw blurRad="38100" dist="38100" dir="2700000" algn="tl">
                    <a:srgbClr val="FFFFFF"/>
                  </a:outerShdw>
                </a:effectLst>
                <a:latin typeface="Times New Roman" charset="0"/>
              </a:rPr>
              <a:t>First World</a:t>
            </a:r>
          </a:p>
          <a:p>
            <a:pPr algn="ctr">
              <a:defRPr/>
            </a:pPr>
            <a:r>
              <a:rPr lang="en-GB" sz="1800" b="1" dirty="0">
                <a:effectLst>
                  <a:outerShdw blurRad="38100" dist="38100" dir="2700000" algn="tl">
                    <a:srgbClr val="FFFFFF"/>
                  </a:outerShdw>
                </a:effectLst>
                <a:latin typeface="Times New Roman" charset="0"/>
              </a:rPr>
              <a:t>(The north)</a:t>
            </a:r>
          </a:p>
        </p:txBody>
      </p:sp>
      <p:sp>
        <p:nvSpPr>
          <p:cNvPr id="3078" name="Oval 6"/>
          <p:cNvSpPr>
            <a:spLocks noChangeArrowheads="1"/>
          </p:cNvSpPr>
          <p:nvPr/>
        </p:nvSpPr>
        <p:spPr bwMode="auto">
          <a:xfrm>
            <a:off x="3276600" y="228600"/>
            <a:ext cx="3124200" cy="1752600"/>
          </a:xfrm>
          <a:prstGeom prst="ellipse">
            <a:avLst/>
          </a:prstGeom>
          <a:solidFill>
            <a:srgbClr val="FFFF00"/>
          </a:solidFill>
          <a:ln w="38100">
            <a:solidFill>
              <a:srgbClr val="FF0000"/>
            </a:solidFill>
            <a:round/>
            <a:headEnd/>
            <a:tailEnd/>
          </a:ln>
          <a:effectLst/>
        </p:spPr>
        <p:txBody>
          <a:bodyPr wrap="none" anchor="ctr"/>
          <a:lstStyle/>
          <a:p>
            <a:pPr algn="ctr">
              <a:defRPr/>
            </a:pPr>
            <a:r>
              <a:rPr lang="en-GB" b="1">
                <a:effectLst>
                  <a:outerShdw blurRad="38100" dist="38100" dir="2700000" algn="tl">
                    <a:srgbClr val="FFFFFF"/>
                  </a:outerShdw>
                </a:effectLst>
                <a:latin typeface="Times New Roman" charset="0"/>
              </a:rPr>
              <a:t>Developed</a:t>
            </a:r>
          </a:p>
          <a:p>
            <a:pPr algn="ctr">
              <a:defRPr/>
            </a:pPr>
            <a:r>
              <a:rPr lang="en-GB" sz="1800" b="1">
                <a:effectLst>
                  <a:outerShdw blurRad="38100" dist="38100" dir="2700000" algn="tl">
                    <a:srgbClr val="FFFFFF"/>
                  </a:outerShdw>
                </a:effectLst>
                <a:latin typeface="Times New Roman" charset="0"/>
              </a:rPr>
              <a:t>(Rich Country)</a:t>
            </a:r>
          </a:p>
        </p:txBody>
      </p:sp>
      <p:sp>
        <p:nvSpPr>
          <p:cNvPr id="3079" name="Oval 7"/>
          <p:cNvSpPr>
            <a:spLocks noChangeArrowheads="1"/>
          </p:cNvSpPr>
          <p:nvPr/>
        </p:nvSpPr>
        <p:spPr bwMode="auto">
          <a:xfrm>
            <a:off x="2895600" y="5105400"/>
            <a:ext cx="3124200" cy="1752600"/>
          </a:xfrm>
          <a:prstGeom prst="ellipse">
            <a:avLst/>
          </a:prstGeom>
          <a:solidFill>
            <a:srgbClr val="FFFF00"/>
          </a:solidFill>
          <a:ln w="38100">
            <a:solidFill>
              <a:srgbClr val="FF0000"/>
            </a:solidFill>
            <a:round/>
            <a:headEnd/>
            <a:tailEnd/>
          </a:ln>
          <a:effectLst/>
        </p:spPr>
        <p:txBody>
          <a:bodyPr wrap="none" anchor="ctr"/>
          <a:lstStyle/>
          <a:p>
            <a:pPr algn="ctr">
              <a:defRPr/>
            </a:pPr>
            <a:r>
              <a:rPr lang="en-GB" b="1">
                <a:effectLst>
                  <a:outerShdw blurRad="38100" dist="38100" dir="2700000" algn="tl">
                    <a:srgbClr val="FFFFFF"/>
                  </a:outerShdw>
                </a:effectLst>
                <a:latin typeface="Times New Roman" charset="0"/>
              </a:rPr>
              <a:t>Developing</a:t>
            </a:r>
          </a:p>
          <a:p>
            <a:pPr algn="ctr">
              <a:defRPr/>
            </a:pPr>
            <a:r>
              <a:rPr lang="en-GB" sz="1800" b="1">
                <a:effectLst>
                  <a:outerShdw blurRad="38100" dist="38100" dir="2700000" algn="tl">
                    <a:srgbClr val="FFFFFF"/>
                  </a:outerShdw>
                </a:effectLst>
                <a:latin typeface="Times New Roman" charset="0"/>
              </a:rPr>
              <a:t>(Poor Country)</a:t>
            </a:r>
          </a:p>
        </p:txBody>
      </p:sp>
      <p:sp>
        <p:nvSpPr>
          <p:cNvPr id="3080" name="Oval 8"/>
          <p:cNvSpPr>
            <a:spLocks noChangeArrowheads="1"/>
          </p:cNvSpPr>
          <p:nvPr/>
        </p:nvSpPr>
        <p:spPr bwMode="auto">
          <a:xfrm>
            <a:off x="6019800" y="3962400"/>
            <a:ext cx="3124200" cy="1752600"/>
          </a:xfrm>
          <a:prstGeom prst="ellipse">
            <a:avLst/>
          </a:prstGeom>
          <a:solidFill>
            <a:srgbClr val="FFFF00"/>
          </a:solidFill>
          <a:ln w="38100">
            <a:solidFill>
              <a:srgbClr val="FF0000"/>
            </a:solidFill>
            <a:round/>
            <a:headEnd/>
            <a:tailEnd/>
          </a:ln>
          <a:effectLst/>
        </p:spPr>
        <p:txBody>
          <a:bodyPr wrap="none" anchor="ctr"/>
          <a:lstStyle/>
          <a:p>
            <a:pPr algn="ctr">
              <a:defRPr/>
            </a:pPr>
            <a:r>
              <a:rPr lang="en-GB" b="1">
                <a:effectLst>
                  <a:outerShdw blurRad="38100" dist="38100" dir="2700000" algn="tl">
                    <a:srgbClr val="FFFFFF"/>
                  </a:outerShdw>
                </a:effectLst>
                <a:latin typeface="Times New Roman" charset="0"/>
              </a:rPr>
              <a:t>Third World</a:t>
            </a:r>
          </a:p>
          <a:p>
            <a:pPr algn="ctr">
              <a:defRPr/>
            </a:pPr>
            <a:r>
              <a:rPr lang="en-GB" sz="1800" b="1">
                <a:effectLst>
                  <a:outerShdw blurRad="38100" dist="38100" dir="2700000" algn="tl">
                    <a:srgbClr val="FFFFFF"/>
                  </a:outerShdw>
                </a:effectLst>
                <a:latin typeface="Times New Roman" charset="0"/>
              </a:rPr>
              <a:t>(Poor South)</a:t>
            </a:r>
          </a:p>
        </p:txBody>
      </p:sp>
      <p:sp>
        <p:nvSpPr>
          <p:cNvPr id="3081" name="Oval 9"/>
          <p:cNvSpPr>
            <a:spLocks noChangeArrowheads="1"/>
          </p:cNvSpPr>
          <p:nvPr/>
        </p:nvSpPr>
        <p:spPr bwMode="auto">
          <a:xfrm>
            <a:off x="5791200" y="1447800"/>
            <a:ext cx="3124200" cy="1752600"/>
          </a:xfrm>
          <a:prstGeom prst="ellipse">
            <a:avLst/>
          </a:prstGeom>
          <a:solidFill>
            <a:srgbClr val="FFFF00"/>
          </a:solidFill>
          <a:ln w="38100">
            <a:solidFill>
              <a:srgbClr val="FF0000"/>
            </a:solidFill>
            <a:round/>
            <a:headEnd/>
            <a:tailEnd/>
          </a:ln>
          <a:effectLst/>
        </p:spPr>
        <p:txBody>
          <a:bodyPr wrap="none" anchor="ctr"/>
          <a:lstStyle/>
          <a:p>
            <a:pPr algn="ctr">
              <a:defRPr/>
            </a:pPr>
            <a:r>
              <a:rPr lang="en-GB" b="1">
                <a:effectLst>
                  <a:outerShdw blurRad="38100" dist="38100" dir="2700000" algn="tl">
                    <a:srgbClr val="FFFFFF"/>
                  </a:outerShdw>
                </a:effectLst>
                <a:latin typeface="Times New Roman" charset="0"/>
              </a:rPr>
              <a:t>M.E.D.C</a:t>
            </a:r>
          </a:p>
          <a:p>
            <a:pPr algn="ctr">
              <a:defRPr/>
            </a:pPr>
            <a:r>
              <a:rPr lang="en-GB" b="1">
                <a:effectLst>
                  <a:outerShdw blurRad="38100" dist="38100" dir="2700000" algn="tl">
                    <a:srgbClr val="FFFFFF"/>
                  </a:outerShdw>
                </a:effectLst>
                <a:latin typeface="Times New Roman" charset="0"/>
              </a:rPr>
              <a:t>(</a:t>
            </a:r>
            <a:r>
              <a:rPr lang="en-GB" sz="1800" b="1">
                <a:effectLst>
                  <a:outerShdw blurRad="38100" dist="38100" dir="2700000" algn="tl">
                    <a:srgbClr val="FFFFFF"/>
                  </a:outerShdw>
                </a:effectLst>
                <a:latin typeface="Times New Roman" charset="0"/>
              </a:rPr>
              <a:t>More Economically </a:t>
            </a:r>
          </a:p>
          <a:p>
            <a:pPr algn="ctr">
              <a:defRPr/>
            </a:pPr>
            <a:r>
              <a:rPr lang="en-GB" sz="1800" b="1">
                <a:effectLst>
                  <a:outerShdw blurRad="38100" dist="38100" dir="2700000" algn="tl">
                    <a:srgbClr val="FFFFFF"/>
                  </a:outerShdw>
                </a:effectLst>
                <a:latin typeface="Times New Roman" charset="0"/>
              </a:rPr>
              <a:t>Developed Country)</a:t>
            </a:r>
            <a:endParaRPr lang="en-GB" b="1">
              <a:effectLst>
                <a:outerShdw blurRad="38100" dist="38100" dir="2700000" algn="tl">
                  <a:srgbClr val="FFFFFF"/>
                </a:outerShdw>
              </a:effectLst>
              <a:latin typeface="Times New Roman" charset="0"/>
            </a:endParaRPr>
          </a:p>
        </p:txBody>
      </p:sp>
      <p:pic>
        <p:nvPicPr>
          <p:cNvPr id="7177" name="Picture 11" descr="C:\Program Files\Microsoft Office\Clipart\standard\stddir1\BD06480_.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29000" y="2514600"/>
            <a:ext cx="2414588" cy="218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val 5"/>
          <p:cNvSpPr>
            <a:spLocks noChangeArrowheads="1"/>
          </p:cNvSpPr>
          <p:nvPr/>
        </p:nvSpPr>
        <p:spPr bwMode="auto">
          <a:xfrm>
            <a:off x="0" y="381000"/>
            <a:ext cx="3124200" cy="1752600"/>
          </a:xfrm>
          <a:prstGeom prst="ellipse">
            <a:avLst/>
          </a:prstGeom>
          <a:solidFill>
            <a:srgbClr val="FFFF00"/>
          </a:solidFill>
          <a:ln w="38100">
            <a:solidFill>
              <a:srgbClr val="FF0000"/>
            </a:solidFill>
            <a:round/>
            <a:headEnd/>
            <a:tailEnd/>
          </a:ln>
          <a:effectLst/>
        </p:spPr>
        <p:txBody>
          <a:bodyPr wrap="none" anchor="ctr"/>
          <a:lstStyle/>
          <a:p>
            <a:pPr algn="ctr">
              <a:defRPr/>
            </a:pPr>
            <a:r>
              <a:rPr lang="en-GB" b="1" dirty="0">
                <a:effectLst>
                  <a:outerShdw blurRad="38100" dist="38100" dir="2700000" algn="tl">
                    <a:srgbClr val="FFFFFF"/>
                  </a:outerShdw>
                </a:effectLst>
                <a:latin typeface="Times New Roman" charset="0"/>
              </a:rPr>
              <a:t>NIC – </a:t>
            </a:r>
            <a:r>
              <a:rPr lang="en-GB" sz="1400" b="1" dirty="0">
                <a:effectLst>
                  <a:outerShdw blurRad="38100" dist="38100" dir="2700000" algn="tl">
                    <a:srgbClr val="FFFFFF"/>
                  </a:outerShdw>
                </a:effectLst>
                <a:latin typeface="Times New Roman" charset="0"/>
              </a:rPr>
              <a:t>Newly </a:t>
            </a:r>
          </a:p>
          <a:p>
            <a:pPr algn="ctr">
              <a:defRPr/>
            </a:pPr>
            <a:r>
              <a:rPr lang="en-GB" sz="1400" b="1" dirty="0">
                <a:effectLst>
                  <a:outerShdw blurRad="38100" dist="38100" dir="2700000" algn="tl">
                    <a:srgbClr val="FFFFFF"/>
                  </a:outerShdw>
                </a:effectLst>
                <a:latin typeface="Times New Roman" charset="0"/>
              </a:rPr>
              <a:t>Industrialized </a:t>
            </a:r>
          </a:p>
          <a:p>
            <a:pPr algn="ctr">
              <a:defRPr/>
            </a:pPr>
            <a:r>
              <a:rPr lang="en-GB" sz="1400" b="1" dirty="0">
                <a:effectLst>
                  <a:outerShdw blurRad="38100" dist="38100" dir="2700000" algn="tl">
                    <a:srgbClr val="FFFFFF"/>
                  </a:outerShdw>
                </a:effectLst>
                <a:latin typeface="Times New Roman" charset="0"/>
              </a:rPr>
              <a:t>Country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nodePh="1">
                                  <p:stCondLst>
                                    <p:cond delay="0"/>
                                  </p:stCondLst>
                                  <p:endCondLst>
                                    <p:cond evt="begin" delay="0">
                                      <p:tn val="5"/>
                                    </p:cond>
                                  </p:end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500" fill="hold"/>
                                        <p:tgtEl>
                                          <p:spTgt spid="3074"/>
                                        </p:tgtEl>
                                        <p:attrNameLst>
                                          <p:attrName>ppt_x</p:attrName>
                                        </p:attrNameLst>
                                      </p:cBhvr>
                                      <p:tavLst>
                                        <p:tav tm="0">
                                          <p:val>
                                            <p:strVal val="0-#ppt_w/2"/>
                                          </p:val>
                                        </p:tav>
                                        <p:tav tm="100000">
                                          <p:val>
                                            <p:strVal val="#ppt_x"/>
                                          </p:val>
                                        </p:tav>
                                      </p:tavLst>
                                    </p:anim>
                                    <p:anim calcmode="lin" valueType="num">
                                      <p:cBhvr additive="base">
                                        <p:cTn id="8" dur="500" fill="hold"/>
                                        <p:tgtEl>
                                          <p:spTgt spid="307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076"/>
                                        </p:tgtEl>
                                        <p:attrNameLst>
                                          <p:attrName>style.visibility</p:attrName>
                                        </p:attrNameLst>
                                      </p:cBhvr>
                                      <p:to>
                                        <p:strVal val="visible"/>
                                      </p:to>
                                    </p:set>
                                    <p:anim calcmode="lin" valueType="num">
                                      <p:cBhvr additive="base">
                                        <p:cTn id="13" dur="500" fill="hold"/>
                                        <p:tgtEl>
                                          <p:spTgt spid="3076"/>
                                        </p:tgtEl>
                                        <p:attrNameLst>
                                          <p:attrName>ppt_x</p:attrName>
                                        </p:attrNameLst>
                                      </p:cBhvr>
                                      <p:tavLst>
                                        <p:tav tm="0">
                                          <p:val>
                                            <p:strVal val="0-#ppt_w/2"/>
                                          </p:val>
                                        </p:tav>
                                        <p:tav tm="100000">
                                          <p:val>
                                            <p:strVal val="#ppt_x"/>
                                          </p:val>
                                        </p:tav>
                                      </p:tavLst>
                                    </p:anim>
                                    <p:anim calcmode="lin" valueType="num">
                                      <p:cBhvr additive="base">
                                        <p:cTn id="14" dur="500" fill="hold"/>
                                        <p:tgtEl>
                                          <p:spTgt spid="307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077"/>
                                        </p:tgtEl>
                                        <p:attrNameLst>
                                          <p:attrName>style.visibility</p:attrName>
                                        </p:attrNameLst>
                                      </p:cBhvr>
                                      <p:to>
                                        <p:strVal val="visible"/>
                                      </p:to>
                                    </p:set>
                                    <p:anim calcmode="lin" valueType="num">
                                      <p:cBhvr additive="base">
                                        <p:cTn id="19" dur="500" fill="hold"/>
                                        <p:tgtEl>
                                          <p:spTgt spid="3077"/>
                                        </p:tgtEl>
                                        <p:attrNameLst>
                                          <p:attrName>ppt_x</p:attrName>
                                        </p:attrNameLst>
                                      </p:cBhvr>
                                      <p:tavLst>
                                        <p:tav tm="0">
                                          <p:val>
                                            <p:strVal val="0-#ppt_w/2"/>
                                          </p:val>
                                        </p:tav>
                                        <p:tav tm="100000">
                                          <p:val>
                                            <p:strVal val="#ppt_x"/>
                                          </p:val>
                                        </p:tav>
                                      </p:tavLst>
                                    </p:anim>
                                    <p:anim calcmode="lin" valueType="num">
                                      <p:cBhvr additive="base">
                                        <p:cTn id="20" dur="500" fill="hold"/>
                                        <p:tgtEl>
                                          <p:spTgt spid="3077"/>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078"/>
                                        </p:tgtEl>
                                        <p:attrNameLst>
                                          <p:attrName>style.visibility</p:attrName>
                                        </p:attrNameLst>
                                      </p:cBhvr>
                                      <p:to>
                                        <p:strVal val="visible"/>
                                      </p:to>
                                    </p:set>
                                    <p:anim calcmode="lin" valueType="num">
                                      <p:cBhvr additive="base">
                                        <p:cTn id="25" dur="500" fill="hold"/>
                                        <p:tgtEl>
                                          <p:spTgt spid="3078"/>
                                        </p:tgtEl>
                                        <p:attrNameLst>
                                          <p:attrName>ppt_x</p:attrName>
                                        </p:attrNameLst>
                                      </p:cBhvr>
                                      <p:tavLst>
                                        <p:tav tm="0">
                                          <p:val>
                                            <p:strVal val="0-#ppt_w/2"/>
                                          </p:val>
                                        </p:tav>
                                        <p:tav tm="100000">
                                          <p:val>
                                            <p:strVal val="#ppt_x"/>
                                          </p:val>
                                        </p:tav>
                                      </p:tavLst>
                                    </p:anim>
                                    <p:anim calcmode="lin" valueType="num">
                                      <p:cBhvr additive="base">
                                        <p:cTn id="26" dur="500" fill="hold"/>
                                        <p:tgtEl>
                                          <p:spTgt spid="3078"/>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079"/>
                                        </p:tgtEl>
                                        <p:attrNameLst>
                                          <p:attrName>style.visibility</p:attrName>
                                        </p:attrNameLst>
                                      </p:cBhvr>
                                      <p:to>
                                        <p:strVal val="visible"/>
                                      </p:to>
                                    </p:set>
                                    <p:anim calcmode="lin" valueType="num">
                                      <p:cBhvr additive="base">
                                        <p:cTn id="31" dur="500" fill="hold"/>
                                        <p:tgtEl>
                                          <p:spTgt spid="3079"/>
                                        </p:tgtEl>
                                        <p:attrNameLst>
                                          <p:attrName>ppt_x</p:attrName>
                                        </p:attrNameLst>
                                      </p:cBhvr>
                                      <p:tavLst>
                                        <p:tav tm="0">
                                          <p:val>
                                            <p:strVal val="0-#ppt_w/2"/>
                                          </p:val>
                                        </p:tav>
                                        <p:tav tm="100000">
                                          <p:val>
                                            <p:strVal val="#ppt_x"/>
                                          </p:val>
                                        </p:tav>
                                      </p:tavLst>
                                    </p:anim>
                                    <p:anim calcmode="lin" valueType="num">
                                      <p:cBhvr additive="base">
                                        <p:cTn id="32" dur="500" fill="hold"/>
                                        <p:tgtEl>
                                          <p:spTgt spid="3079"/>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080"/>
                                        </p:tgtEl>
                                        <p:attrNameLst>
                                          <p:attrName>style.visibility</p:attrName>
                                        </p:attrNameLst>
                                      </p:cBhvr>
                                      <p:to>
                                        <p:strVal val="visible"/>
                                      </p:to>
                                    </p:set>
                                    <p:anim calcmode="lin" valueType="num">
                                      <p:cBhvr additive="base">
                                        <p:cTn id="37" dur="500" fill="hold"/>
                                        <p:tgtEl>
                                          <p:spTgt spid="3080"/>
                                        </p:tgtEl>
                                        <p:attrNameLst>
                                          <p:attrName>ppt_x</p:attrName>
                                        </p:attrNameLst>
                                      </p:cBhvr>
                                      <p:tavLst>
                                        <p:tav tm="0">
                                          <p:val>
                                            <p:strVal val="0-#ppt_w/2"/>
                                          </p:val>
                                        </p:tav>
                                        <p:tav tm="100000">
                                          <p:val>
                                            <p:strVal val="#ppt_x"/>
                                          </p:val>
                                        </p:tav>
                                      </p:tavLst>
                                    </p:anim>
                                    <p:anim calcmode="lin" valueType="num">
                                      <p:cBhvr additive="base">
                                        <p:cTn id="38" dur="500" fill="hold"/>
                                        <p:tgtEl>
                                          <p:spTgt spid="3080"/>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081"/>
                                        </p:tgtEl>
                                        <p:attrNameLst>
                                          <p:attrName>style.visibility</p:attrName>
                                        </p:attrNameLst>
                                      </p:cBhvr>
                                      <p:to>
                                        <p:strVal val="visible"/>
                                      </p:to>
                                    </p:set>
                                    <p:anim calcmode="lin" valueType="num">
                                      <p:cBhvr additive="base">
                                        <p:cTn id="43" dur="500" fill="hold"/>
                                        <p:tgtEl>
                                          <p:spTgt spid="3081"/>
                                        </p:tgtEl>
                                        <p:attrNameLst>
                                          <p:attrName>ppt_x</p:attrName>
                                        </p:attrNameLst>
                                      </p:cBhvr>
                                      <p:tavLst>
                                        <p:tav tm="0">
                                          <p:val>
                                            <p:strVal val="0-#ppt_w/2"/>
                                          </p:val>
                                        </p:tav>
                                        <p:tav tm="100000">
                                          <p:val>
                                            <p:strVal val="#ppt_x"/>
                                          </p:val>
                                        </p:tav>
                                      </p:tavLst>
                                    </p:anim>
                                    <p:anim calcmode="lin" valueType="num">
                                      <p:cBhvr additive="base">
                                        <p:cTn id="44" dur="500" fill="hold"/>
                                        <p:tgtEl>
                                          <p:spTgt spid="3081"/>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0-#ppt_w/2"/>
                                          </p:val>
                                        </p:tav>
                                        <p:tav tm="100000">
                                          <p:val>
                                            <p:strVal val="#ppt_x"/>
                                          </p:val>
                                        </p:tav>
                                      </p:tavLst>
                                    </p:anim>
                                    <p:anim calcmode="lin" valueType="num">
                                      <p:cBhvr additive="base">
                                        <p:cTn id="50"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utoUpdateAnimBg="0"/>
      <p:bldP spid="3076" grpId="0" animBg="1" autoUpdateAnimBg="0"/>
      <p:bldP spid="3077" grpId="0" animBg="1" autoUpdateAnimBg="0"/>
      <p:bldP spid="3078" grpId="0" animBg="1" autoUpdateAnimBg="0"/>
      <p:bldP spid="3079" grpId="0" animBg="1" autoUpdateAnimBg="0"/>
      <p:bldP spid="3080" grpId="0" animBg="1" autoUpdateAnimBg="0"/>
      <p:bldP spid="3081" grpId="0" animBg="1" autoUpdateAnimBg="0"/>
      <p:bldP spid="10" grpId="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685800" y="228600"/>
            <a:ext cx="7239000" cy="533400"/>
          </a:xfrm>
        </p:spPr>
        <p:txBody>
          <a:bodyPr/>
          <a:lstStyle/>
          <a:p>
            <a:pPr eaLnBrk="1" hangingPunct="1">
              <a:defRPr/>
            </a:pPr>
            <a:r>
              <a:rPr lang="en-GB" b="1" u="sng" smtClean="0">
                <a:effectLst>
                  <a:outerShdw blurRad="38100" dist="38100" dir="2700000" algn="tl">
                    <a:srgbClr val="C0C0C0"/>
                  </a:outerShdw>
                </a:effectLst>
              </a:rPr>
              <a:t>Rich North Poor South</a:t>
            </a:r>
          </a:p>
        </p:txBody>
      </p:sp>
      <p:sp>
        <p:nvSpPr>
          <p:cNvPr id="14345" name="Text Box 9"/>
          <p:cNvSpPr txBox="1">
            <a:spLocks noChangeArrowheads="1"/>
          </p:cNvSpPr>
          <p:nvPr/>
        </p:nvSpPr>
        <p:spPr bwMode="auto">
          <a:xfrm>
            <a:off x="3276600" y="4572000"/>
            <a:ext cx="2895600" cy="519113"/>
          </a:xfrm>
          <a:prstGeom prst="rect">
            <a:avLst/>
          </a:prstGeom>
          <a:noFill/>
          <a:ln w="9525">
            <a:noFill/>
            <a:miter lim="800000"/>
            <a:headEnd/>
            <a:tailEnd/>
          </a:ln>
          <a:effectLst/>
        </p:spPr>
        <p:txBody>
          <a:bodyPr>
            <a:spAutoFit/>
          </a:bodyPr>
          <a:lstStyle/>
          <a:p>
            <a:pPr>
              <a:spcBef>
                <a:spcPct val="50000"/>
              </a:spcBef>
              <a:defRPr/>
            </a:pPr>
            <a:r>
              <a:rPr lang="en-GB" sz="2800" b="1">
                <a:effectLst>
                  <a:outerShdw blurRad="38100" dist="38100" dir="2700000" algn="tl">
                    <a:srgbClr val="C0C0C0"/>
                  </a:outerShdw>
                </a:effectLst>
                <a:latin typeface="Times New Roman" charset="0"/>
              </a:rPr>
              <a:t>The Poor South</a:t>
            </a:r>
          </a:p>
        </p:txBody>
      </p:sp>
      <p:sp>
        <p:nvSpPr>
          <p:cNvPr id="14346" name="Text Box 10"/>
          <p:cNvSpPr txBox="1">
            <a:spLocks noChangeArrowheads="1"/>
          </p:cNvSpPr>
          <p:nvPr/>
        </p:nvSpPr>
        <p:spPr bwMode="auto">
          <a:xfrm>
            <a:off x="5257800" y="1066800"/>
            <a:ext cx="2971800" cy="519113"/>
          </a:xfrm>
          <a:prstGeom prst="rect">
            <a:avLst/>
          </a:prstGeom>
          <a:noFill/>
          <a:ln w="9525">
            <a:noFill/>
            <a:miter lim="800000"/>
            <a:headEnd/>
            <a:tailEnd/>
          </a:ln>
          <a:effectLst/>
        </p:spPr>
        <p:txBody>
          <a:bodyPr>
            <a:spAutoFit/>
          </a:bodyPr>
          <a:lstStyle/>
          <a:p>
            <a:pPr>
              <a:spcBef>
                <a:spcPct val="50000"/>
              </a:spcBef>
              <a:defRPr/>
            </a:pPr>
            <a:r>
              <a:rPr lang="en-GB" sz="2800" b="1">
                <a:effectLst>
                  <a:outerShdw blurRad="38100" dist="38100" dir="2700000" algn="tl">
                    <a:srgbClr val="C0C0C0"/>
                  </a:outerShdw>
                </a:effectLst>
                <a:latin typeface="Times New Roman" charset="0"/>
              </a:rPr>
              <a:t>The Rich North</a:t>
            </a:r>
          </a:p>
        </p:txBody>
      </p:sp>
      <p:pic>
        <p:nvPicPr>
          <p:cNvPr id="8197" name="Picture 12" descr="rich_north_poor_sout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43000"/>
            <a:ext cx="9144000" cy="534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838200" y="609600"/>
            <a:ext cx="7772400" cy="1143000"/>
          </a:xfrm>
        </p:spPr>
        <p:txBody>
          <a:bodyPr/>
          <a:lstStyle/>
          <a:p>
            <a:pPr eaLnBrk="1" hangingPunct="1">
              <a:defRPr/>
            </a:pPr>
            <a:r>
              <a:rPr lang="en-GB" b="1" smtClean="0">
                <a:effectLst>
                  <a:outerShdw blurRad="38100" dist="38100" dir="2700000" algn="tl">
                    <a:srgbClr val="C0C0C0"/>
                  </a:outerShdw>
                </a:effectLst>
              </a:rPr>
              <a:t>Life in LEDC’s</a:t>
            </a:r>
          </a:p>
        </p:txBody>
      </p:sp>
      <p:pic>
        <p:nvPicPr>
          <p:cNvPr id="9219" name="Picture 4" descr="\\Club\Staff$\PodburyM\My Documents\My Pictures\masa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057400"/>
            <a:ext cx="2989263" cy="3733800"/>
          </a:xfrm>
          <a:prstGeom prst="rect">
            <a:avLst/>
          </a:prstGeom>
          <a:noFill/>
          <a:ln w="9525">
            <a:solidFill>
              <a:srgbClr val="FF3300"/>
            </a:solidFill>
            <a:miter lim="800000"/>
            <a:headEnd/>
            <a:tailEnd/>
          </a:ln>
          <a:extLst>
            <a:ext uri="{909E8E84-426E-40DD-AFC4-6F175D3DCCD1}">
              <a14:hiddenFill xmlns:a14="http://schemas.microsoft.com/office/drawing/2010/main">
                <a:solidFill>
                  <a:srgbClr val="FFFFFF"/>
                </a:solidFill>
              </a14:hiddenFill>
            </a:ext>
          </a:extLst>
        </p:spPr>
      </p:pic>
      <p:pic>
        <p:nvPicPr>
          <p:cNvPr id="9220" name="Picture 5" descr="\\Club\Staff$\PodburyM\My Documents\My Pictures\famin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2209800"/>
            <a:ext cx="4686300" cy="3508375"/>
          </a:xfrm>
          <a:prstGeom prst="rect">
            <a:avLst/>
          </a:prstGeom>
          <a:noFill/>
          <a:ln w="9525">
            <a:solidFill>
              <a:srgbClr val="FF33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5715000" y="762000"/>
            <a:ext cx="2438400" cy="762000"/>
          </a:xfrm>
        </p:spPr>
        <p:txBody>
          <a:bodyPr/>
          <a:lstStyle/>
          <a:p>
            <a:pPr eaLnBrk="1" hangingPunct="1">
              <a:defRPr/>
            </a:pPr>
            <a:r>
              <a:rPr lang="en-GB" sz="6600" b="1" smtClean="0">
                <a:effectLst>
                  <a:outerShdw blurRad="38100" dist="38100" dir="2700000" algn="tl">
                    <a:srgbClr val="C0C0C0"/>
                  </a:outerShdw>
                </a:effectLst>
              </a:rPr>
              <a:t>Jobs</a:t>
            </a:r>
          </a:p>
        </p:txBody>
      </p:sp>
      <p:pic>
        <p:nvPicPr>
          <p:cNvPr id="10243" name="Picture 4" descr="masa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3429000"/>
            <a:ext cx="2005013" cy="2197100"/>
          </a:xfrm>
          <a:prstGeom prst="rect">
            <a:avLst/>
          </a:prstGeom>
          <a:noFill/>
          <a:ln w="9525">
            <a:solidFill>
              <a:srgbClr val="FF3300"/>
            </a:solidFill>
            <a:miter lim="800000"/>
            <a:headEnd/>
            <a:tailEnd/>
          </a:ln>
          <a:extLst>
            <a:ext uri="{909E8E84-426E-40DD-AFC4-6F175D3DCCD1}">
              <a14:hiddenFill xmlns:a14="http://schemas.microsoft.com/office/drawing/2010/main">
                <a:solidFill>
                  <a:srgbClr val="FFFFFF"/>
                </a:solidFill>
              </a14:hiddenFill>
            </a:ext>
          </a:extLst>
        </p:spPr>
      </p:pic>
      <p:sp>
        <p:nvSpPr>
          <p:cNvPr id="5126" name="AutoShape 6"/>
          <p:cNvSpPr>
            <a:spLocks noChangeArrowheads="1"/>
          </p:cNvSpPr>
          <p:nvPr/>
        </p:nvSpPr>
        <p:spPr bwMode="auto">
          <a:xfrm>
            <a:off x="990600" y="1676400"/>
            <a:ext cx="4267200" cy="4267200"/>
          </a:xfrm>
          <a:prstGeom prst="wedgeRoundRectCallout">
            <a:avLst>
              <a:gd name="adj1" fmla="val 83481"/>
              <a:gd name="adj2" fmla="val 12537"/>
              <a:gd name="adj3" fmla="val 16667"/>
            </a:avLst>
          </a:prstGeom>
          <a:solidFill>
            <a:srgbClr val="FFFF00"/>
          </a:solidFill>
          <a:ln w="9525">
            <a:solidFill>
              <a:srgbClr val="FF3300"/>
            </a:solidFill>
            <a:miter lim="800000"/>
            <a:headEnd/>
            <a:tailEnd/>
          </a:ln>
          <a:effectLst/>
        </p:spPr>
        <p:txBody>
          <a:bodyPr/>
          <a:lstStyle/>
          <a:p>
            <a:pPr algn="ctr">
              <a:defRPr/>
            </a:pPr>
            <a:r>
              <a:rPr lang="en-GB" sz="3200" b="1" dirty="0">
                <a:effectLst>
                  <a:outerShdw blurRad="38100" dist="38100" dir="2700000" algn="tl">
                    <a:srgbClr val="FFFFFF"/>
                  </a:outerShdw>
                </a:effectLst>
                <a:latin typeface="Times New Roman" charset="0"/>
              </a:rPr>
              <a:t>“</a:t>
            </a:r>
            <a:r>
              <a:rPr lang="en-GB" sz="3200" b="1" dirty="0">
                <a:effectLst>
                  <a:outerShdw blurRad="38100" dist="38100" dir="2700000" algn="tl">
                    <a:srgbClr val="FFFFFF"/>
                  </a:outerShdw>
                </a:effectLst>
                <a:latin typeface="Arial Unicode MS" pitchFamily="34" charset="-128"/>
              </a:rPr>
              <a:t>Most jobs in our country are low paid and unskilled.  Most people work within the primary industry like farming and mining”</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additive="base">
                                        <p:cTn id="7" dur="500" fill="hold"/>
                                        <p:tgtEl>
                                          <p:spTgt spid="5122"/>
                                        </p:tgtEl>
                                        <p:attrNameLst>
                                          <p:attrName>ppt_x</p:attrName>
                                        </p:attrNameLst>
                                      </p:cBhvr>
                                      <p:tavLst>
                                        <p:tav tm="0">
                                          <p:val>
                                            <p:strVal val="0-#ppt_w/2"/>
                                          </p:val>
                                        </p:tav>
                                        <p:tav tm="100000">
                                          <p:val>
                                            <p:strVal val="#ppt_x"/>
                                          </p:val>
                                        </p:tav>
                                      </p:tavLst>
                                    </p:anim>
                                    <p:anim calcmode="lin" valueType="num">
                                      <p:cBhvr additive="base">
                                        <p:cTn id="8" dur="500" fill="hold"/>
                                        <p:tgtEl>
                                          <p:spTgt spid="512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126"/>
                                        </p:tgtEl>
                                        <p:attrNameLst>
                                          <p:attrName>style.visibility</p:attrName>
                                        </p:attrNameLst>
                                      </p:cBhvr>
                                      <p:to>
                                        <p:strVal val="visible"/>
                                      </p:to>
                                    </p:set>
                                    <p:anim calcmode="lin" valueType="num">
                                      <p:cBhvr additive="base">
                                        <p:cTn id="13" dur="500" fill="hold"/>
                                        <p:tgtEl>
                                          <p:spTgt spid="5126"/>
                                        </p:tgtEl>
                                        <p:attrNameLst>
                                          <p:attrName>ppt_x</p:attrName>
                                        </p:attrNameLst>
                                      </p:cBhvr>
                                      <p:tavLst>
                                        <p:tav tm="0">
                                          <p:val>
                                            <p:strVal val="0-#ppt_w/2"/>
                                          </p:val>
                                        </p:tav>
                                        <p:tav tm="100000">
                                          <p:val>
                                            <p:strVal val="#ppt_x"/>
                                          </p:val>
                                        </p:tav>
                                      </p:tavLst>
                                    </p:anim>
                                    <p:anim calcmode="lin" valueType="num">
                                      <p:cBhvr additive="base">
                                        <p:cTn id="14" dur="500" fill="hold"/>
                                        <p:tgtEl>
                                          <p:spTgt spid="51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autoUpdateAnimBg="0"/>
      <p:bldP spid="5126"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457200"/>
            <a:ext cx="8458200" cy="990600"/>
          </a:xfrm>
        </p:spPr>
        <p:txBody>
          <a:bodyPr/>
          <a:lstStyle/>
          <a:p>
            <a:pPr eaLnBrk="1" hangingPunct="1">
              <a:defRPr/>
            </a:pPr>
            <a:r>
              <a:rPr lang="en-GB" sz="5400" b="1" smtClean="0">
                <a:effectLst>
                  <a:outerShdw blurRad="38100" dist="38100" dir="2700000" algn="tl">
                    <a:srgbClr val="C0C0C0"/>
                  </a:outerShdw>
                </a:effectLst>
              </a:rPr>
              <a:t>Trade – Buying &amp; Selling</a:t>
            </a:r>
          </a:p>
        </p:txBody>
      </p:sp>
      <p:pic>
        <p:nvPicPr>
          <p:cNvPr id="11267" name="Picture 4" descr="\\Club\Staff$\PodburyM\My Documents\My Pictures\masa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3733800"/>
            <a:ext cx="2005013" cy="2197100"/>
          </a:xfrm>
          <a:prstGeom prst="rect">
            <a:avLst/>
          </a:prstGeom>
          <a:noFill/>
          <a:ln w="9525">
            <a:solidFill>
              <a:srgbClr val="FF3300"/>
            </a:solidFill>
            <a:miter lim="800000"/>
            <a:headEnd/>
            <a:tailEnd/>
          </a:ln>
          <a:extLst>
            <a:ext uri="{909E8E84-426E-40DD-AFC4-6F175D3DCCD1}">
              <a14:hiddenFill xmlns:a14="http://schemas.microsoft.com/office/drawing/2010/main">
                <a:solidFill>
                  <a:srgbClr val="FFFFFF"/>
                </a:solidFill>
              </a14:hiddenFill>
            </a:ext>
          </a:extLst>
        </p:spPr>
      </p:pic>
      <p:sp>
        <p:nvSpPr>
          <p:cNvPr id="6149" name="AutoShape 5"/>
          <p:cNvSpPr>
            <a:spLocks noChangeArrowheads="1"/>
          </p:cNvSpPr>
          <p:nvPr/>
        </p:nvSpPr>
        <p:spPr bwMode="auto">
          <a:xfrm>
            <a:off x="1066800" y="2133600"/>
            <a:ext cx="4572000" cy="3581400"/>
          </a:xfrm>
          <a:prstGeom prst="wedgeRoundRectCallout">
            <a:avLst>
              <a:gd name="adj1" fmla="val 76667"/>
              <a:gd name="adj2" fmla="val 19148"/>
              <a:gd name="adj3" fmla="val 16667"/>
            </a:avLst>
          </a:prstGeom>
          <a:solidFill>
            <a:srgbClr val="FFFF00"/>
          </a:solidFill>
          <a:ln w="9525">
            <a:solidFill>
              <a:srgbClr val="FF3300"/>
            </a:solidFill>
            <a:miter lim="800000"/>
            <a:headEnd/>
            <a:tailEnd/>
          </a:ln>
          <a:effectLst/>
        </p:spPr>
        <p:txBody>
          <a:bodyPr/>
          <a:lstStyle/>
          <a:p>
            <a:pPr algn="ctr">
              <a:defRPr/>
            </a:pPr>
            <a:r>
              <a:rPr lang="en-GB" b="1" dirty="0">
                <a:effectLst>
                  <a:outerShdw blurRad="38100" dist="38100" dir="2700000" algn="tl">
                    <a:srgbClr val="FFFFFF"/>
                  </a:outerShdw>
                </a:effectLst>
                <a:latin typeface="Times New Roman" charset="0"/>
              </a:rPr>
              <a:t>“</a:t>
            </a:r>
            <a:r>
              <a:rPr lang="en-GB" b="1" dirty="0">
                <a:effectLst>
                  <a:outerShdw blurRad="38100" dist="38100" dir="2700000" algn="tl">
                    <a:srgbClr val="FFFFFF"/>
                  </a:outerShdw>
                </a:effectLst>
                <a:latin typeface="Arial Unicode MS" pitchFamily="34" charset="-128"/>
              </a:rPr>
              <a:t>We have to sell raw materials like coal and food at really low prices to </a:t>
            </a:r>
            <a:r>
              <a:rPr lang="en-GB" b="1" dirty="0" err="1">
                <a:effectLst>
                  <a:outerShdw blurRad="38100" dist="38100" dir="2700000" algn="tl">
                    <a:srgbClr val="FFFFFF"/>
                  </a:outerShdw>
                </a:effectLst>
                <a:latin typeface="Arial Unicode MS" pitchFamily="34" charset="-128"/>
              </a:rPr>
              <a:t>MEDC’s</a:t>
            </a:r>
            <a:r>
              <a:rPr lang="en-GB" b="1" dirty="0">
                <a:effectLst>
                  <a:outerShdw blurRad="38100" dist="38100" dir="2700000" algn="tl">
                    <a:srgbClr val="FFFFFF"/>
                  </a:outerShdw>
                </a:effectLst>
                <a:latin typeface="Arial Unicode MS" pitchFamily="34" charset="-128"/>
              </a:rPr>
              <a:t>.  However, we have to buy our manufactured good (machines, clothes, electrical goods) from </a:t>
            </a:r>
            <a:r>
              <a:rPr lang="en-GB" b="1" dirty="0" err="1">
                <a:effectLst>
                  <a:outerShdw blurRad="38100" dist="38100" dir="2700000" algn="tl">
                    <a:srgbClr val="FFFFFF"/>
                  </a:outerShdw>
                </a:effectLst>
                <a:latin typeface="Arial Unicode MS" pitchFamily="34" charset="-128"/>
              </a:rPr>
              <a:t>MEDC’s</a:t>
            </a:r>
            <a:r>
              <a:rPr lang="en-GB" b="1" dirty="0">
                <a:effectLst>
                  <a:outerShdw blurRad="38100" dist="38100" dir="2700000" algn="tl">
                    <a:srgbClr val="FFFFFF"/>
                  </a:outerShdw>
                </a:effectLst>
                <a:latin typeface="Arial Unicode MS" pitchFamily="34" charset="-128"/>
              </a:rPr>
              <a:t> at high prices”. </a:t>
            </a:r>
          </a:p>
        </p:txBody>
      </p:sp>
      <p:pic>
        <p:nvPicPr>
          <p:cNvPr id="11269" name="Picture 6" descr="\\Club\Staff$\PodburyM\My Documents\My Pictures\travelMONEY.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1219200"/>
            <a:ext cx="3028950" cy="252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533400" y="381000"/>
            <a:ext cx="8305800" cy="762000"/>
          </a:xfrm>
        </p:spPr>
        <p:txBody>
          <a:bodyPr/>
          <a:lstStyle/>
          <a:p>
            <a:pPr eaLnBrk="1" hangingPunct="1">
              <a:defRPr/>
            </a:pPr>
            <a:r>
              <a:rPr lang="en-GB" sz="5400" b="1" u="sng" smtClean="0">
                <a:effectLst>
                  <a:outerShdw blurRad="38100" dist="38100" dir="2700000" algn="tl">
                    <a:srgbClr val="C0C0C0"/>
                  </a:outerShdw>
                </a:effectLst>
              </a:rPr>
              <a:t>Population</a:t>
            </a:r>
            <a:r>
              <a:rPr lang="en-GB" sz="5400" b="1" smtClean="0">
                <a:effectLst>
                  <a:outerShdw blurRad="38100" dist="38100" dir="2700000" algn="tl">
                    <a:srgbClr val="C0C0C0"/>
                  </a:outerShdw>
                </a:effectLst>
              </a:rPr>
              <a:t> – Life &amp; Death</a:t>
            </a:r>
          </a:p>
        </p:txBody>
      </p:sp>
      <p:pic>
        <p:nvPicPr>
          <p:cNvPr id="7172" name="Picture 4" descr="kenya_atta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676400"/>
            <a:ext cx="2438400" cy="2309813"/>
          </a:xfrm>
          <a:prstGeom prst="rect">
            <a:avLst/>
          </a:prstGeom>
          <a:noFill/>
          <a:ln w="9525">
            <a:solidFill>
              <a:srgbClr val="FF3300"/>
            </a:solidFill>
            <a:miter lim="800000"/>
            <a:headEnd/>
            <a:tailEnd/>
          </a:ln>
          <a:extLst>
            <a:ext uri="{909E8E84-426E-40DD-AFC4-6F175D3DCCD1}">
              <a14:hiddenFill xmlns:a14="http://schemas.microsoft.com/office/drawing/2010/main">
                <a:solidFill>
                  <a:srgbClr val="FFFFFF"/>
                </a:solidFill>
              </a14:hiddenFill>
            </a:ext>
          </a:extLst>
        </p:spPr>
      </p:pic>
      <p:pic>
        <p:nvPicPr>
          <p:cNvPr id="7173" name="Picture 5" descr="poverty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4419600"/>
            <a:ext cx="2590800" cy="1657350"/>
          </a:xfrm>
          <a:prstGeom prst="rect">
            <a:avLst/>
          </a:prstGeom>
          <a:noFill/>
          <a:ln w="9525">
            <a:solidFill>
              <a:srgbClr val="FF3300"/>
            </a:solidFill>
            <a:miter lim="800000"/>
            <a:headEnd/>
            <a:tailEnd/>
          </a:ln>
          <a:extLst>
            <a:ext uri="{909E8E84-426E-40DD-AFC4-6F175D3DCCD1}">
              <a14:hiddenFill xmlns:a14="http://schemas.microsoft.com/office/drawing/2010/main">
                <a:solidFill>
                  <a:srgbClr val="FFFFFF"/>
                </a:solidFill>
              </a14:hiddenFill>
            </a:ext>
          </a:extLst>
        </p:spPr>
      </p:pic>
      <p:sp>
        <p:nvSpPr>
          <p:cNvPr id="7174" name="AutoShape 6"/>
          <p:cNvSpPr>
            <a:spLocks noChangeArrowheads="1"/>
          </p:cNvSpPr>
          <p:nvPr/>
        </p:nvSpPr>
        <p:spPr bwMode="auto">
          <a:xfrm>
            <a:off x="3657600" y="1371600"/>
            <a:ext cx="4648200" cy="3810000"/>
          </a:xfrm>
          <a:prstGeom prst="wedgeRoundRectCallout">
            <a:avLst>
              <a:gd name="adj1" fmla="val -76944"/>
              <a:gd name="adj2" fmla="val 33917"/>
              <a:gd name="adj3" fmla="val 16667"/>
            </a:avLst>
          </a:prstGeom>
          <a:solidFill>
            <a:srgbClr val="FFFF00"/>
          </a:solidFill>
          <a:ln w="9525">
            <a:solidFill>
              <a:srgbClr val="FF3300"/>
            </a:solidFill>
            <a:miter lim="800000"/>
            <a:headEnd/>
            <a:tailEnd/>
          </a:ln>
          <a:effectLst/>
        </p:spPr>
        <p:txBody>
          <a:bodyPr/>
          <a:lstStyle/>
          <a:p>
            <a:pPr algn="ctr">
              <a:defRPr/>
            </a:pPr>
            <a:r>
              <a:rPr lang="en-GB" b="1" dirty="0">
                <a:effectLst>
                  <a:outerShdw blurRad="38100" dist="38100" dir="2700000" algn="tl">
                    <a:srgbClr val="FFFFFF"/>
                  </a:outerShdw>
                </a:effectLst>
                <a:latin typeface="Arial Unicode MS" pitchFamily="34" charset="-128"/>
              </a:rPr>
              <a:t>“We have a very high birth rate because of a lack of sex education and contraception.  We have a very high death rate because of a lack of medicine and doctors.  Lots of children die and you are not expected to live past 50 years old.  Life is difficult”</a:t>
            </a:r>
          </a:p>
        </p:txBody>
      </p:sp>
      <p:sp>
        <p:nvSpPr>
          <p:cNvPr id="7175" name="Rectangle 7"/>
          <p:cNvSpPr>
            <a:spLocks noChangeArrowheads="1"/>
          </p:cNvSpPr>
          <p:nvPr/>
        </p:nvSpPr>
        <p:spPr bwMode="auto">
          <a:xfrm>
            <a:off x="3200400" y="5334000"/>
            <a:ext cx="2667000" cy="1143000"/>
          </a:xfrm>
          <a:prstGeom prst="rect">
            <a:avLst/>
          </a:prstGeom>
          <a:solidFill>
            <a:srgbClr val="FFFF00"/>
          </a:solidFill>
          <a:ln w="9525">
            <a:solidFill>
              <a:srgbClr val="FF3300"/>
            </a:solidFill>
            <a:miter lim="800000"/>
            <a:headEnd/>
            <a:tailEnd/>
          </a:ln>
          <a:effectLst/>
        </p:spPr>
        <p:txBody>
          <a:bodyPr wrap="none" anchor="ctr"/>
          <a:lstStyle/>
          <a:p>
            <a:pPr>
              <a:defRPr/>
            </a:pPr>
            <a:r>
              <a:rPr lang="en-GB" sz="1900" b="1">
                <a:effectLst>
                  <a:outerShdw blurRad="38100" dist="38100" dir="2700000" algn="tl">
                    <a:srgbClr val="FFFFFF"/>
                  </a:outerShdw>
                </a:effectLst>
                <a:latin typeface="Arial Unicode MS" pitchFamily="34" charset="-128"/>
              </a:rPr>
              <a:t>Death Rate = Number </a:t>
            </a:r>
          </a:p>
          <a:p>
            <a:pPr>
              <a:defRPr/>
            </a:pPr>
            <a:r>
              <a:rPr lang="en-GB" sz="1900" b="1">
                <a:effectLst>
                  <a:outerShdw blurRad="38100" dist="38100" dir="2700000" algn="tl">
                    <a:srgbClr val="FFFFFF"/>
                  </a:outerShdw>
                </a:effectLst>
                <a:latin typeface="Arial Unicode MS" pitchFamily="34" charset="-128"/>
              </a:rPr>
              <a:t>of people that die per</a:t>
            </a:r>
          </a:p>
          <a:p>
            <a:pPr>
              <a:defRPr/>
            </a:pPr>
            <a:r>
              <a:rPr lang="en-GB" sz="1900" b="1">
                <a:effectLst>
                  <a:outerShdw blurRad="38100" dist="38100" dir="2700000" algn="tl">
                    <a:srgbClr val="FFFFFF"/>
                  </a:outerShdw>
                </a:effectLst>
                <a:latin typeface="Arial Unicode MS" pitchFamily="34" charset="-128"/>
              </a:rPr>
              <a:t>1000 people per year</a:t>
            </a:r>
          </a:p>
        </p:txBody>
      </p:sp>
      <p:sp>
        <p:nvSpPr>
          <p:cNvPr id="7176" name="Rectangle 8"/>
          <p:cNvSpPr>
            <a:spLocks noChangeArrowheads="1"/>
          </p:cNvSpPr>
          <p:nvPr/>
        </p:nvSpPr>
        <p:spPr bwMode="auto">
          <a:xfrm>
            <a:off x="5943600" y="5334000"/>
            <a:ext cx="2971800" cy="1143000"/>
          </a:xfrm>
          <a:prstGeom prst="rect">
            <a:avLst/>
          </a:prstGeom>
          <a:solidFill>
            <a:srgbClr val="FFFF00"/>
          </a:solidFill>
          <a:ln w="9525">
            <a:solidFill>
              <a:srgbClr val="FF3300"/>
            </a:solidFill>
            <a:miter lim="800000"/>
            <a:headEnd/>
            <a:tailEnd/>
          </a:ln>
          <a:effectLst/>
        </p:spPr>
        <p:txBody>
          <a:bodyPr wrap="none" anchor="ctr"/>
          <a:lstStyle/>
          <a:p>
            <a:pPr>
              <a:defRPr/>
            </a:pPr>
            <a:r>
              <a:rPr lang="en-GB" sz="1900" b="1">
                <a:effectLst>
                  <a:outerShdw blurRad="38100" dist="38100" dir="2700000" algn="tl">
                    <a:srgbClr val="FFFFFF"/>
                  </a:outerShdw>
                </a:effectLst>
                <a:latin typeface="Arial Unicode MS" pitchFamily="34" charset="-128"/>
              </a:rPr>
              <a:t>Birth Rate = Number </a:t>
            </a:r>
          </a:p>
          <a:p>
            <a:pPr>
              <a:defRPr/>
            </a:pPr>
            <a:r>
              <a:rPr lang="en-GB" sz="1900" b="1">
                <a:effectLst>
                  <a:outerShdw blurRad="38100" dist="38100" dir="2700000" algn="tl">
                    <a:srgbClr val="FFFFFF"/>
                  </a:outerShdw>
                </a:effectLst>
                <a:latin typeface="Arial Unicode MS" pitchFamily="34" charset="-128"/>
              </a:rPr>
              <a:t>of people that are born</a:t>
            </a:r>
          </a:p>
          <a:p>
            <a:pPr>
              <a:defRPr/>
            </a:pPr>
            <a:r>
              <a:rPr lang="en-GB" sz="1900" b="1">
                <a:effectLst>
                  <a:outerShdw blurRad="38100" dist="38100" dir="2700000" algn="tl">
                    <a:srgbClr val="FFFFFF"/>
                  </a:outerShdw>
                </a:effectLst>
                <a:latin typeface="Arial Unicode MS" pitchFamily="34" charset="-128"/>
              </a:rPr>
              <a:t>Per 1000 people per year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7172"/>
                                        </p:tgtEl>
                                        <p:attrNameLst>
                                          <p:attrName>style.visibility</p:attrName>
                                        </p:attrNameLst>
                                      </p:cBhvr>
                                      <p:to>
                                        <p:strVal val="visible"/>
                                      </p:to>
                                    </p:set>
                                    <p:anim calcmode="lin" valueType="num">
                                      <p:cBhvr additive="base">
                                        <p:cTn id="7" dur="500" fill="hold"/>
                                        <p:tgtEl>
                                          <p:spTgt spid="7172"/>
                                        </p:tgtEl>
                                        <p:attrNameLst>
                                          <p:attrName>ppt_x</p:attrName>
                                        </p:attrNameLst>
                                      </p:cBhvr>
                                      <p:tavLst>
                                        <p:tav tm="0">
                                          <p:val>
                                            <p:strVal val="0-#ppt_w/2"/>
                                          </p:val>
                                        </p:tav>
                                        <p:tav tm="100000">
                                          <p:val>
                                            <p:strVal val="#ppt_x"/>
                                          </p:val>
                                        </p:tav>
                                      </p:tavLst>
                                    </p:anim>
                                    <p:anim calcmode="lin" valueType="num">
                                      <p:cBhvr additive="base">
                                        <p:cTn id="8" dur="500" fill="hold"/>
                                        <p:tgtEl>
                                          <p:spTgt spid="717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7173"/>
                                        </p:tgtEl>
                                        <p:attrNameLst>
                                          <p:attrName>style.visibility</p:attrName>
                                        </p:attrNameLst>
                                      </p:cBhvr>
                                      <p:to>
                                        <p:strVal val="visible"/>
                                      </p:to>
                                    </p:set>
                                    <p:anim calcmode="lin" valueType="num">
                                      <p:cBhvr additive="base">
                                        <p:cTn id="13" dur="500" fill="hold"/>
                                        <p:tgtEl>
                                          <p:spTgt spid="7173"/>
                                        </p:tgtEl>
                                        <p:attrNameLst>
                                          <p:attrName>ppt_x</p:attrName>
                                        </p:attrNameLst>
                                      </p:cBhvr>
                                      <p:tavLst>
                                        <p:tav tm="0">
                                          <p:val>
                                            <p:strVal val="0-#ppt_w/2"/>
                                          </p:val>
                                        </p:tav>
                                        <p:tav tm="100000">
                                          <p:val>
                                            <p:strVal val="#ppt_x"/>
                                          </p:val>
                                        </p:tav>
                                      </p:tavLst>
                                    </p:anim>
                                    <p:anim calcmode="lin" valueType="num">
                                      <p:cBhvr additive="base">
                                        <p:cTn id="14" dur="500" fill="hold"/>
                                        <p:tgtEl>
                                          <p:spTgt spid="717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174"/>
                                        </p:tgtEl>
                                        <p:attrNameLst>
                                          <p:attrName>style.visibility</p:attrName>
                                        </p:attrNameLst>
                                      </p:cBhvr>
                                      <p:to>
                                        <p:strVal val="visible"/>
                                      </p:to>
                                    </p:set>
                                    <p:anim calcmode="lin" valueType="num">
                                      <p:cBhvr additive="base">
                                        <p:cTn id="19" dur="500" fill="hold"/>
                                        <p:tgtEl>
                                          <p:spTgt spid="7174"/>
                                        </p:tgtEl>
                                        <p:attrNameLst>
                                          <p:attrName>ppt_x</p:attrName>
                                        </p:attrNameLst>
                                      </p:cBhvr>
                                      <p:tavLst>
                                        <p:tav tm="0">
                                          <p:val>
                                            <p:strVal val="0-#ppt_w/2"/>
                                          </p:val>
                                        </p:tav>
                                        <p:tav tm="100000">
                                          <p:val>
                                            <p:strVal val="#ppt_x"/>
                                          </p:val>
                                        </p:tav>
                                      </p:tavLst>
                                    </p:anim>
                                    <p:anim calcmode="lin" valueType="num">
                                      <p:cBhvr additive="base">
                                        <p:cTn id="20" dur="500" fill="hold"/>
                                        <p:tgtEl>
                                          <p:spTgt spid="71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4" grpId="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5105400" y="457200"/>
            <a:ext cx="3657600" cy="838200"/>
          </a:xfrm>
        </p:spPr>
        <p:txBody>
          <a:bodyPr/>
          <a:lstStyle/>
          <a:p>
            <a:pPr eaLnBrk="1" hangingPunct="1">
              <a:defRPr/>
            </a:pPr>
            <a:r>
              <a:rPr lang="en-GB" sz="5400" b="1" smtClean="0">
                <a:effectLst>
                  <a:outerShdw blurRad="38100" dist="38100" dir="2700000" algn="tl">
                    <a:srgbClr val="C0C0C0"/>
                  </a:outerShdw>
                </a:effectLst>
              </a:rPr>
              <a:t>Health</a:t>
            </a:r>
          </a:p>
        </p:txBody>
      </p:sp>
      <p:pic>
        <p:nvPicPr>
          <p:cNvPr id="13315" name="Picture 4" descr="C:\Program Files\Microsoft Office\Clipart\smbusbas\BD20115_.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457200"/>
            <a:ext cx="24384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5" descr="C:\Program Files\Microsoft Office\Clipart\corpbas\BD05805_.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3200400"/>
            <a:ext cx="2481263" cy="294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 name="AutoShape 6"/>
          <p:cNvSpPr>
            <a:spLocks noChangeArrowheads="1"/>
          </p:cNvSpPr>
          <p:nvPr/>
        </p:nvSpPr>
        <p:spPr bwMode="auto">
          <a:xfrm>
            <a:off x="4114800" y="2209800"/>
            <a:ext cx="4419600" cy="2819400"/>
          </a:xfrm>
          <a:prstGeom prst="wedgeRoundRectCallout">
            <a:avLst>
              <a:gd name="adj1" fmla="val -104528"/>
              <a:gd name="adj2" fmla="val 42681"/>
              <a:gd name="adj3" fmla="val 16667"/>
            </a:avLst>
          </a:prstGeom>
          <a:solidFill>
            <a:srgbClr val="FFFF00"/>
          </a:solidFill>
          <a:ln w="9525">
            <a:solidFill>
              <a:srgbClr val="FF3300"/>
            </a:solidFill>
            <a:miter lim="800000"/>
            <a:headEnd/>
            <a:tailEnd/>
          </a:ln>
          <a:effectLst/>
        </p:spPr>
        <p:txBody>
          <a:bodyPr/>
          <a:lstStyle/>
          <a:p>
            <a:pPr algn="ctr">
              <a:defRPr/>
            </a:pPr>
            <a:r>
              <a:rPr lang="en-GB" b="1" dirty="0">
                <a:effectLst>
                  <a:outerShdw blurRad="38100" dist="38100" dir="2700000" algn="tl">
                    <a:srgbClr val="FFFFFF"/>
                  </a:outerShdw>
                </a:effectLst>
                <a:latin typeface="Times New Roman" charset="0"/>
              </a:rPr>
              <a:t>“</a:t>
            </a:r>
            <a:r>
              <a:rPr lang="en-GB" b="1" dirty="0">
                <a:effectLst>
                  <a:outerShdw blurRad="38100" dist="38100" dir="2700000" algn="tl">
                    <a:srgbClr val="FFFFFF"/>
                  </a:outerShdw>
                </a:effectLst>
                <a:latin typeface="Arial Unicode MS" pitchFamily="34" charset="-128"/>
              </a:rPr>
              <a:t>A developing country like ours has a lot less money to spend on training up doctors and nurses and providing medicines, hospitals and dentists to it’s people”.</a:t>
            </a:r>
            <a:r>
              <a:rPr lang="en-GB" dirty="0">
                <a:latin typeface="Times New Roman"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additive="base">
                                        <p:cTn id="7" dur="500" fill="hold"/>
                                        <p:tgtEl>
                                          <p:spTgt spid="8194"/>
                                        </p:tgtEl>
                                        <p:attrNameLst>
                                          <p:attrName>ppt_x</p:attrName>
                                        </p:attrNameLst>
                                      </p:cBhvr>
                                      <p:tavLst>
                                        <p:tav tm="0">
                                          <p:val>
                                            <p:strVal val="0-#ppt_w/2"/>
                                          </p:val>
                                        </p:tav>
                                        <p:tav tm="100000">
                                          <p:val>
                                            <p:strVal val="#ppt_x"/>
                                          </p:val>
                                        </p:tav>
                                      </p:tavLst>
                                    </p:anim>
                                    <p:anim calcmode="lin" valueType="num">
                                      <p:cBhvr additive="base">
                                        <p:cTn id="8" dur="500" fill="hold"/>
                                        <p:tgtEl>
                                          <p:spTgt spid="819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198"/>
                                        </p:tgtEl>
                                        <p:attrNameLst>
                                          <p:attrName>style.visibility</p:attrName>
                                        </p:attrNameLst>
                                      </p:cBhvr>
                                      <p:to>
                                        <p:strVal val="visible"/>
                                      </p:to>
                                    </p:set>
                                    <p:anim calcmode="lin" valueType="num">
                                      <p:cBhvr additive="base">
                                        <p:cTn id="13" dur="500" fill="hold"/>
                                        <p:tgtEl>
                                          <p:spTgt spid="8198"/>
                                        </p:tgtEl>
                                        <p:attrNameLst>
                                          <p:attrName>ppt_x</p:attrName>
                                        </p:attrNameLst>
                                      </p:cBhvr>
                                      <p:tavLst>
                                        <p:tav tm="0">
                                          <p:val>
                                            <p:strVal val="0-#ppt_w/2"/>
                                          </p:val>
                                        </p:tav>
                                        <p:tav tm="100000">
                                          <p:val>
                                            <p:strVal val="#ppt_x"/>
                                          </p:val>
                                        </p:tav>
                                      </p:tavLst>
                                    </p:anim>
                                    <p:anim calcmode="lin" valueType="num">
                                      <p:cBhvr additive="base">
                                        <p:cTn id="14" dur="500" fill="hold"/>
                                        <p:tgtEl>
                                          <p:spTgt spid="819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autoUpdateAnimBg="0"/>
      <p:bldP spid="8198" grpId="0"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419600" y="381000"/>
            <a:ext cx="4267200" cy="1143000"/>
          </a:xfrm>
        </p:spPr>
        <p:txBody>
          <a:bodyPr/>
          <a:lstStyle/>
          <a:p>
            <a:pPr eaLnBrk="1" hangingPunct="1">
              <a:defRPr/>
            </a:pPr>
            <a:r>
              <a:rPr lang="en-GB" sz="6600" b="1" smtClean="0">
                <a:effectLst>
                  <a:outerShdw blurRad="38100" dist="38100" dir="2700000" algn="tl">
                    <a:srgbClr val="C0C0C0"/>
                  </a:outerShdw>
                </a:effectLst>
              </a:rPr>
              <a:t>Education</a:t>
            </a:r>
          </a:p>
        </p:txBody>
      </p:sp>
      <p:sp>
        <p:nvSpPr>
          <p:cNvPr id="10244" name="AutoShape 4"/>
          <p:cNvSpPr>
            <a:spLocks noChangeArrowheads="1"/>
          </p:cNvSpPr>
          <p:nvPr/>
        </p:nvSpPr>
        <p:spPr bwMode="auto">
          <a:xfrm>
            <a:off x="3810000" y="1828800"/>
            <a:ext cx="5181600" cy="3124200"/>
          </a:xfrm>
          <a:prstGeom prst="wedgeRoundRectCallout">
            <a:avLst>
              <a:gd name="adj1" fmla="val -59741"/>
              <a:gd name="adj2" fmla="val 37856"/>
              <a:gd name="adj3" fmla="val 16667"/>
            </a:avLst>
          </a:prstGeom>
          <a:solidFill>
            <a:srgbClr val="FFFF00"/>
          </a:solidFill>
          <a:ln w="9525">
            <a:solidFill>
              <a:srgbClr val="FF3300"/>
            </a:solidFill>
            <a:miter lim="800000"/>
            <a:headEnd/>
            <a:tailEnd/>
          </a:ln>
          <a:effectLst/>
        </p:spPr>
        <p:txBody>
          <a:bodyPr/>
          <a:lstStyle/>
          <a:p>
            <a:pPr algn="ctr">
              <a:defRPr/>
            </a:pPr>
            <a:r>
              <a:rPr lang="en-GB" b="1" dirty="0">
                <a:effectLst>
                  <a:outerShdw blurRad="38100" dist="38100" dir="2700000" algn="tl">
                    <a:srgbClr val="FFFFFF"/>
                  </a:outerShdw>
                </a:effectLst>
                <a:latin typeface="Times New Roman" charset="0"/>
              </a:rPr>
              <a:t>“</a:t>
            </a:r>
            <a:r>
              <a:rPr lang="en-GB" b="1" dirty="0">
                <a:effectLst>
                  <a:outerShdw blurRad="38100" dist="38100" dir="2700000" algn="tl">
                    <a:srgbClr val="FFFFFF"/>
                  </a:outerShdw>
                </a:effectLst>
                <a:latin typeface="Arial Unicode MS" pitchFamily="34" charset="-128"/>
              </a:rPr>
              <a:t>There are lots of children in our country (high birth rate) but there is no money to build good schools or to buy books and computers for the students.  This means few people can read and write.  As a result we have a </a:t>
            </a:r>
            <a:r>
              <a:rPr lang="en-GB" b="1" i="1" u="sng" dirty="0">
                <a:effectLst>
                  <a:outerShdw blurRad="38100" dist="38100" dir="2700000" algn="tl">
                    <a:srgbClr val="FFFFFF"/>
                  </a:outerShdw>
                </a:effectLst>
                <a:latin typeface="Arial Unicode MS" pitchFamily="34" charset="-128"/>
              </a:rPr>
              <a:t>low literacy rate</a:t>
            </a:r>
            <a:r>
              <a:rPr lang="en-GB" b="1" dirty="0">
                <a:effectLst>
                  <a:outerShdw blurRad="38100" dist="38100" dir="2700000" algn="tl">
                    <a:srgbClr val="FFFFFF"/>
                  </a:outerShdw>
                </a:effectLst>
                <a:latin typeface="Arial Unicode MS" pitchFamily="34" charset="-128"/>
              </a:rPr>
              <a:t>”</a:t>
            </a:r>
          </a:p>
        </p:txBody>
      </p:sp>
      <p:pic>
        <p:nvPicPr>
          <p:cNvPr id="14340" name="Picture 5" descr="C:\Program Files\Microsoft Office\Clipart\homeanim\AG00006_.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57200" y="457200"/>
            <a:ext cx="18288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7" descr="http://www.vidome.com/images/school-afric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886200"/>
            <a:ext cx="3581400" cy="238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ctrTitle"/>
          </p:nvPr>
        </p:nvSpPr>
        <p:spPr>
          <a:xfrm>
            <a:off x="685800" y="381000"/>
            <a:ext cx="7467600" cy="762000"/>
          </a:xfrm>
          <a:solidFill>
            <a:srgbClr val="FFFF00"/>
          </a:solidFill>
          <a:ln w="57150">
            <a:solidFill>
              <a:srgbClr val="FF0000"/>
            </a:solidFill>
          </a:ln>
        </p:spPr>
        <p:txBody>
          <a:bodyPr/>
          <a:lstStyle/>
          <a:p>
            <a:pPr eaLnBrk="1" hangingPunct="1">
              <a:defRPr/>
            </a:pPr>
            <a:r>
              <a:rPr lang="en-GB" b="1" smtClean="0">
                <a:effectLst>
                  <a:outerShdw blurRad="38100" dist="38100" dir="2700000" algn="tl">
                    <a:srgbClr val="FFFFFF"/>
                  </a:outerShdw>
                </a:effectLst>
              </a:rPr>
              <a:t>How do we judge our wealth?</a:t>
            </a:r>
          </a:p>
        </p:txBody>
      </p:sp>
      <p:sp>
        <p:nvSpPr>
          <p:cNvPr id="11267" name="Rectangle 3"/>
          <p:cNvSpPr>
            <a:spLocks noGrp="1" noChangeArrowheads="1"/>
          </p:cNvSpPr>
          <p:nvPr>
            <p:ph type="subTitle" idx="1"/>
          </p:nvPr>
        </p:nvSpPr>
        <p:spPr>
          <a:xfrm>
            <a:off x="381000" y="1600200"/>
            <a:ext cx="8229600" cy="5257800"/>
          </a:xfrm>
          <a:solidFill>
            <a:srgbClr val="FFFF00"/>
          </a:solidFill>
          <a:ln w="57150">
            <a:solidFill>
              <a:srgbClr val="FF0000"/>
            </a:solidFill>
          </a:ln>
        </p:spPr>
        <p:txBody>
          <a:bodyPr/>
          <a:lstStyle/>
          <a:p>
            <a:pPr algn="l" eaLnBrk="1" hangingPunct="1">
              <a:defRPr/>
            </a:pPr>
            <a:r>
              <a:rPr lang="en-GB" b="1" dirty="0" smtClean="0">
                <a:effectLst>
                  <a:outerShdw blurRad="38100" dist="38100" dir="2700000" algn="tl">
                    <a:srgbClr val="FFFFFF"/>
                  </a:outerShdw>
                </a:effectLst>
                <a:latin typeface="Arial Unicode MS" pitchFamily="34" charset="-128"/>
              </a:rPr>
              <a:t>GDP – Gross Domestic Product (US$)</a:t>
            </a:r>
          </a:p>
          <a:p>
            <a:pPr algn="l" eaLnBrk="1" hangingPunct="1">
              <a:defRPr/>
            </a:pPr>
            <a:endParaRPr lang="en-GB" b="1" dirty="0" smtClean="0">
              <a:effectLst>
                <a:outerShdw blurRad="38100" dist="38100" dir="2700000" algn="tl">
                  <a:srgbClr val="FFFFFF"/>
                </a:outerShdw>
              </a:effectLst>
              <a:latin typeface="Arial Unicode MS" pitchFamily="34" charset="-128"/>
            </a:endParaRPr>
          </a:p>
          <a:p>
            <a:pPr algn="l" eaLnBrk="1" hangingPunct="1">
              <a:buFontTx/>
              <a:buChar char="•"/>
              <a:defRPr/>
            </a:pPr>
            <a:r>
              <a:rPr lang="en-GB" b="1" dirty="0" smtClean="0">
                <a:effectLst>
                  <a:outerShdw blurRad="38100" dist="38100" dir="2700000" algn="tl">
                    <a:srgbClr val="FFFFFF"/>
                  </a:outerShdw>
                </a:effectLst>
                <a:latin typeface="Arial Unicode MS" pitchFamily="34" charset="-128"/>
              </a:rPr>
              <a:t>This is the total amount of money made by the country from selling it’s raw materials, manufactured goods and services.</a:t>
            </a:r>
          </a:p>
          <a:p>
            <a:pPr algn="l" eaLnBrk="1" hangingPunct="1">
              <a:buFontTx/>
              <a:buChar char="•"/>
              <a:defRPr/>
            </a:pPr>
            <a:r>
              <a:rPr lang="en-GB" b="1" dirty="0" smtClean="0">
                <a:effectLst>
                  <a:outerShdw blurRad="38100" dist="38100" dir="2700000" algn="tl">
                    <a:srgbClr val="FFFFFF"/>
                  </a:outerShdw>
                </a:effectLst>
                <a:latin typeface="Arial Unicode MS" pitchFamily="34" charset="-128"/>
              </a:rPr>
              <a:t>This figure is then divided by the total number of people that live there to give the average amount of money available to each person living there.</a:t>
            </a:r>
          </a:p>
          <a:p>
            <a:pPr algn="l" eaLnBrk="1" hangingPunct="1">
              <a:defRPr/>
            </a:pPr>
            <a:endParaRPr lang="en-GB" b="1" dirty="0" smtClean="0">
              <a:effectLst>
                <a:outerShdw blurRad="38100" dist="38100" dir="2700000" algn="tl">
                  <a:srgbClr val="FFFFFF"/>
                </a:outerShdw>
              </a:effectLst>
              <a:latin typeface="Arial Unicode MS" pitchFamily="34" charset="-128"/>
            </a:endParaRPr>
          </a:p>
          <a:p>
            <a:pPr algn="l" eaLnBrk="1" hangingPunct="1">
              <a:defRPr/>
            </a:pPr>
            <a:endParaRPr lang="en-GB" b="1" dirty="0" smtClean="0">
              <a:effectLst>
                <a:outerShdw blurRad="38100" dist="38100" dir="2700000" algn="tl">
                  <a:srgbClr val="FFFFFF"/>
                </a:outerShdw>
              </a:effectLs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ctrTitle"/>
          </p:nvPr>
        </p:nvSpPr>
        <p:spPr>
          <a:xfrm>
            <a:off x="1905000" y="304800"/>
            <a:ext cx="3733800" cy="1447800"/>
          </a:xfrm>
          <a:solidFill>
            <a:srgbClr val="FFFF00"/>
          </a:solidFill>
          <a:ln w="38100">
            <a:solidFill>
              <a:srgbClr val="0000FF"/>
            </a:solidFill>
          </a:ln>
        </p:spPr>
        <p:txBody>
          <a:bodyPr/>
          <a:lstStyle/>
          <a:p>
            <a:pPr eaLnBrk="1" hangingPunct="1">
              <a:defRPr/>
            </a:pPr>
            <a:r>
              <a:rPr lang="en-GB" b="1" smtClean="0">
                <a:effectLst>
                  <a:outerShdw blurRad="38100" dist="38100" dir="2700000" algn="tl">
                    <a:srgbClr val="FFFFFF"/>
                  </a:outerShdw>
                </a:effectLst>
              </a:rPr>
              <a:t>Examples of GNP</a:t>
            </a:r>
          </a:p>
        </p:txBody>
      </p:sp>
      <p:sp>
        <p:nvSpPr>
          <p:cNvPr id="12291" name="Rectangle 3"/>
          <p:cNvSpPr>
            <a:spLocks noGrp="1" noChangeArrowheads="1"/>
          </p:cNvSpPr>
          <p:nvPr>
            <p:ph type="subTitle" idx="1"/>
          </p:nvPr>
        </p:nvSpPr>
        <p:spPr>
          <a:xfrm>
            <a:off x="762000" y="2057400"/>
            <a:ext cx="5334000" cy="2590800"/>
          </a:xfrm>
          <a:solidFill>
            <a:srgbClr val="FFFF00"/>
          </a:solidFill>
          <a:ln w="38100">
            <a:solidFill>
              <a:srgbClr val="FF0000"/>
            </a:solidFill>
          </a:ln>
        </p:spPr>
        <p:txBody>
          <a:bodyPr/>
          <a:lstStyle/>
          <a:p>
            <a:pPr algn="l" eaLnBrk="1" hangingPunct="1">
              <a:defRPr/>
            </a:pPr>
            <a:r>
              <a:rPr lang="en-GB" sz="3600" b="1" smtClean="0">
                <a:effectLst>
                  <a:outerShdw blurRad="38100" dist="38100" dir="2700000" algn="tl">
                    <a:srgbClr val="FFFFFF"/>
                  </a:outerShdw>
                </a:effectLst>
              </a:rPr>
              <a:t>USA = $39,820</a:t>
            </a:r>
          </a:p>
          <a:p>
            <a:pPr algn="l" eaLnBrk="1" hangingPunct="1">
              <a:defRPr/>
            </a:pPr>
            <a:r>
              <a:rPr lang="en-GB" sz="3600" b="1" smtClean="0">
                <a:effectLst>
                  <a:outerShdw blurRad="38100" dist="38100" dir="2700000" algn="tl">
                    <a:srgbClr val="FFFFFF"/>
                  </a:outerShdw>
                </a:effectLst>
              </a:rPr>
              <a:t>France = $35,854</a:t>
            </a:r>
          </a:p>
          <a:p>
            <a:pPr algn="l" eaLnBrk="1" hangingPunct="1">
              <a:defRPr/>
            </a:pPr>
            <a:r>
              <a:rPr lang="en-GB" sz="3600" b="1" smtClean="0">
                <a:effectLst>
                  <a:outerShdw blurRad="38100" dist="38100" dir="2700000" algn="tl">
                    <a:srgbClr val="FFFFFF"/>
                  </a:outerShdw>
                </a:effectLst>
              </a:rPr>
              <a:t>Rwanda = $210</a:t>
            </a:r>
          </a:p>
          <a:p>
            <a:pPr algn="l" eaLnBrk="1" hangingPunct="1">
              <a:defRPr/>
            </a:pPr>
            <a:r>
              <a:rPr lang="en-GB" sz="3600" b="1" smtClean="0">
                <a:effectLst>
                  <a:outerShdw blurRad="38100" dist="38100" dir="2700000" algn="tl">
                    <a:srgbClr val="FFFFFF"/>
                  </a:outerShdw>
                </a:effectLst>
              </a:rPr>
              <a:t>Ethiopia = $110</a:t>
            </a:r>
          </a:p>
        </p:txBody>
      </p:sp>
      <p:pic>
        <p:nvPicPr>
          <p:cNvPr id="16388" name="Picture 4" descr="travelMONE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1066800"/>
            <a:ext cx="3028950" cy="252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5" descr="travelMONE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3810000"/>
            <a:ext cx="3028950" cy="252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5" name="Text Box 7"/>
          <p:cNvSpPr txBox="1">
            <a:spLocks noChangeArrowheads="1"/>
          </p:cNvSpPr>
          <p:nvPr/>
        </p:nvSpPr>
        <p:spPr bwMode="auto">
          <a:xfrm>
            <a:off x="2057400" y="5105400"/>
            <a:ext cx="3352800" cy="1349375"/>
          </a:xfrm>
          <a:prstGeom prst="rect">
            <a:avLst/>
          </a:prstGeom>
          <a:solidFill>
            <a:srgbClr val="FFFF00"/>
          </a:solidFill>
          <a:ln w="38100">
            <a:solidFill>
              <a:srgbClr val="3366FF"/>
            </a:solidFill>
            <a:miter lim="800000"/>
            <a:headEnd/>
            <a:tailEnd/>
          </a:ln>
          <a:effectLst/>
        </p:spPr>
        <p:txBody>
          <a:bodyPr>
            <a:spAutoFit/>
          </a:bodyPr>
          <a:lstStyle/>
          <a:p>
            <a:pPr>
              <a:spcBef>
                <a:spcPct val="50000"/>
              </a:spcBef>
              <a:defRPr/>
            </a:pPr>
            <a:r>
              <a:rPr lang="en-GB" sz="3200" b="1">
                <a:effectLst>
                  <a:outerShdw blurRad="38100" dist="38100" dir="2700000" algn="tl">
                    <a:srgbClr val="FFFFFF"/>
                  </a:outerShdw>
                </a:effectLst>
                <a:latin typeface="Times New Roman" charset="0"/>
              </a:rPr>
              <a:t>Which is MEDC?</a:t>
            </a:r>
          </a:p>
          <a:p>
            <a:pPr>
              <a:spcBef>
                <a:spcPct val="50000"/>
              </a:spcBef>
              <a:defRPr/>
            </a:pPr>
            <a:r>
              <a:rPr lang="en-GB" sz="3200" b="1">
                <a:effectLst>
                  <a:outerShdw blurRad="38100" dist="38100" dir="2700000" algn="tl">
                    <a:srgbClr val="FFFFFF"/>
                  </a:outerShdw>
                </a:effectLst>
                <a:latin typeface="Times New Roman" charset="0"/>
              </a:rPr>
              <a:t>Which is LEDC?</a:t>
            </a:r>
          </a:p>
        </p:txBody>
      </p:sp>
      <p:sp>
        <p:nvSpPr>
          <p:cNvPr id="16391" name="Text Box 8"/>
          <p:cNvSpPr txBox="1">
            <a:spLocks noChangeArrowheads="1"/>
          </p:cNvSpPr>
          <p:nvPr/>
        </p:nvSpPr>
        <p:spPr bwMode="auto">
          <a:xfrm>
            <a:off x="6172200" y="0"/>
            <a:ext cx="2971800" cy="779463"/>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GB" altLang="es-ES" sz="1800" b="1">
                <a:latin typeface="Comic Sans MS" panose="030F0702030302020204" pitchFamily="66" charset="0"/>
              </a:rPr>
              <a:t>Note:</a:t>
            </a:r>
          </a:p>
          <a:p>
            <a:pPr eaLnBrk="1" hangingPunct="1">
              <a:spcBef>
                <a:spcPct val="50000"/>
              </a:spcBef>
            </a:pPr>
            <a:r>
              <a:rPr lang="en-GB" altLang="es-ES" sz="1800" b="1">
                <a:latin typeface="Comic Sans MS" panose="030F0702030302020204" pitchFamily="66" charset="0"/>
              </a:rPr>
              <a:t>€1 is worth $1.45</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additive="base">
                                        <p:cTn id="7" dur="500" fill="hold"/>
                                        <p:tgtEl>
                                          <p:spTgt spid="12290"/>
                                        </p:tgtEl>
                                        <p:attrNameLst>
                                          <p:attrName>ppt_x</p:attrName>
                                        </p:attrNameLst>
                                      </p:cBhvr>
                                      <p:tavLst>
                                        <p:tav tm="0">
                                          <p:val>
                                            <p:strVal val="0-#ppt_w/2"/>
                                          </p:val>
                                        </p:tav>
                                        <p:tav tm="100000">
                                          <p:val>
                                            <p:strVal val="#ppt_x"/>
                                          </p:val>
                                        </p:tav>
                                      </p:tavLst>
                                    </p:anim>
                                    <p:anim calcmode="lin" valueType="num">
                                      <p:cBhvr additive="base">
                                        <p:cTn id="8" dur="500" fill="hold"/>
                                        <p:tgtEl>
                                          <p:spTgt spid="1229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2291">
                                            <p:bg/>
                                          </p:spTgt>
                                        </p:tgtEl>
                                        <p:attrNameLst>
                                          <p:attrName>style.visibility</p:attrName>
                                        </p:attrNameLst>
                                      </p:cBhvr>
                                      <p:to>
                                        <p:strVal val="visible"/>
                                      </p:to>
                                    </p:set>
                                    <p:anim calcmode="lin" valueType="num">
                                      <p:cBhvr additive="base">
                                        <p:cTn id="13" dur="500" fill="hold"/>
                                        <p:tgtEl>
                                          <p:spTgt spid="12291">
                                            <p:bg/>
                                          </p:spTgt>
                                        </p:tgtEl>
                                        <p:attrNameLst>
                                          <p:attrName>ppt_x</p:attrName>
                                        </p:attrNameLst>
                                      </p:cBhvr>
                                      <p:tavLst>
                                        <p:tav tm="0">
                                          <p:val>
                                            <p:strVal val="0-#ppt_w/2"/>
                                          </p:val>
                                        </p:tav>
                                        <p:tav tm="100000">
                                          <p:val>
                                            <p:strVal val="#ppt_x"/>
                                          </p:val>
                                        </p:tav>
                                      </p:tavLst>
                                    </p:anim>
                                    <p:anim calcmode="lin" valueType="num">
                                      <p:cBhvr additive="base">
                                        <p:cTn id="14" dur="500" fill="hold"/>
                                        <p:tgtEl>
                                          <p:spTgt spid="12291">
                                            <p:bg/>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2291">
                                            <p:txEl>
                                              <p:pRg st="0" end="0"/>
                                            </p:txEl>
                                          </p:spTgt>
                                        </p:tgtEl>
                                        <p:attrNameLst>
                                          <p:attrName>style.visibility</p:attrName>
                                        </p:attrNameLst>
                                      </p:cBhvr>
                                      <p:to>
                                        <p:strVal val="visible"/>
                                      </p:to>
                                    </p:set>
                                    <p:anim calcmode="lin" valueType="num">
                                      <p:cBhvr additive="base">
                                        <p:cTn id="19" dur="500" fill="hold"/>
                                        <p:tgtEl>
                                          <p:spTgt spid="12291">
                                            <p:txEl>
                                              <p:pRg st="0" end="0"/>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229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2291">
                                            <p:txEl>
                                              <p:pRg st="1" end="1"/>
                                            </p:txEl>
                                          </p:spTgt>
                                        </p:tgtEl>
                                        <p:attrNameLst>
                                          <p:attrName>style.visibility</p:attrName>
                                        </p:attrNameLst>
                                      </p:cBhvr>
                                      <p:to>
                                        <p:strVal val="visible"/>
                                      </p:to>
                                    </p:set>
                                    <p:anim calcmode="lin" valueType="num">
                                      <p:cBhvr additive="base">
                                        <p:cTn id="25" dur="500" fill="hold"/>
                                        <p:tgtEl>
                                          <p:spTgt spid="12291">
                                            <p:txEl>
                                              <p:pRg st="1" end="1"/>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229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2291">
                                            <p:txEl>
                                              <p:pRg st="2" end="2"/>
                                            </p:txEl>
                                          </p:spTgt>
                                        </p:tgtEl>
                                        <p:attrNameLst>
                                          <p:attrName>style.visibility</p:attrName>
                                        </p:attrNameLst>
                                      </p:cBhvr>
                                      <p:to>
                                        <p:strVal val="visible"/>
                                      </p:to>
                                    </p:set>
                                    <p:anim calcmode="lin" valueType="num">
                                      <p:cBhvr additive="base">
                                        <p:cTn id="31" dur="500" fill="hold"/>
                                        <p:tgtEl>
                                          <p:spTgt spid="12291">
                                            <p:txEl>
                                              <p:pRg st="2" end="2"/>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229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2291">
                                            <p:txEl>
                                              <p:pRg st="3" end="3"/>
                                            </p:txEl>
                                          </p:spTgt>
                                        </p:tgtEl>
                                        <p:attrNameLst>
                                          <p:attrName>style.visibility</p:attrName>
                                        </p:attrNameLst>
                                      </p:cBhvr>
                                      <p:to>
                                        <p:strVal val="visible"/>
                                      </p:to>
                                    </p:set>
                                    <p:anim calcmode="lin" valueType="num">
                                      <p:cBhvr additive="base">
                                        <p:cTn id="37" dur="500" fill="hold"/>
                                        <p:tgtEl>
                                          <p:spTgt spid="12291">
                                            <p:txEl>
                                              <p:pRg st="3" end="3"/>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229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2295"/>
                                        </p:tgtEl>
                                        <p:attrNameLst>
                                          <p:attrName>style.visibility</p:attrName>
                                        </p:attrNameLst>
                                      </p:cBhvr>
                                      <p:to>
                                        <p:strVal val="visible"/>
                                      </p:to>
                                    </p:set>
                                    <p:anim calcmode="lin" valueType="num">
                                      <p:cBhvr additive="base">
                                        <p:cTn id="43" dur="500" fill="hold"/>
                                        <p:tgtEl>
                                          <p:spTgt spid="12295"/>
                                        </p:tgtEl>
                                        <p:attrNameLst>
                                          <p:attrName>ppt_x</p:attrName>
                                        </p:attrNameLst>
                                      </p:cBhvr>
                                      <p:tavLst>
                                        <p:tav tm="0">
                                          <p:val>
                                            <p:strVal val="0-#ppt_w/2"/>
                                          </p:val>
                                        </p:tav>
                                        <p:tav tm="100000">
                                          <p:val>
                                            <p:strVal val="#ppt_x"/>
                                          </p:val>
                                        </p:tav>
                                      </p:tavLst>
                                    </p:anim>
                                    <p:anim calcmode="lin" valueType="num">
                                      <p:cBhvr additive="base">
                                        <p:cTn id="44" dur="500" fill="hold"/>
                                        <p:tgtEl>
                                          <p:spTgt spid="1229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animBg="1" autoUpdateAnimBg="0"/>
      <p:bldP spid="12291" grpId="0" build="p" animBg="1" autoUpdateAnimBg="0"/>
      <p:bldP spid="12295" grpId="0" animBg="1"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CCCFF"/>
        </a:solidFill>
        <a:effectLst/>
      </p:bgPr>
    </p:bg>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0" y="228600"/>
            <a:ext cx="9144000" cy="628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GB" altLang="es-ES" sz="2800" b="1">
                <a:latin typeface="Arial Unicode MS" panose="020B0604020202020204" pitchFamily="34" charset="-128"/>
              </a:rPr>
              <a:t>A personal view on QUALITY OF LIFE</a:t>
            </a:r>
          </a:p>
          <a:p>
            <a:pPr eaLnBrk="1" hangingPunct="1">
              <a:spcBef>
                <a:spcPct val="50000"/>
              </a:spcBef>
            </a:pPr>
            <a:r>
              <a:rPr lang="en-GB" altLang="es-ES" sz="2800" b="1">
                <a:latin typeface="Arial Unicode MS" panose="020B0604020202020204" pitchFamily="34" charset="-128"/>
              </a:rPr>
              <a:t>“People walking along a street in a western city rarely seem to smile. They look harassed and under pressure.  Perhaps it is the strain of work or trying to find a job, of paying the mortgage or finding a home. In contrast, people in the poorer countries which I have visited such as Kenya, Thailand and Malaysia seem to be very much more cheerful, laid back and relaxed, and always prepared to help the visitor.  Socially and culturally they are in no way ‘less developed’”</a:t>
            </a:r>
          </a:p>
          <a:p>
            <a:pPr eaLnBrk="1" hangingPunct="1">
              <a:spcBef>
                <a:spcPct val="50000"/>
              </a:spcBef>
            </a:pPr>
            <a:endParaRPr lang="en-GB" altLang="es-ES" sz="2800" b="1">
              <a:latin typeface="Arial Unicode MS" panose="020B0604020202020204" pitchFamily="34" charset="-128"/>
            </a:endParaRPr>
          </a:p>
          <a:p>
            <a:pPr eaLnBrk="1" hangingPunct="1">
              <a:spcBef>
                <a:spcPct val="50000"/>
              </a:spcBef>
            </a:pPr>
            <a:r>
              <a:rPr lang="en-GB" altLang="es-ES" sz="2800" b="1">
                <a:latin typeface="Arial Unicode MS" panose="020B0604020202020204" pitchFamily="34" charset="-128"/>
              </a:rPr>
              <a:t>Which society appears to have the preferable quality of life?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1"/>
          <p:cNvSpPr txBox="1">
            <a:spLocks noChangeArrowheads="1"/>
          </p:cNvSpPr>
          <p:nvPr/>
        </p:nvSpPr>
        <p:spPr bwMode="auto">
          <a:xfrm>
            <a:off x="1066800" y="533400"/>
            <a:ext cx="6781800" cy="4032250"/>
          </a:xfrm>
          <a:prstGeom prst="rect">
            <a:avLst/>
          </a:prstGeom>
          <a:solidFill>
            <a:schemeClr val="bg1"/>
          </a:solidFill>
          <a:ln>
            <a:noFill/>
          </a:ln>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r>
              <a:rPr lang="fr-FR" sz="3200" b="1" dirty="0" smtClean="0">
                <a:effectLst>
                  <a:outerShdw blurRad="38100" dist="38100" dir="2700000" algn="tl">
                    <a:srgbClr val="000000">
                      <a:alpha val="43137"/>
                    </a:srgbClr>
                  </a:outerShdw>
                </a:effectLst>
              </a:rPr>
              <a:t>Is </a:t>
            </a:r>
            <a:r>
              <a:rPr lang="fr-FR" sz="3200" b="1" dirty="0" err="1" smtClean="0">
                <a:effectLst>
                  <a:outerShdw blurRad="38100" dist="38100" dir="2700000" algn="tl">
                    <a:srgbClr val="000000">
                      <a:alpha val="43137"/>
                    </a:srgbClr>
                  </a:outerShdw>
                </a:effectLst>
              </a:rPr>
              <a:t>it</a:t>
            </a:r>
            <a:r>
              <a:rPr lang="fr-FR" sz="3200" b="1" dirty="0" smtClean="0">
                <a:effectLst>
                  <a:outerShdw blurRad="38100" dist="38100" dir="2700000" algn="tl">
                    <a:srgbClr val="000000">
                      <a:alpha val="43137"/>
                    </a:srgbClr>
                  </a:outerShdw>
                </a:effectLst>
              </a:rPr>
              <a:t> as </a:t>
            </a:r>
            <a:r>
              <a:rPr lang="fr-FR" sz="3200" b="1" dirty="0" err="1" smtClean="0">
                <a:effectLst>
                  <a:outerShdw blurRad="38100" dist="38100" dir="2700000" algn="tl">
                    <a:srgbClr val="000000">
                      <a:alpha val="43137"/>
                    </a:srgbClr>
                  </a:outerShdw>
                </a:effectLst>
              </a:rPr>
              <a:t>straightforward</a:t>
            </a:r>
            <a:r>
              <a:rPr lang="fr-FR" sz="3200" b="1" dirty="0" smtClean="0">
                <a:effectLst>
                  <a:outerShdw blurRad="38100" dist="38100" dir="2700000" algn="tl">
                    <a:srgbClr val="000000">
                      <a:alpha val="43137"/>
                    </a:srgbClr>
                  </a:outerShdw>
                </a:effectLst>
              </a:rPr>
              <a:t> as </a:t>
            </a:r>
            <a:r>
              <a:rPr lang="fr-FR" sz="3200" b="1" dirty="0" err="1" smtClean="0">
                <a:effectLst>
                  <a:outerShdw blurRad="38100" dist="38100" dir="2700000" algn="tl">
                    <a:srgbClr val="000000">
                      <a:alpha val="43137"/>
                    </a:srgbClr>
                  </a:outerShdw>
                </a:effectLst>
              </a:rPr>
              <a:t>Rich</a:t>
            </a:r>
            <a:r>
              <a:rPr lang="fr-FR" sz="3200" b="1" dirty="0" smtClean="0">
                <a:effectLst>
                  <a:outerShdw blurRad="38100" dist="38100" dir="2700000" algn="tl">
                    <a:srgbClr val="000000">
                      <a:alpha val="43137"/>
                    </a:srgbClr>
                  </a:outerShdw>
                </a:effectLst>
              </a:rPr>
              <a:t> </a:t>
            </a:r>
            <a:r>
              <a:rPr lang="fr-FR" sz="3200" b="1" dirty="0" err="1" smtClean="0">
                <a:effectLst>
                  <a:outerShdw blurRad="38100" dist="38100" dir="2700000" algn="tl">
                    <a:srgbClr val="000000">
                      <a:alpha val="43137"/>
                    </a:srgbClr>
                  </a:outerShdw>
                </a:effectLst>
              </a:rPr>
              <a:t>North</a:t>
            </a:r>
            <a:r>
              <a:rPr lang="fr-FR" sz="3200" b="1" dirty="0" smtClean="0">
                <a:effectLst>
                  <a:outerShdw blurRad="38100" dist="38100" dir="2700000" algn="tl">
                    <a:srgbClr val="000000">
                      <a:alpha val="43137"/>
                    </a:srgbClr>
                  </a:outerShdw>
                </a:effectLst>
              </a:rPr>
              <a:t> / Poor South?</a:t>
            </a:r>
          </a:p>
          <a:p>
            <a:pPr eaLnBrk="1" hangingPunct="1">
              <a:defRPr/>
            </a:pPr>
            <a:endParaRPr lang="fr-FR" sz="3200" b="1" dirty="0" smtClean="0">
              <a:effectLst>
                <a:outerShdw blurRad="38100" dist="38100" dir="2700000" algn="tl">
                  <a:srgbClr val="000000">
                    <a:alpha val="43137"/>
                  </a:srgbClr>
                </a:outerShdw>
              </a:effectLst>
            </a:endParaRPr>
          </a:p>
          <a:p>
            <a:pPr eaLnBrk="1" hangingPunct="1">
              <a:defRPr/>
            </a:pPr>
            <a:r>
              <a:rPr lang="fr-FR" sz="3200" b="1" dirty="0" err="1" smtClean="0">
                <a:effectLst>
                  <a:outerShdw blurRad="38100" dist="38100" dir="2700000" algn="tl">
                    <a:srgbClr val="000000">
                      <a:alpha val="43137"/>
                    </a:srgbClr>
                  </a:outerShdw>
                </a:effectLst>
              </a:rPr>
              <a:t>Using</a:t>
            </a:r>
            <a:r>
              <a:rPr lang="fr-FR" sz="3200" b="1" dirty="0" smtClean="0">
                <a:effectLst>
                  <a:outerShdw blurRad="38100" dist="38100" dir="2700000" algn="tl">
                    <a:srgbClr val="000000">
                      <a:alpha val="43137"/>
                    </a:srgbClr>
                  </a:outerShdw>
                </a:effectLst>
              </a:rPr>
              <a:t> the CIA World </a:t>
            </a:r>
            <a:r>
              <a:rPr lang="fr-FR" sz="3200" b="1" dirty="0" err="1" smtClean="0">
                <a:effectLst>
                  <a:outerShdw blurRad="38100" dist="38100" dir="2700000" algn="tl">
                    <a:srgbClr val="000000">
                      <a:alpha val="43137"/>
                    </a:srgbClr>
                  </a:outerShdw>
                </a:effectLst>
              </a:rPr>
              <a:t>Factbook</a:t>
            </a:r>
            <a:r>
              <a:rPr lang="fr-FR" sz="3200" b="1" dirty="0" smtClean="0">
                <a:effectLst>
                  <a:outerShdw blurRad="38100" dist="38100" dir="2700000" algn="tl">
                    <a:srgbClr val="000000">
                      <a:alpha val="43137"/>
                    </a:srgbClr>
                  </a:outerShdw>
                </a:effectLst>
              </a:rPr>
              <a:t> and </a:t>
            </a:r>
            <a:r>
              <a:rPr lang="fr-FR" sz="3200" b="1" dirty="0" err="1" smtClean="0">
                <a:effectLst>
                  <a:outerShdw blurRad="38100" dist="38100" dir="2700000" algn="tl">
                    <a:srgbClr val="000000">
                      <a:alpha val="43137"/>
                    </a:srgbClr>
                  </a:outerShdw>
                </a:effectLst>
              </a:rPr>
              <a:t>looking</a:t>
            </a:r>
            <a:r>
              <a:rPr lang="fr-FR" sz="3200" b="1" dirty="0" smtClean="0">
                <a:effectLst>
                  <a:outerShdw blurRad="38100" dist="38100" dir="2700000" algn="tl">
                    <a:srgbClr val="000000">
                      <a:alpha val="43137"/>
                    </a:srgbClr>
                  </a:outerShdw>
                </a:effectLst>
              </a:rPr>
              <a:t> </a:t>
            </a:r>
            <a:r>
              <a:rPr lang="fr-FR" sz="3200" b="1" dirty="0" err="1" smtClean="0">
                <a:effectLst>
                  <a:outerShdw blurRad="38100" dist="38100" dir="2700000" algn="tl">
                    <a:srgbClr val="000000">
                      <a:alpha val="43137"/>
                    </a:srgbClr>
                  </a:outerShdw>
                </a:effectLst>
              </a:rPr>
              <a:t>at</a:t>
            </a:r>
            <a:r>
              <a:rPr lang="fr-FR" sz="3200" b="1" dirty="0" smtClean="0">
                <a:effectLst>
                  <a:outerShdw blurRad="38100" dist="38100" dir="2700000" algn="tl">
                    <a:srgbClr val="000000">
                      <a:alpha val="43137"/>
                    </a:srgbClr>
                  </a:outerShdw>
                </a:effectLst>
              </a:rPr>
              <a:t> GDP figures in $, </a:t>
            </a:r>
            <a:r>
              <a:rPr lang="fr-FR" sz="3200" b="1" dirty="0" err="1" smtClean="0">
                <a:effectLst>
                  <a:outerShdw blurRad="38100" dist="38100" dir="2700000" algn="tl">
                    <a:srgbClr val="000000">
                      <a:alpha val="43137"/>
                    </a:srgbClr>
                  </a:outerShdw>
                </a:effectLst>
              </a:rPr>
              <a:t>can</a:t>
            </a:r>
            <a:r>
              <a:rPr lang="fr-FR" sz="3200" b="1" dirty="0" smtClean="0">
                <a:effectLst>
                  <a:outerShdw blurRad="38100" dist="38100" dir="2700000" algn="tl">
                    <a:srgbClr val="000000">
                      <a:alpha val="43137"/>
                    </a:srgbClr>
                  </a:outerShdw>
                </a:effectLst>
              </a:rPr>
              <a:t> </a:t>
            </a:r>
            <a:r>
              <a:rPr lang="fr-FR" sz="3200" b="1" dirty="0" err="1" smtClean="0">
                <a:effectLst>
                  <a:outerShdw blurRad="38100" dist="38100" dir="2700000" algn="tl">
                    <a:srgbClr val="000000">
                      <a:alpha val="43137"/>
                    </a:srgbClr>
                  </a:outerShdw>
                </a:effectLst>
              </a:rPr>
              <a:t>you</a:t>
            </a:r>
            <a:r>
              <a:rPr lang="fr-FR" sz="3200" b="1" dirty="0" smtClean="0">
                <a:effectLst>
                  <a:outerShdw blurRad="38100" dist="38100" dir="2700000" algn="tl">
                    <a:srgbClr val="000000">
                      <a:alpha val="43137"/>
                    </a:srgbClr>
                  </a:outerShdw>
                </a:effectLst>
              </a:rPr>
              <a:t> </a:t>
            </a:r>
            <a:r>
              <a:rPr lang="fr-FR" sz="3200" b="1" dirty="0" err="1" smtClean="0">
                <a:effectLst>
                  <a:outerShdw blurRad="38100" dist="38100" dir="2700000" algn="tl">
                    <a:srgbClr val="000000">
                      <a:alpha val="43137"/>
                    </a:srgbClr>
                  </a:outerShdw>
                </a:effectLst>
              </a:rPr>
              <a:t>find</a:t>
            </a:r>
            <a:r>
              <a:rPr lang="fr-FR" sz="3200" b="1" dirty="0" smtClean="0">
                <a:effectLst>
                  <a:outerShdw blurRad="38100" dist="38100" dir="2700000" algn="tl">
                    <a:srgbClr val="000000">
                      <a:alpha val="43137"/>
                    </a:srgbClr>
                  </a:outerShdw>
                </a:effectLst>
              </a:rPr>
              <a:t> </a:t>
            </a:r>
            <a:r>
              <a:rPr lang="fr-FR" sz="3200" b="1" dirty="0" err="1" smtClean="0">
                <a:effectLst>
                  <a:outerShdw blurRad="38100" dist="38100" dir="2700000" algn="tl">
                    <a:srgbClr val="000000">
                      <a:alpha val="43137"/>
                    </a:srgbClr>
                  </a:outerShdw>
                </a:effectLst>
              </a:rPr>
              <a:t>any</a:t>
            </a:r>
            <a:r>
              <a:rPr lang="fr-FR" sz="3200" b="1" dirty="0" smtClean="0">
                <a:effectLst>
                  <a:outerShdw blurRad="38100" dist="38100" dir="2700000" algn="tl">
                    <a:srgbClr val="000000">
                      <a:alpha val="43137"/>
                    </a:srgbClr>
                  </a:outerShdw>
                </a:effectLst>
              </a:rPr>
              <a:t> countries </a:t>
            </a:r>
            <a:r>
              <a:rPr lang="fr-FR" sz="3200" b="1" dirty="0" err="1" smtClean="0">
                <a:effectLst>
                  <a:outerShdw blurRad="38100" dist="38100" dir="2700000" algn="tl">
                    <a:srgbClr val="000000">
                      <a:alpha val="43137"/>
                    </a:srgbClr>
                  </a:outerShdw>
                </a:effectLst>
              </a:rPr>
              <a:t>that</a:t>
            </a:r>
            <a:r>
              <a:rPr lang="fr-FR" sz="3200" b="1" dirty="0" smtClean="0">
                <a:effectLst>
                  <a:outerShdw blurRad="38100" dist="38100" dir="2700000" algn="tl">
                    <a:srgbClr val="000000">
                      <a:alpha val="43137"/>
                    </a:srgbClr>
                  </a:outerShdw>
                </a:effectLst>
              </a:rPr>
              <a:t> </a:t>
            </a:r>
            <a:r>
              <a:rPr lang="fr-FR" sz="3200" b="1" dirty="0" err="1" smtClean="0">
                <a:effectLst>
                  <a:outerShdw blurRad="38100" dist="38100" dir="2700000" algn="tl">
                    <a:srgbClr val="000000">
                      <a:alpha val="43137"/>
                    </a:srgbClr>
                  </a:outerShdw>
                </a:effectLst>
              </a:rPr>
              <a:t>don’t</a:t>
            </a:r>
            <a:r>
              <a:rPr lang="fr-FR" sz="3200" b="1" dirty="0" smtClean="0">
                <a:effectLst>
                  <a:outerShdw blurRad="38100" dist="38100" dir="2700000" algn="tl">
                    <a:srgbClr val="000000">
                      <a:alpha val="43137"/>
                    </a:srgbClr>
                  </a:outerShdw>
                </a:effectLst>
              </a:rPr>
              <a:t> fit the ‘</a:t>
            </a:r>
            <a:r>
              <a:rPr lang="fr-FR" sz="3200" b="1" dirty="0" err="1" smtClean="0">
                <a:effectLst>
                  <a:outerShdw blurRad="38100" dist="38100" dir="2700000" algn="tl">
                    <a:srgbClr val="000000">
                      <a:alpha val="43137"/>
                    </a:srgbClr>
                  </a:outerShdw>
                </a:effectLst>
              </a:rPr>
              <a:t>rich</a:t>
            </a:r>
            <a:r>
              <a:rPr lang="fr-FR" sz="3200" b="1" dirty="0" smtClean="0">
                <a:effectLst>
                  <a:outerShdw blurRad="38100" dist="38100" dir="2700000" algn="tl">
                    <a:srgbClr val="000000">
                      <a:alpha val="43137"/>
                    </a:srgbClr>
                  </a:outerShdw>
                </a:effectLst>
              </a:rPr>
              <a:t> </a:t>
            </a:r>
            <a:r>
              <a:rPr lang="fr-FR" sz="3200" b="1" dirty="0" err="1" smtClean="0">
                <a:effectLst>
                  <a:outerShdw blurRad="38100" dist="38100" dir="2700000" algn="tl">
                    <a:srgbClr val="000000">
                      <a:alpha val="43137"/>
                    </a:srgbClr>
                  </a:outerShdw>
                </a:effectLst>
              </a:rPr>
              <a:t>north</a:t>
            </a:r>
            <a:r>
              <a:rPr lang="fr-FR" sz="3200" b="1" dirty="0" smtClean="0">
                <a:effectLst>
                  <a:outerShdw blurRad="38100" dist="38100" dir="2700000" algn="tl">
                    <a:srgbClr val="000000">
                      <a:alpha val="43137"/>
                    </a:srgbClr>
                  </a:outerShdw>
                </a:effectLst>
              </a:rPr>
              <a:t>, </a:t>
            </a:r>
            <a:r>
              <a:rPr lang="fr-FR" sz="3200" b="1" dirty="0" err="1" smtClean="0">
                <a:effectLst>
                  <a:outerShdw blurRad="38100" dist="38100" dir="2700000" algn="tl">
                    <a:srgbClr val="000000">
                      <a:alpha val="43137"/>
                    </a:srgbClr>
                  </a:outerShdw>
                </a:effectLst>
              </a:rPr>
              <a:t>poor</a:t>
            </a:r>
            <a:r>
              <a:rPr lang="fr-FR" sz="3200" b="1" dirty="0" smtClean="0">
                <a:effectLst>
                  <a:outerShdw blurRad="38100" dist="38100" dir="2700000" algn="tl">
                    <a:srgbClr val="000000">
                      <a:alpha val="43137"/>
                    </a:srgbClr>
                  </a:outerShdw>
                </a:effectLst>
              </a:rPr>
              <a:t> </a:t>
            </a:r>
            <a:r>
              <a:rPr lang="fr-FR" sz="3200" b="1" dirty="0" err="1" smtClean="0">
                <a:effectLst>
                  <a:outerShdw blurRad="38100" dist="38100" dir="2700000" algn="tl">
                    <a:srgbClr val="000000">
                      <a:alpha val="43137"/>
                    </a:srgbClr>
                  </a:outerShdw>
                </a:effectLst>
              </a:rPr>
              <a:t>south</a:t>
            </a:r>
            <a:r>
              <a:rPr lang="fr-FR" sz="3200" b="1" dirty="0" smtClean="0">
                <a:effectLst>
                  <a:outerShdw blurRad="38100" dist="38100" dir="2700000" algn="tl">
                    <a:srgbClr val="000000">
                      <a:alpha val="43137"/>
                    </a:srgbClr>
                  </a:outerShdw>
                </a:effectLst>
              </a:rPr>
              <a:t>’ Brandt model?</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1139</TotalTime>
  <Words>554</Words>
  <Application>Microsoft Office PowerPoint</Application>
  <PresentationFormat>Presentación en pantalla (4:3)</PresentationFormat>
  <Paragraphs>59</Paragraphs>
  <Slides>13</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13</vt:i4>
      </vt:variant>
    </vt:vector>
  </HeadingPairs>
  <TitlesOfParts>
    <vt:vector size="17" baseType="lpstr">
      <vt:lpstr>Arial Unicode MS</vt:lpstr>
      <vt:lpstr>Comic Sans MS</vt:lpstr>
      <vt:lpstr>Times New Roman</vt:lpstr>
      <vt:lpstr>Default Design</vt:lpstr>
      <vt:lpstr>World Development</vt:lpstr>
      <vt:lpstr>Presentación de PowerPoint</vt:lpstr>
      <vt:lpstr>Rich North Poor South</vt:lpstr>
      <vt:lpstr>Life in LEDC’s</vt:lpstr>
      <vt:lpstr>Jobs</vt:lpstr>
      <vt:lpstr>Trade – Buying &amp; Selling</vt:lpstr>
      <vt:lpstr>Population – Life &amp; Death</vt:lpstr>
      <vt:lpstr>Health</vt:lpstr>
      <vt:lpstr>Education</vt:lpstr>
      <vt:lpstr>How do we judge our wealth?</vt:lpstr>
      <vt:lpstr>Examples of GNP</vt:lpstr>
      <vt:lpstr>Presentación de PowerPoint</vt:lpstr>
      <vt:lpstr>Presentación de PowerPoint</vt:lpstr>
    </vt:vector>
  </TitlesOfParts>
  <Company>Meadowhead School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World Development</dc:title>
  <dc:creator>podburym</dc:creator>
  <cp:lastModifiedBy>Maria Sanz</cp:lastModifiedBy>
  <cp:revision>73</cp:revision>
  <dcterms:created xsi:type="dcterms:W3CDTF">2006-02-27T19:23:13Z</dcterms:created>
  <dcterms:modified xsi:type="dcterms:W3CDTF">2015-10-30T19:24:22Z</dcterms:modified>
</cp:coreProperties>
</file>