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6"/>
  </p:notesMasterIdLst>
  <p:handoutMasterIdLst>
    <p:handoutMasterId r:id="rId17"/>
  </p:handoutMasterIdLst>
  <p:sldIdLst>
    <p:sldId id="258" r:id="rId2"/>
    <p:sldId id="264" r:id="rId3"/>
    <p:sldId id="275" r:id="rId4"/>
    <p:sldId id="276" r:id="rId5"/>
    <p:sldId id="277" r:id="rId6"/>
    <p:sldId id="278" r:id="rId7"/>
    <p:sldId id="279" r:id="rId8"/>
    <p:sldId id="280" r:id="rId9"/>
    <p:sldId id="281" r:id="rId10"/>
    <p:sldId id="282" r:id="rId11"/>
    <p:sldId id="283" r:id="rId12"/>
    <p:sldId id="284" r:id="rId13"/>
    <p:sldId id="285" r:id="rId14"/>
    <p:sldId id="267" r:id="rId15"/>
  </p:sldIdLst>
  <p:sldSz cx="9144000" cy="6858000" type="screen4x3"/>
  <p:notesSz cx="6858000" cy="9144000"/>
  <p:embeddedFontLst>
    <p:embeddedFont>
      <p:font typeface="Twinkl" pitchFamily="2" charset="0"/>
      <p:regular r:id="rId18"/>
      <p:bold r:id="rId19"/>
    </p:embeddedFon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CCBF"/>
    <a:srgbClr val="18A0DB"/>
    <a:srgbClr val="DE1E5A"/>
    <a:srgbClr val="BC0105"/>
    <a:srgbClr val="4DB1E3"/>
    <a:srgbClr val="80C1EB"/>
    <a:srgbClr val="ACDDFC"/>
    <a:srgbClr val="FFFFFF"/>
    <a:srgbClr val="4AA1D9"/>
    <a:srgbClr val="21A6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73" d="100"/>
          <a:sy n="73" d="100"/>
        </p:scale>
        <p:origin x="444" y="6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pPr/>
              <a:t>30/06/2020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pPr/>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pPr/>
              <a:t>30/06/2020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pPr/>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https://www.twinkl.co.uk/"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https://www.twinkl.co.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2" name="Rectangle 1">
            <a:hlinkClick r:id="rId4"/>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4" name="Rectangle 3">
            <a:hlinkClick r:id="rId4"/>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image" Target="../media/image20.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image" Target="../media/image23.pn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4.png"/><Relationship Id="rId5" Type="http://schemas.openxmlformats.org/officeDocument/2006/relationships/image" Target="../media/image17.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7.png"/><Relationship Id="rId5" Type="http://schemas.openxmlformats.org/officeDocument/2006/relationships/image" Target="../media/image25.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2 Slide 2 Foreign Aid ">
            <a:hlinkClick r:id="" action="ppaction://media"/>
            <a:extLst>
              <a:ext uri="{FF2B5EF4-FFF2-40B4-BE49-F238E27FC236}">
                <a16:creationId xmlns:a16="http://schemas.microsoft.com/office/drawing/2014/main" id="{1BBEDE8F-C946-418D-9DF2-A3916A27876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239922" y="5397327"/>
            <a:ext cx="609600" cy="609600"/>
          </a:xfrm>
          <a:prstGeom prst="rect">
            <a:avLst/>
          </a:prstGeom>
        </p:spPr>
      </p:pic>
      <p:sp>
        <p:nvSpPr>
          <p:cNvPr id="21" name="Title 20"/>
          <p:cNvSpPr>
            <a:spLocks noGrp="1"/>
          </p:cNvSpPr>
          <p:nvPr>
            <p:ph type="title"/>
          </p:nvPr>
        </p:nvSpPr>
        <p:spPr>
          <a:xfrm>
            <a:off x="457198" y="585225"/>
            <a:ext cx="8220075" cy="994306"/>
          </a:xfrm>
          <a:prstGeom prst="roundRect">
            <a:avLst>
              <a:gd name="adj" fmla="val 0"/>
            </a:avLst>
          </a:prstGeom>
          <a:solidFill>
            <a:srgbClr val="7CCCBF"/>
          </a:solidFill>
        </p:spPr>
        <p:txBody>
          <a:bodyPr/>
          <a:lstStyle/>
          <a:p>
            <a:r>
              <a:rPr lang="en-IE" sz="3600" dirty="0"/>
              <a:t>What is foreign aid?</a:t>
            </a:r>
            <a:endParaRPr lang="en-GB" sz="3600" dirty="0">
              <a:latin typeface="+mn-lt"/>
            </a:endParaRPr>
          </a:p>
        </p:txBody>
      </p:sp>
      <p:sp>
        <p:nvSpPr>
          <p:cNvPr id="5" name="Rectangle 4"/>
          <p:cNvSpPr/>
          <p:nvPr/>
        </p:nvSpPr>
        <p:spPr>
          <a:xfrm>
            <a:off x="3519377" y="2194431"/>
            <a:ext cx="4645690" cy="830997"/>
          </a:xfrm>
          <a:prstGeom prst="rect">
            <a:avLst/>
          </a:prstGeom>
        </p:spPr>
        <p:txBody>
          <a:bodyPr wrap="square" lIns="0" tIns="0" rIns="0" bIns="0">
            <a:spAutoFit/>
          </a:bodyPr>
          <a:lstStyle/>
          <a:p>
            <a:pPr marL="285750" indent="-285750">
              <a:buFont typeface="Arial" panose="020B0604020202020204" pitchFamily="34" charset="0"/>
              <a:buChar char="•"/>
            </a:pPr>
            <a:r>
              <a:rPr lang="en-IE" dirty="0">
                <a:latin typeface="Twinkl" pitchFamily="2" charset="0"/>
              </a:rPr>
              <a:t>Foreign aid is the term used to describe a country giving some of its resources to help or support another country.  </a:t>
            </a:r>
          </a:p>
        </p:txBody>
      </p:sp>
      <p:sp>
        <p:nvSpPr>
          <p:cNvPr id="6" name="Rectangle 5"/>
          <p:cNvSpPr/>
          <p:nvPr/>
        </p:nvSpPr>
        <p:spPr>
          <a:xfrm>
            <a:off x="3519377" y="3363329"/>
            <a:ext cx="4645689" cy="1107996"/>
          </a:xfrm>
          <a:prstGeom prst="rect">
            <a:avLst/>
          </a:prstGeom>
        </p:spPr>
        <p:txBody>
          <a:bodyPr wrap="square" lIns="0" tIns="0" rIns="0" bIns="0">
            <a:spAutoFit/>
          </a:bodyPr>
          <a:lstStyle/>
          <a:p>
            <a:pPr marL="285750" indent="-285750">
              <a:buFont typeface="Arial" panose="020B0604020202020204" pitchFamily="34" charset="0"/>
              <a:buChar char="•"/>
            </a:pPr>
            <a:r>
              <a:rPr lang="en-IE" dirty="0">
                <a:latin typeface="Twinkl" pitchFamily="2" charset="0"/>
              </a:rPr>
              <a:t>The resources could be money, materials or services. </a:t>
            </a:r>
            <a:r>
              <a:rPr lang="en-IE" b="1" dirty="0">
                <a:latin typeface="Twinkl" pitchFamily="2" charset="0"/>
              </a:rPr>
              <a:t>Developed countries </a:t>
            </a:r>
            <a:r>
              <a:rPr lang="en-IE" dirty="0">
                <a:latin typeface="Twinkl" pitchFamily="2" charset="0"/>
              </a:rPr>
              <a:t>often provide aid to </a:t>
            </a:r>
            <a:r>
              <a:rPr lang="en-IE" b="1" dirty="0">
                <a:latin typeface="Twinkl" pitchFamily="2" charset="0"/>
              </a:rPr>
              <a:t>developing countries</a:t>
            </a:r>
            <a:r>
              <a:rPr lang="en-IE" dirty="0">
                <a:latin typeface="Twinkl" pitchFamily="2" charset="0"/>
              </a:rPr>
              <a:t>.</a:t>
            </a:r>
            <a:endParaRPr lang="en-GB" dirty="0"/>
          </a:p>
          <a:p>
            <a:endParaRPr lang="en-IE" dirty="0">
              <a:latin typeface="Twinkl" pitchFamily="2" charset="0"/>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7886" y="3092678"/>
            <a:ext cx="2624412" cy="3321351"/>
          </a:xfrm>
          <a:prstGeom prst="rect">
            <a:avLst/>
          </a:prstGeom>
        </p:spPr>
      </p:pic>
      <p:grpSp>
        <p:nvGrpSpPr>
          <p:cNvPr id="9" name="Group 8">
            <a:extLst>
              <a:ext uri="{FF2B5EF4-FFF2-40B4-BE49-F238E27FC236}">
                <a16:creationId xmlns:a16="http://schemas.microsoft.com/office/drawing/2014/main" id="{9AE82B2C-1697-4DEB-8167-BC9D03D600DC}"/>
              </a:ext>
            </a:extLst>
          </p:cNvPr>
          <p:cNvGrpSpPr/>
          <p:nvPr/>
        </p:nvGrpSpPr>
        <p:grpSpPr>
          <a:xfrm>
            <a:off x="6023972" y="5225143"/>
            <a:ext cx="2351315" cy="966652"/>
            <a:chOff x="3997234" y="4689566"/>
            <a:chExt cx="2351315" cy="966652"/>
          </a:xfrm>
        </p:grpSpPr>
        <p:sp>
          <p:nvSpPr>
            <p:cNvPr id="4" name="Rectangle 3">
              <a:extLst>
                <a:ext uri="{FF2B5EF4-FFF2-40B4-BE49-F238E27FC236}">
                  <a16:creationId xmlns:a16="http://schemas.microsoft.com/office/drawing/2014/main" id="{435F06F4-F016-408C-BE86-BA677A8407B9}"/>
                </a:ext>
              </a:extLst>
            </p:cNvPr>
            <p:cNvSpPr/>
            <p:nvPr/>
          </p:nvSpPr>
          <p:spPr>
            <a:xfrm>
              <a:off x="4376057" y="4787537"/>
              <a:ext cx="1972492" cy="770709"/>
            </a:xfrm>
            <a:prstGeom prst="rect">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lIns="504000" rtlCol="0" anchor="ctr"/>
            <a:lstStyle/>
            <a:p>
              <a:pPr algn="ctr"/>
              <a:r>
                <a:rPr lang="en-GB" sz="2000" b="1" dirty="0">
                  <a:solidFill>
                    <a:schemeClr val="bg2">
                      <a:lumMod val="10000"/>
                    </a:schemeClr>
                  </a:solidFill>
                </a:rPr>
                <a:t>Click for</a:t>
              </a:r>
            </a:p>
            <a:p>
              <a:pPr algn="ctr"/>
              <a:r>
                <a:rPr lang="en-GB" sz="2000" b="1" dirty="0">
                  <a:solidFill>
                    <a:schemeClr val="bg2">
                      <a:lumMod val="10000"/>
                    </a:schemeClr>
                  </a:solidFill>
                </a:rPr>
                <a:t>Audio</a:t>
              </a:r>
            </a:p>
          </p:txBody>
        </p:sp>
        <p:sp>
          <p:nvSpPr>
            <p:cNvPr id="3" name="Oval 2">
              <a:extLst>
                <a:ext uri="{FF2B5EF4-FFF2-40B4-BE49-F238E27FC236}">
                  <a16:creationId xmlns:a16="http://schemas.microsoft.com/office/drawing/2014/main" id="{315179A0-FDB6-4264-A043-A5C26455F7F5}"/>
                </a:ext>
              </a:extLst>
            </p:cNvPr>
            <p:cNvSpPr/>
            <p:nvPr/>
          </p:nvSpPr>
          <p:spPr>
            <a:xfrm>
              <a:off x="3997234" y="4689566"/>
              <a:ext cx="966652" cy="966652"/>
            </a:xfrm>
            <a:prstGeom prst="ellipse">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F5D0B10B-AD7D-4930-933D-DBB63AFA8D4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04886" y="4742340"/>
              <a:ext cx="602245" cy="848420"/>
            </a:xfrm>
            <a:prstGeom prst="rect">
              <a:avLst/>
            </a:prstGeom>
          </p:spPr>
        </p:pic>
      </p:grpSp>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cond evt="onNext" delay="0">
                      <p:tgtEl>
                        <p:sldTgt/>
                      </p:tgtEl>
                    </p:cond>
                  </p:endCondLst>
                </p:cTn>
                <p:tgtEl>
                  <p:spTgt spid="10"/>
                </p:tgtEl>
              </p:cMediaNode>
            </p:audio>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0245" fill="hold"/>
                                        <p:tgtEl>
                                          <p:spTgt spid="10"/>
                                        </p:tgtEl>
                                      </p:cBhvr>
                                    </p:cmd>
                                  </p:childTnLst>
                                </p:cTn>
                              </p:par>
                            </p:childTnLst>
                          </p:cTn>
                        </p:par>
                      </p:childTnLst>
                    </p:cTn>
                  </p:par>
                </p:childTnLst>
              </p:cTn>
              <p:nextCondLst>
                <p:cond evt="onClick" delay="0">
                  <p:tgtEl>
                    <p:spTgt spid="9"/>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3 Slide 3 Foreign Aid">
            <a:hlinkClick r:id="" action="ppaction://media"/>
            <a:extLst>
              <a:ext uri="{FF2B5EF4-FFF2-40B4-BE49-F238E27FC236}">
                <a16:creationId xmlns:a16="http://schemas.microsoft.com/office/drawing/2014/main" id="{3B879EBC-CE42-4719-9813-DB1769B30C7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260091" y="5450307"/>
            <a:ext cx="609600" cy="609600"/>
          </a:xfrm>
          <a:prstGeom prst="rect">
            <a:avLst/>
          </a:prstGeom>
        </p:spPr>
      </p:pic>
      <p:sp>
        <p:nvSpPr>
          <p:cNvPr id="3" name="Rectangle 2"/>
          <p:cNvSpPr/>
          <p:nvPr/>
        </p:nvSpPr>
        <p:spPr>
          <a:xfrm>
            <a:off x="667310" y="1641437"/>
            <a:ext cx="7799849" cy="7721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IE" dirty="0">
                <a:solidFill>
                  <a:schemeClr val="tx1"/>
                </a:solidFill>
                <a:latin typeface="Twinkl" pitchFamily="2" charset="0"/>
              </a:rPr>
              <a:t>There are many reasons why foreign aid is a necessary and positive thing. However, there are also many issues. </a:t>
            </a:r>
          </a:p>
        </p:txBody>
      </p:sp>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t="-1" b="47121"/>
          <a:stretch/>
        </p:blipFill>
        <p:spPr>
          <a:xfrm>
            <a:off x="719059" y="2475450"/>
            <a:ext cx="5092953" cy="3956713"/>
          </a:xfrm>
          <a:prstGeom prst="rect">
            <a:avLst/>
          </a:prstGeom>
        </p:spPr>
      </p:pic>
      <p:sp>
        <p:nvSpPr>
          <p:cNvPr id="6" name="Rectangle 5"/>
          <p:cNvSpPr/>
          <p:nvPr/>
        </p:nvSpPr>
        <p:spPr>
          <a:xfrm>
            <a:off x="877424" y="3466920"/>
            <a:ext cx="6759488" cy="553998"/>
          </a:xfrm>
          <a:prstGeom prst="rect">
            <a:avLst/>
          </a:prstGeom>
        </p:spPr>
        <p:txBody>
          <a:bodyPr wrap="square" lIns="0" tIns="0" rIns="0" bIns="0">
            <a:spAutoFit/>
          </a:bodyPr>
          <a:lstStyle/>
          <a:p>
            <a:r>
              <a:rPr lang="en-IE" b="1" dirty="0">
                <a:latin typeface="Twinkl" pitchFamily="2" charset="0"/>
              </a:rPr>
              <a:t>Task: </a:t>
            </a:r>
            <a:r>
              <a:rPr lang="en-IE" dirty="0">
                <a:latin typeface="Twinkl" pitchFamily="2" charset="0"/>
              </a:rPr>
              <a:t>Before we explore both the </a:t>
            </a:r>
            <a:r>
              <a:rPr lang="en-IE" b="1" dirty="0">
                <a:latin typeface="Twinkl" pitchFamily="2" charset="0"/>
              </a:rPr>
              <a:t>advantages</a:t>
            </a:r>
            <a:r>
              <a:rPr lang="en-IE" dirty="0">
                <a:latin typeface="Twinkl" pitchFamily="2" charset="0"/>
              </a:rPr>
              <a:t> </a:t>
            </a:r>
            <a:br>
              <a:rPr lang="en-IE" dirty="0">
                <a:latin typeface="Twinkl" pitchFamily="2" charset="0"/>
              </a:rPr>
            </a:br>
            <a:r>
              <a:rPr lang="en-IE" dirty="0">
                <a:latin typeface="Twinkl" pitchFamily="2" charset="0"/>
              </a:rPr>
              <a:t>and </a:t>
            </a:r>
            <a:r>
              <a:rPr lang="en-IE" b="1" dirty="0">
                <a:latin typeface="Twinkl" pitchFamily="2" charset="0"/>
              </a:rPr>
              <a:t>disadvantages</a:t>
            </a:r>
            <a:r>
              <a:rPr lang="en-IE" dirty="0">
                <a:latin typeface="Twinkl" pitchFamily="2" charset="0"/>
              </a:rPr>
              <a:t> together, can you think </a:t>
            </a:r>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1962" y="4033091"/>
            <a:ext cx="3965944" cy="2399072"/>
          </a:xfrm>
          <a:prstGeom prst="rect">
            <a:avLst/>
          </a:prstGeom>
        </p:spPr>
      </p:pic>
      <p:sp>
        <p:nvSpPr>
          <p:cNvPr id="8" name="Rectangle 7"/>
          <p:cNvSpPr/>
          <p:nvPr/>
        </p:nvSpPr>
        <p:spPr>
          <a:xfrm>
            <a:off x="792360" y="4026355"/>
            <a:ext cx="950901" cy="369332"/>
          </a:xfrm>
          <a:prstGeom prst="rect">
            <a:avLst/>
          </a:prstGeom>
        </p:spPr>
        <p:txBody>
          <a:bodyPr wrap="none">
            <a:spAutoFit/>
          </a:bodyPr>
          <a:lstStyle/>
          <a:p>
            <a:r>
              <a:rPr lang="en-IE" dirty="0">
                <a:latin typeface="Twinkl" pitchFamily="2" charset="0"/>
              </a:rPr>
              <a:t>of any?</a:t>
            </a:r>
            <a:endParaRPr lang="en-GB" dirty="0"/>
          </a:p>
        </p:txBody>
      </p:sp>
      <p:sp>
        <p:nvSpPr>
          <p:cNvPr id="12" name="Title 20"/>
          <p:cNvSpPr>
            <a:spLocks noGrp="1"/>
          </p:cNvSpPr>
          <p:nvPr>
            <p:ph type="title"/>
          </p:nvPr>
        </p:nvSpPr>
        <p:spPr>
          <a:xfrm>
            <a:off x="457198" y="585225"/>
            <a:ext cx="8220075" cy="994306"/>
          </a:xfrm>
          <a:prstGeom prst="roundRect">
            <a:avLst>
              <a:gd name="adj" fmla="val 0"/>
            </a:avLst>
          </a:prstGeom>
          <a:solidFill>
            <a:srgbClr val="7CCCBF"/>
          </a:solidFill>
        </p:spPr>
        <p:txBody>
          <a:bodyPr/>
          <a:lstStyle/>
          <a:p>
            <a:r>
              <a:rPr lang="en-IE" sz="3600" dirty="0"/>
              <a:t>What are the issues?</a:t>
            </a:r>
            <a:endParaRPr lang="en-GB" sz="3600" dirty="0">
              <a:latin typeface="+mn-lt"/>
            </a:endParaRPr>
          </a:p>
        </p:txBody>
      </p:sp>
      <p:grpSp>
        <p:nvGrpSpPr>
          <p:cNvPr id="9" name="Group 8">
            <a:extLst>
              <a:ext uri="{FF2B5EF4-FFF2-40B4-BE49-F238E27FC236}">
                <a16:creationId xmlns:a16="http://schemas.microsoft.com/office/drawing/2014/main" id="{C4074BD0-E0D3-40D1-A25A-86B1759ACEC5}"/>
              </a:ext>
            </a:extLst>
          </p:cNvPr>
          <p:cNvGrpSpPr/>
          <p:nvPr/>
        </p:nvGrpSpPr>
        <p:grpSpPr>
          <a:xfrm>
            <a:off x="6037035" y="5232627"/>
            <a:ext cx="2351315" cy="966652"/>
            <a:chOff x="3997234" y="4689566"/>
            <a:chExt cx="2351315" cy="966652"/>
          </a:xfrm>
        </p:grpSpPr>
        <p:sp>
          <p:nvSpPr>
            <p:cNvPr id="10" name="Rectangle 9">
              <a:extLst>
                <a:ext uri="{FF2B5EF4-FFF2-40B4-BE49-F238E27FC236}">
                  <a16:creationId xmlns:a16="http://schemas.microsoft.com/office/drawing/2014/main" id="{6A649ECF-77B7-4171-91ED-6F883FE175D6}"/>
                </a:ext>
              </a:extLst>
            </p:cNvPr>
            <p:cNvSpPr/>
            <p:nvPr/>
          </p:nvSpPr>
          <p:spPr>
            <a:xfrm>
              <a:off x="4376057" y="4787537"/>
              <a:ext cx="1972492" cy="770709"/>
            </a:xfrm>
            <a:prstGeom prst="rect">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lIns="504000" rtlCol="0" anchor="ctr"/>
            <a:lstStyle/>
            <a:p>
              <a:pPr algn="ctr"/>
              <a:r>
                <a:rPr lang="en-GB" sz="2000" b="1" dirty="0">
                  <a:solidFill>
                    <a:schemeClr val="bg2">
                      <a:lumMod val="10000"/>
                    </a:schemeClr>
                  </a:solidFill>
                </a:rPr>
                <a:t>Click for</a:t>
              </a:r>
            </a:p>
            <a:p>
              <a:pPr algn="ctr"/>
              <a:r>
                <a:rPr lang="en-GB" sz="2000" b="1" dirty="0">
                  <a:solidFill>
                    <a:schemeClr val="bg2">
                      <a:lumMod val="10000"/>
                    </a:schemeClr>
                  </a:solidFill>
                </a:rPr>
                <a:t>Audio</a:t>
              </a:r>
            </a:p>
          </p:txBody>
        </p:sp>
        <p:sp>
          <p:nvSpPr>
            <p:cNvPr id="11" name="Oval 10">
              <a:extLst>
                <a:ext uri="{FF2B5EF4-FFF2-40B4-BE49-F238E27FC236}">
                  <a16:creationId xmlns:a16="http://schemas.microsoft.com/office/drawing/2014/main" id="{58CF8F0E-B78E-4AD5-B897-E821E52DF1D0}"/>
                </a:ext>
              </a:extLst>
            </p:cNvPr>
            <p:cNvSpPr/>
            <p:nvPr/>
          </p:nvSpPr>
          <p:spPr>
            <a:xfrm>
              <a:off x="3997234" y="4689566"/>
              <a:ext cx="966652" cy="966652"/>
            </a:xfrm>
            <a:prstGeom prst="ellipse">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529CFA1B-293C-4F26-8383-F787134FB5D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4886" y="4742340"/>
              <a:ext cx="602245" cy="848420"/>
            </a:xfrm>
            <a:prstGeom prst="rect">
              <a:avLst/>
            </a:prstGeom>
          </p:spPr>
        </p:pic>
      </p:grpSp>
    </p:spTree>
    <p:extLst>
      <p:ext uri="{BB962C8B-B14F-4D97-AF65-F5344CB8AC3E}">
        <p14:creationId xmlns:p14="http://schemas.microsoft.com/office/powerpoint/2010/main" val="173188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cond evt="onNext" delay="0">
                      <p:tgtEl>
                        <p:sldTgt/>
                      </p:tgtEl>
                    </p:cond>
                  </p:endCondLst>
                </p:cTn>
                <p:tgtEl>
                  <p:spTgt spid="5"/>
                </p:tgtEl>
              </p:cMediaNode>
            </p:audio>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5960" fill="hold"/>
                                        <p:tgtEl>
                                          <p:spTgt spid="5"/>
                                        </p:tgtEl>
                                      </p:cBhvr>
                                    </p:cmd>
                                  </p:childTnLst>
                                </p:cTn>
                              </p:par>
                            </p:childTnLst>
                          </p:cTn>
                        </p:par>
                      </p:childTnLst>
                    </p:cTn>
                  </p:par>
                </p:childTnLst>
              </p:cTn>
              <p:nextCondLst>
                <p:cond evt="onClick" delay="0">
                  <p:tgtEl>
                    <p:spTgt spid="9"/>
                  </p:tgtEl>
                </p:cond>
              </p:nextCondLst>
            </p:seq>
          </p:childTnLst>
        </p:cTn>
      </p:par>
    </p:tnLst>
    <p:bldLst>
      <p:bldP spid="3"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 Slide 4 Foreign Aid ">
            <a:hlinkClick r:id="" action="ppaction://media"/>
            <a:extLst>
              <a:ext uri="{FF2B5EF4-FFF2-40B4-BE49-F238E27FC236}">
                <a16:creationId xmlns:a16="http://schemas.microsoft.com/office/drawing/2014/main" id="{B6292CFD-50BD-4889-96AF-3D47D2BD8E1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15709" y="5450307"/>
            <a:ext cx="609600" cy="609600"/>
          </a:xfrm>
          <a:prstGeom prst="rect">
            <a:avLst/>
          </a:prstGeom>
        </p:spPr>
      </p:pic>
      <p:sp>
        <p:nvSpPr>
          <p:cNvPr id="5" name="Rectangle 4"/>
          <p:cNvSpPr/>
          <p:nvPr/>
        </p:nvSpPr>
        <p:spPr>
          <a:xfrm>
            <a:off x="719059" y="1933528"/>
            <a:ext cx="7814192" cy="553998"/>
          </a:xfrm>
          <a:prstGeom prst="rect">
            <a:avLst/>
          </a:prstGeom>
        </p:spPr>
        <p:txBody>
          <a:bodyPr wrap="square" lIns="0" tIns="0" rIns="0" bIns="0">
            <a:spAutoFit/>
          </a:bodyPr>
          <a:lstStyle/>
          <a:p>
            <a:pPr lvl="0"/>
            <a:r>
              <a:rPr lang="en-IE" dirty="0">
                <a:latin typeface="Twinkl" pitchFamily="2" charset="0"/>
              </a:rPr>
              <a:t>Foreign aid is vital in emergency situations such as </a:t>
            </a:r>
            <a:r>
              <a:rPr lang="en-IE" b="1" dirty="0">
                <a:latin typeface="Twinkl" pitchFamily="2" charset="0"/>
              </a:rPr>
              <a:t>natural disasters </a:t>
            </a:r>
            <a:r>
              <a:rPr lang="en-IE" dirty="0">
                <a:latin typeface="Twinkl" pitchFamily="2" charset="0"/>
              </a:rPr>
              <a:t>or </a:t>
            </a:r>
            <a:r>
              <a:rPr lang="en-IE" b="1" dirty="0">
                <a:latin typeface="Twinkl" pitchFamily="2" charset="0"/>
              </a:rPr>
              <a:t>man-made disasters</a:t>
            </a:r>
            <a:r>
              <a:rPr lang="en-IE" dirty="0">
                <a:latin typeface="Twinkl" pitchFamily="2" charset="0"/>
              </a:rPr>
              <a:t>. This support during an emergency helps to save lives.</a:t>
            </a:r>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t="-1" b="50531"/>
          <a:stretch/>
        </p:blipFill>
        <p:spPr>
          <a:xfrm>
            <a:off x="719059" y="2730637"/>
            <a:ext cx="5092953" cy="3701526"/>
          </a:xfrm>
          <a:prstGeom prst="rect">
            <a:avLst/>
          </a:prstGeom>
        </p:spPr>
      </p:pic>
      <p:sp>
        <p:nvSpPr>
          <p:cNvPr id="6" name="Rectangle 5"/>
          <p:cNvSpPr/>
          <p:nvPr/>
        </p:nvSpPr>
        <p:spPr>
          <a:xfrm>
            <a:off x="904505" y="3382848"/>
            <a:ext cx="4592527" cy="553998"/>
          </a:xfrm>
          <a:prstGeom prst="rect">
            <a:avLst/>
          </a:prstGeom>
        </p:spPr>
        <p:txBody>
          <a:bodyPr wrap="square" lIns="0" tIns="0" rIns="0" bIns="0">
            <a:spAutoFit/>
          </a:bodyPr>
          <a:lstStyle/>
          <a:p>
            <a:r>
              <a:rPr lang="en-IE" b="1" dirty="0">
                <a:latin typeface="Twinkl" pitchFamily="2" charset="0"/>
              </a:rPr>
              <a:t>Task: </a:t>
            </a:r>
            <a:r>
              <a:rPr lang="en-IE" dirty="0">
                <a:latin typeface="Twinkl" pitchFamily="2" charset="0"/>
              </a:rPr>
              <a:t>Can you list some examples of natural and man made disasters?</a:t>
            </a:r>
          </a:p>
        </p:txBody>
      </p:sp>
      <p:sp>
        <p:nvSpPr>
          <p:cNvPr id="9" name="Title 20"/>
          <p:cNvSpPr txBox="1">
            <a:spLocks/>
          </p:cNvSpPr>
          <p:nvPr/>
        </p:nvSpPr>
        <p:spPr>
          <a:xfrm>
            <a:off x="457198" y="585225"/>
            <a:ext cx="8220075" cy="1231340"/>
          </a:xfrm>
          <a:prstGeom prst="roundRect">
            <a:avLst>
              <a:gd name="adj" fmla="val 0"/>
            </a:avLst>
          </a:prstGeom>
          <a:solidFill>
            <a:srgbClr val="7CCCBF"/>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r>
              <a:rPr lang="en-IE" sz="3600" dirty="0"/>
              <a:t>What are the advantages of </a:t>
            </a:r>
            <a:br>
              <a:rPr lang="en-IE" sz="3600" dirty="0"/>
            </a:br>
            <a:r>
              <a:rPr lang="en-IE" sz="3600" dirty="0"/>
              <a:t>foreign aid?</a:t>
            </a:r>
            <a:endParaRPr lang="en-GB" sz="3600" dirty="0">
              <a:latin typeface="+mn-lt"/>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5533619" y="3479131"/>
            <a:ext cx="2850773" cy="2953031"/>
          </a:xfrm>
          <a:prstGeom prst="rect">
            <a:avLst/>
          </a:prstGeom>
        </p:spPr>
      </p:pic>
      <p:grpSp>
        <p:nvGrpSpPr>
          <p:cNvPr id="7" name="Group 6">
            <a:extLst>
              <a:ext uri="{FF2B5EF4-FFF2-40B4-BE49-F238E27FC236}">
                <a16:creationId xmlns:a16="http://schemas.microsoft.com/office/drawing/2014/main" id="{8EEECE17-CFC7-4A92-ABB3-A6C5BE6F1A25}"/>
              </a:ext>
            </a:extLst>
          </p:cNvPr>
          <p:cNvGrpSpPr/>
          <p:nvPr/>
        </p:nvGrpSpPr>
        <p:grpSpPr>
          <a:xfrm>
            <a:off x="6037035" y="5232627"/>
            <a:ext cx="2351315" cy="966652"/>
            <a:chOff x="3997234" y="4689566"/>
            <a:chExt cx="2351315" cy="966652"/>
          </a:xfrm>
        </p:grpSpPr>
        <p:sp>
          <p:nvSpPr>
            <p:cNvPr id="10" name="Rectangle 9">
              <a:extLst>
                <a:ext uri="{FF2B5EF4-FFF2-40B4-BE49-F238E27FC236}">
                  <a16:creationId xmlns:a16="http://schemas.microsoft.com/office/drawing/2014/main" id="{9DD6B099-DAD3-4534-986D-2DBE485B5B70}"/>
                </a:ext>
              </a:extLst>
            </p:cNvPr>
            <p:cNvSpPr/>
            <p:nvPr/>
          </p:nvSpPr>
          <p:spPr>
            <a:xfrm>
              <a:off x="4376057" y="4787537"/>
              <a:ext cx="1972492" cy="770709"/>
            </a:xfrm>
            <a:prstGeom prst="rect">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lIns="504000" rtlCol="0" anchor="ctr"/>
            <a:lstStyle/>
            <a:p>
              <a:pPr algn="ctr"/>
              <a:r>
                <a:rPr lang="en-GB" sz="2000" b="1" dirty="0">
                  <a:solidFill>
                    <a:schemeClr val="bg2">
                      <a:lumMod val="10000"/>
                    </a:schemeClr>
                  </a:solidFill>
                </a:rPr>
                <a:t>Click for</a:t>
              </a:r>
            </a:p>
            <a:p>
              <a:pPr algn="ctr"/>
              <a:r>
                <a:rPr lang="en-GB" sz="2000" b="1" dirty="0">
                  <a:solidFill>
                    <a:schemeClr val="bg2">
                      <a:lumMod val="10000"/>
                    </a:schemeClr>
                  </a:solidFill>
                </a:rPr>
                <a:t>Audio</a:t>
              </a:r>
            </a:p>
          </p:txBody>
        </p:sp>
        <p:sp>
          <p:nvSpPr>
            <p:cNvPr id="11" name="Oval 10">
              <a:extLst>
                <a:ext uri="{FF2B5EF4-FFF2-40B4-BE49-F238E27FC236}">
                  <a16:creationId xmlns:a16="http://schemas.microsoft.com/office/drawing/2014/main" id="{22A47A59-5BDB-4BE5-A760-215DE4B5F1F1}"/>
                </a:ext>
              </a:extLst>
            </p:cNvPr>
            <p:cNvSpPr/>
            <p:nvPr/>
          </p:nvSpPr>
          <p:spPr>
            <a:xfrm>
              <a:off x="3997234" y="4689566"/>
              <a:ext cx="966652" cy="966652"/>
            </a:xfrm>
            <a:prstGeom prst="ellipse">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FE077D04-3811-44D5-8E69-4F6EB783B54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4886" y="4742340"/>
              <a:ext cx="602245" cy="848420"/>
            </a:xfrm>
            <a:prstGeom prst="rect">
              <a:avLst/>
            </a:prstGeom>
          </p:spPr>
        </p:pic>
      </p:grpSp>
    </p:spTree>
    <p:extLst>
      <p:ext uri="{BB962C8B-B14F-4D97-AF65-F5344CB8AC3E}">
        <p14:creationId xmlns:p14="http://schemas.microsoft.com/office/powerpoint/2010/main" val="435581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cond evt="onNext" delay="0">
                      <p:tgtEl>
                        <p:sldTgt/>
                      </p:tgtEl>
                    </p:cond>
                  </p:endCondLst>
                </p:cTn>
                <p:tgtEl>
                  <p:spTgt spid="2"/>
                </p:tgtEl>
              </p:cMediaNode>
            </p:audio>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9461" fill="hold"/>
                                        <p:tgtEl>
                                          <p:spTgt spid="2"/>
                                        </p:tgtEl>
                                      </p:cBhvr>
                                    </p:cmd>
                                  </p:childTnLst>
                                </p:cTn>
                              </p:par>
                            </p:childTnLst>
                          </p:cTn>
                        </p:par>
                      </p:childTnLst>
                    </p:cTn>
                  </p:par>
                </p:childTnLst>
              </p:cTn>
              <p:nextCondLst>
                <p:cond evt="onClick" delay="0">
                  <p:tgtEl>
                    <p:spTgt spid="7"/>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5 Slide 5 Foreign Aid">
            <a:hlinkClick r:id="" action="ppaction://media"/>
            <a:extLst>
              <a:ext uri="{FF2B5EF4-FFF2-40B4-BE49-F238E27FC236}">
                <a16:creationId xmlns:a16="http://schemas.microsoft.com/office/drawing/2014/main" id="{184F72F2-4460-48D1-907B-B243B84A466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00893" y="5465438"/>
            <a:ext cx="609600" cy="609600"/>
          </a:xfrm>
          <a:prstGeom prst="rect">
            <a:avLst/>
          </a:prstGeom>
        </p:spPr>
      </p:pic>
      <p:sp>
        <p:nvSpPr>
          <p:cNvPr id="5" name="Rectangle 4"/>
          <p:cNvSpPr/>
          <p:nvPr/>
        </p:nvSpPr>
        <p:spPr>
          <a:xfrm>
            <a:off x="863081" y="1942769"/>
            <a:ext cx="7814192" cy="830997"/>
          </a:xfrm>
          <a:prstGeom prst="rect">
            <a:avLst/>
          </a:prstGeom>
        </p:spPr>
        <p:txBody>
          <a:bodyPr wrap="square" lIns="0" tIns="0" rIns="0" bIns="0">
            <a:spAutoFit/>
          </a:bodyPr>
          <a:lstStyle/>
          <a:p>
            <a:r>
              <a:rPr lang="en-IE" dirty="0">
                <a:latin typeface="Twinkl" pitchFamily="2" charset="0"/>
              </a:rPr>
              <a:t>Foreign aid helps to reduce poverty. When wealthy countries give some of their wealth to poorer countries, it helps to lessen the effects of poverty in that region. </a:t>
            </a: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6770" y="2899970"/>
            <a:ext cx="3280929" cy="3280178"/>
          </a:xfrm>
          <a:prstGeom prst="rect">
            <a:avLst/>
          </a:prstGeom>
        </p:spPr>
      </p:pic>
      <p:sp>
        <p:nvSpPr>
          <p:cNvPr id="11" name="Title 20"/>
          <p:cNvSpPr txBox="1">
            <a:spLocks/>
          </p:cNvSpPr>
          <p:nvPr/>
        </p:nvSpPr>
        <p:spPr>
          <a:xfrm>
            <a:off x="457198" y="585225"/>
            <a:ext cx="8220075" cy="1231340"/>
          </a:xfrm>
          <a:prstGeom prst="roundRect">
            <a:avLst>
              <a:gd name="adj" fmla="val 0"/>
            </a:avLst>
          </a:prstGeom>
          <a:solidFill>
            <a:srgbClr val="7CCCBF"/>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r>
              <a:rPr lang="en-IE" sz="3600" dirty="0"/>
              <a:t>What are the advantages of </a:t>
            </a:r>
            <a:br>
              <a:rPr lang="en-IE" sz="3600" dirty="0"/>
            </a:br>
            <a:r>
              <a:rPr lang="en-IE" sz="3600" dirty="0"/>
              <a:t>foreign aid?</a:t>
            </a:r>
            <a:endParaRPr lang="en-GB" sz="3600" dirty="0">
              <a:latin typeface="+mn-lt"/>
            </a:endParaRPr>
          </a:p>
        </p:txBody>
      </p:sp>
      <p:grpSp>
        <p:nvGrpSpPr>
          <p:cNvPr id="6" name="Group 5">
            <a:extLst>
              <a:ext uri="{FF2B5EF4-FFF2-40B4-BE49-F238E27FC236}">
                <a16:creationId xmlns:a16="http://schemas.microsoft.com/office/drawing/2014/main" id="{FDFECA3E-8D9E-45F9-84E2-A50D4EDA31D5}"/>
              </a:ext>
            </a:extLst>
          </p:cNvPr>
          <p:cNvGrpSpPr/>
          <p:nvPr/>
        </p:nvGrpSpPr>
        <p:grpSpPr>
          <a:xfrm>
            <a:off x="6037035" y="5232627"/>
            <a:ext cx="2351315" cy="966652"/>
            <a:chOff x="3997234" y="4689566"/>
            <a:chExt cx="2351315" cy="966652"/>
          </a:xfrm>
        </p:grpSpPr>
        <p:sp>
          <p:nvSpPr>
            <p:cNvPr id="7" name="Rectangle 6">
              <a:extLst>
                <a:ext uri="{FF2B5EF4-FFF2-40B4-BE49-F238E27FC236}">
                  <a16:creationId xmlns:a16="http://schemas.microsoft.com/office/drawing/2014/main" id="{F397368B-70C8-44A2-A8A4-986C7BCADD27}"/>
                </a:ext>
              </a:extLst>
            </p:cNvPr>
            <p:cNvSpPr/>
            <p:nvPr/>
          </p:nvSpPr>
          <p:spPr>
            <a:xfrm>
              <a:off x="4376057" y="4787537"/>
              <a:ext cx="1972492" cy="770709"/>
            </a:xfrm>
            <a:prstGeom prst="rect">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lIns="504000" rtlCol="0" anchor="ctr"/>
            <a:lstStyle/>
            <a:p>
              <a:pPr algn="ctr"/>
              <a:r>
                <a:rPr lang="en-GB" sz="2000" b="1" dirty="0">
                  <a:solidFill>
                    <a:schemeClr val="bg2">
                      <a:lumMod val="10000"/>
                    </a:schemeClr>
                  </a:solidFill>
                </a:rPr>
                <a:t>Click for</a:t>
              </a:r>
            </a:p>
            <a:p>
              <a:pPr algn="ctr"/>
              <a:r>
                <a:rPr lang="en-GB" sz="2000" b="1" dirty="0">
                  <a:solidFill>
                    <a:schemeClr val="bg2">
                      <a:lumMod val="10000"/>
                    </a:schemeClr>
                  </a:solidFill>
                </a:rPr>
                <a:t>Audio</a:t>
              </a:r>
            </a:p>
          </p:txBody>
        </p:sp>
        <p:sp>
          <p:nvSpPr>
            <p:cNvPr id="8" name="Oval 7">
              <a:extLst>
                <a:ext uri="{FF2B5EF4-FFF2-40B4-BE49-F238E27FC236}">
                  <a16:creationId xmlns:a16="http://schemas.microsoft.com/office/drawing/2014/main" id="{F9C66E9D-6C5F-4FDB-BBE1-DA7885588D79}"/>
                </a:ext>
              </a:extLst>
            </p:cNvPr>
            <p:cNvSpPr/>
            <p:nvPr/>
          </p:nvSpPr>
          <p:spPr>
            <a:xfrm>
              <a:off x="3997234" y="4689566"/>
              <a:ext cx="966652" cy="966652"/>
            </a:xfrm>
            <a:prstGeom prst="ellipse">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0EB7D72C-727F-4A37-85DA-B5EFE0935E2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04886" y="4742340"/>
              <a:ext cx="602245" cy="848420"/>
            </a:xfrm>
            <a:prstGeom prst="rect">
              <a:avLst/>
            </a:prstGeom>
          </p:spPr>
        </p:pic>
      </p:grpSp>
    </p:spTree>
    <p:extLst>
      <p:ext uri="{BB962C8B-B14F-4D97-AF65-F5344CB8AC3E}">
        <p14:creationId xmlns:p14="http://schemas.microsoft.com/office/powerpoint/2010/main" val="344392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cond evt="onNext" delay="0">
                      <p:tgtEl>
                        <p:sldTgt/>
                      </p:tgtEl>
                    </p:cond>
                  </p:endCondLst>
                </p:cTn>
                <p:tgtEl>
                  <p:spTgt spid="3"/>
                </p:tgtEl>
              </p:cMediaNode>
            </p:audi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2147" fill="hold"/>
                                        <p:tgtEl>
                                          <p:spTgt spid="3"/>
                                        </p:tgtEl>
                                      </p:cBhvr>
                                    </p:cmd>
                                  </p:childTnLst>
                                </p:cTn>
                              </p:par>
                            </p:childTnLst>
                          </p:cTn>
                        </p:par>
                      </p:childTnLst>
                    </p:cTn>
                  </p:par>
                </p:childTnLst>
              </p:cTn>
              <p:nextCondLst>
                <p:cond evt="onClick" delay="0">
                  <p:tgtEl>
                    <p:spTgt spid="6"/>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6 Slide 6 Foreign Aid">
            <a:hlinkClick r:id="" action="ppaction://media"/>
            <a:extLst>
              <a:ext uri="{FF2B5EF4-FFF2-40B4-BE49-F238E27FC236}">
                <a16:creationId xmlns:a16="http://schemas.microsoft.com/office/drawing/2014/main" id="{91E06FFC-781C-4930-A393-8922C0A9637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15710" y="5404811"/>
            <a:ext cx="609600" cy="609600"/>
          </a:xfrm>
          <a:prstGeom prst="rect">
            <a:avLst/>
          </a:prstGeom>
        </p:spPr>
      </p:pic>
      <p:sp>
        <p:nvSpPr>
          <p:cNvPr id="5" name="Rectangle 4"/>
          <p:cNvSpPr/>
          <p:nvPr/>
        </p:nvSpPr>
        <p:spPr>
          <a:xfrm>
            <a:off x="868027" y="1942769"/>
            <a:ext cx="7398415" cy="830997"/>
          </a:xfrm>
          <a:prstGeom prst="rect">
            <a:avLst/>
          </a:prstGeom>
        </p:spPr>
        <p:txBody>
          <a:bodyPr wrap="square" lIns="0" tIns="0" rIns="0" bIns="0">
            <a:spAutoFit/>
          </a:bodyPr>
          <a:lstStyle/>
          <a:p>
            <a:pPr lvl="0"/>
            <a:r>
              <a:rPr lang="en-IE" dirty="0">
                <a:latin typeface="Twinkl" pitchFamily="2" charset="0"/>
              </a:rPr>
              <a:t>Foreign aid helps to save lives by providing medication and healthcare services that the people in the region wouldn’t otherwise have access to. This saves lives and increases life expectancies.</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8027" y="4133624"/>
            <a:ext cx="2849526" cy="2052052"/>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0501" y="3064326"/>
            <a:ext cx="2867052" cy="2626242"/>
          </a:xfrm>
          <a:prstGeom prst="rect">
            <a:avLst/>
          </a:prstGeom>
        </p:spPr>
      </p:pic>
      <p:sp>
        <p:nvSpPr>
          <p:cNvPr id="11" name="Title 20"/>
          <p:cNvSpPr txBox="1">
            <a:spLocks/>
          </p:cNvSpPr>
          <p:nvPr/>
        </p:nvSpPr>
        <p:spPr>
          <a:xfrm>
            <a:off x="457198" y="585225"/>
            <a:ext cx="8220075" cy="1231340"/>
          </a:xfrm>
          <a:prstGeom prst="roundRect">
            <a:avLst>
              <a:gd name="adj" fmla="val 0"/>
            </a:avLst>
          </a:prstGeom>
          <a:solidFill>
            <a:srgbClr val="7CCCBF"/>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r>
              <a:rPr lang="en-IE" sz="3600" dirty="0"/>
              <a:t>What are the advantages of </a:t>
            </a:r>
            <a:br>
              <a:rPr lang="en-IE" sz="3600" dirty="0"/>
            </a:br>
            <a:r>
              <a:rPr lang="en-IE" sz="3600" dirty="0"/>
              <a:t>foreign aid?</a:t>
            </a:r>
            <a:endParaRPr lang="en-GB" sz="3600" dirty="0">
              <a:latin typeface="+mn-lt"/>
            </a:endParaRPr>
          </a:p>
        </p:txBody>
      </p:sp>
      <p:grpSp>
        <p:nvGrpSpPr>
          <p:cNvPr id="7" name="Group 6">
            <a:extLst>
              <a:ext uri="{FF2B5EF4-FFF2-40B4-BE49-F238E27FC236}">
                <a16:creationId xmlns:a16="http://schemas.microsoft.com/office/drawing/2014/main" id="{7302653A-2F97-457F-86C2-6AA1EAC7DCE0}"/>
              </a:ext>
            </a:extLst>
          </p:cNvPr>
          <p:cNvGrpSpPr/>
          <p:nvPr/>
        </p:nvGrpSpPr>
        <p:grpSpPr>
          <a:xfrm>
            <a:off x="6037035" y="5232627"/>
            <a:ext cx="2351315" cy="966652"/>
            <a:chOff x="3997234" y="4689566"/>
            <a:chExt cx="2351315" cy="966652"/>
          </a:xfrm>
        </p:grpSpPr>
        <p:sp>
          <p:nvSpPr>
            <p:cNvPr id="8" name="Rectangle 7">
              <a:extLst>
                <a:ext uri="{FF2B5EF4-FFF2-40B4-BE49-F238E27FC236}">
                  <a16:creationId xmlns:a16="http://schemas.microsoft.com/office/drawing/2014/main" id="{34A4D3BA-A904-45E8-BC52-201F2E9822A1}"/>
                </a:ext>
              </a:extLst>
            </p:cNvPr>
            <p:cNvSpPr/>
            <p:nvPr/>
          </p:nvSpPr>
          <p:spPr>
            <a:xfrm>
              <a:off x="4376057" y="4787537"/>
              <a:ext cx="1972492" cy="770709"/>
            </a:xfrm>
            <a:prstGeom prst="rect">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lIns="504000" rtlCol="0" anchor="ctr"/>
            <a:lstStyle/>
            <a:p>
              <a:pPr algn="ctr"/>
              <a:r>
                <a:rPr lang="en-GB" sz="2000" b="1" dirty="0">
                  <a:solidFill>
                    <a:schemeClr val="bg2">
                      <a:lumMod val="10000"/>
                    </a:schemeClr>
                  </a:solidFill>
                </a:rPr>
                <a:t>Click for</a:t>
              </a:r>
            </a:p>
            <a:p>
              <a:pPr algn="ctr"/>
              <a:r>
                <a:rPr lang="en-GB" sz="2000" b="1" dirty="0">
                  <a:solidFill>
                    <a:schemeClr val="bg2">
                      <a:lumMod val="10000"/>
                    </a:schemeClr>
                  </a:solidFill>
                </a:rPr>
                <a:t>Audio</a:t>
              </a:r>
            </a:p>
          </p:txBody>
        </p:sp>
        <p:sp>
          <p:nvSpPr>
            <p:cNvPr id="9" name="Oval 8">
              <a:extLst>
                <a:ext uri="{FF2B5EF4-FFF2-40B4-BE49-F238E27FC236}">
                  <a16:creationId xmlns:a16="http://schemas.microsoft.com/office/drawing/2014/main" id="{238E66B7-6CF3-44D1-974C-E72603BD4A0F}"/>
                </a:ext>
              </a:extLst>
            </p:cNvPr>
            <p:cNvSpPr/>
            <p:nvPr/>
          </p:nvSpPr>
          <p:spPr>
            <a:xfrm>
              <a:off x="3997234" y="4689566"/>
              <a:ext cx="966652" cy="966652"/>
            </a:xfrm>
            <a:prstGeom prst="ellipse">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48BF1BC1-F155-44F4-BB1B-FE94473611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4886" y="4742340"/>
              <a:ext cx="602245" cy="848420"/>
            </a:xfrm>
            <a:prstGeom prst="rect">
              <a:avLst/>
            </a:prstGeom>
          </p:spPr>
        </p:pic>
      </p:grpSp>
    </p:spTree>
    <p:extLst>
      <p:ext uri="{BB962C8B-B14F-4D97-AF65-F5344CB8AC3E}">
        <p14:creationId xmlns:p14="http://schemas.microsoft.com/office/powerpoint/2010/main" val="2992416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cond evt="onNext" delay="0">
                      <p:tgtEl>
                        <p:sldTgt/>
                      </p:tgtEl>
                    </p:cond>
                  </p:endCondLst>
                </p:cTn>
                <p:tgtEl>
                  <p:spTgt spid="2"/>
                </p:tgtEl>
              </p:cMediaNode>
            </p:audio>
            <p:seq concurrent="1" nextAc="seek">
              <p:cTn id="19" restart="whenNotActive" fill="hold" evtFilter="cancelBubble" nodeType="interactiveSeq">
                <p:stCondLst>
                  <p:cond evt="onClick" delay="0">
                    <p:tgtEl>
                      <p:spTgt spid="7"/>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4654" fill="hold"/>
                                        <p:tgtEl>
                                          <p:spTgt spid="2"/>
                                        </p:tgtEl>
                                      </p:cBhvr>
                                    </p:cmd>
                                  </p:childTnLst>
                                </p:cTn>
                              </p:par>
                            </p:childTnLst>
                          </p:cTn>
                        </p:par>
                      </p:childTnLst>
                    </p:cTn>
                  </p:par>
                </p:childTnLst>
              </p:cTn>
              <p:nextCondLst>
                <p:cond evt="onClick" delay="0">
                  <p:tgtEl>
                    <p:spTgt spid="7"/>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7 Slide 7 Foreign Aid ">
            <a:hlinkClick r:id="" action="ppaction://media"/>
            <a:extLst>
              <a:ext uri="{FF2B5EF4-FFF2-40B4-BE49-F238E27FC236}">
                <a16:creationId xmlns:a16="http://schemas.microsoft.com/office/drawing/2014/main" id="{21254C1E-5BA7-416A-AF94-B36FA98412A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270962" y="5443597"/>
            <a:ext cx="609600" cy="609600"/>
          </a:xfrm>
          <a:prstGeom prst="rect">
            <a:avLst/>
          </a:prstGeom>
        </p:spPr>
      </p:pic>
      <p:sp>
        <p:nvSpPr>
          <p:cNvPr id="5" name="Rectangle 4"/>
          <p:cNvSpPr/>
          <p:nvPr/>
        </p:nvSpPr>
        <p:spPr>
          <a:xfrm>
            <a:off x="824470" y="2440886"/>
            <a:ext cx="3742764" cy="1107996"/>
          </a:xfrm>
          <a:prstGeom prst="rect">
            <a:avLst/>
          </a:prstGeom>
        </p:spPr>
        <p:txBody>
          <a:bodyPr wrap="square" lIns="0" tIns="0" rIns="0" bIns="0">
            <a:spAutoFit/>
          </a:bodyPr>
          <a:lstStyle/>
          <a:p>
            <a:pPr lvl="0"/>
            <a:r>
              <a:rPr lang="en-IE" dirty="0">
                <a:latin typeface="Twinkl" pitchFamily="2" charset="0"/>
              </a:rPr>
              <a:t>Foreign aid that supports farmers can help to increase food production which creates a greater supply of food and work for the local people.</a:t>
            </a:r>
          </a:p>
        </p:txBody>
      </p:sp>
      <p:sp>
        <p:nvSpPr>
          <p:cNvPr id="10" name="Title 20"/>
          <p:cNvSpPr txBox="1">
            <a:spLocks/>
          </p:cNvSpPr>
          <p:nvPr/>
        </p:nvSpPr>
        <p:spPr>
          <a:xfrm>
            <a:off x="457198" y="585225"/>
            <a:ext cx="8220075" cy="1231340"/>
          </a:xfrm>
          <a:prstGeom prst="roundRect">
            <a:avLst>
              <a:gd name="adj" fmla="val 0"/>
            </a:avLst>
          </a:prstGeom>
          <a:solidFill>
            <a:srgbClr val="7CCCBF"/>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r>
              <a:rPr lang="en-IE" sz="3600" dirty="0"/>
              <a:t>What are the advantages of </a:t>
            </a:r>
            <a:br>
              <a:rPr lang="en-IE" sz="3600" dirty="0"/>
            </a:br>
            <a:r>
              <a:rPr lang="en-IE" sz="3600" dirty="0"/>
              <a:t>foreign aid?</a:t>
            </a:r>
            <a:endParaRPr lang="en-GB" sz="3600" dirty="0">
              <a:latin typeface="+mn-lt"/>
            </a:endParaRPr>
          </a:p>
        </p:txBody>
      </p:sp>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b="30244"/>
          <a:stretch/>
        </p:blipFill>
        <p:spPr>
          <a:xfrm>
            <a:off x="446566" y="1600795"/>
            <a:ext cx="8305133" cy="4948864"/>
          </a:xfrm>
          <a:prstGeom prst="rect">
            <a:avLst/>
          </a:prstGeom>
        </p:spPr>
      </p:pic>
      <p:grpSp>
        <p:nvGrpSpPr>
          <p:cNvPr id="6" name="Group 5">
            <a:extLst>
              <a:ext uri="{FF2B5EF4-FFF2-40B4-BE49-F238E27FC236}">
                <a16:creationId xmlns:a16="http://schemas.microsoft.com/office/drawing/2014/main" id="{9EAA644E-1140-4201-BD73-7010B093856A}"/>
              </a:ext>
            </a:extLst>
          </p:cNvPr>
          <p:cNvGrpSpPr/>
          <p:nvPr/>
        </p:nvGrpSpPr>
        <p:grpSpPr>
          <a:xfrm>
            <a:off x="6037035" y="5232627"/>
            <a:ext cx="2351315" cy="966652"/>
            <a:chOff x="3997234" y="4689566"/>
            <a:chExt cx="2351315" cy="966652"/>
          </a:xfrm>
        </p:grpSpPr>
        <p:sp>
          <p:nvSpPr>
            <p:cNvPr id="7" name="Rectangle 6">
              <a:extLst>
                <a:ext uri="{FF2B5EF4-FFF2-40B4-BE49-F238E27FC236}">
                  <a16:creationId xmlns:a16="http://schemas.microsoft.com/office/drawing/2014/main" id="{79D22F74-2AB8-46C8-9E4A-5821E268DC9F}"/>
                </a:ext>
              </a:extLst>
            </p:cNvPr>
            <p:cNvSpPr/>
            <p:nvPr/>
          </p:nvSpPr>
          <p:spPr>
            <a:xfrm>
              <a:off x="4376057" y="4787537"/>
              <a:ext cx="1972492" cy="770709"/>
            </a:xfrm>
            <a:prstGeom prst="rect">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lIns="504000" rtlCol="0" anchor="ctr"/>
            <a:lstStyle/>
            <a:p>
              <a:pPr algn="ctr"/>
              <a:r>
                <a:rPr lang="en-GB" sz="2000" b="1" dirty="0">
                  <a:solidFill>
                    <a:schemeClr val="bg2">
                      <a:lumMod val="10000"/>
                    </a:schemeClr>
                  </a:solidFill>
                </a:rPr>
                <a:t>Click for</a:t>
              </a:r>
            </a:p>
            <a:p>
              <a:pPr algn="ctr"/>
              <a:r>
                <a:rPr lang="en-GB" sz="2000" b="1" dirty="0">
                  <a:solidFill>
                    <a:schemeClr val="bg2">
                      <a:lumMod val="10000"/>
                    </a:schemeClr>
                  </a:solidFill>
                </a:rPr>
                <a:t>Audio</a:t>
              </a:r>
            </a:p>
          </p:txBody>
        </p:sp>
        <p:sp>
          <p:nvSpPr>
            <p:cNvPr id="8" name="Oval 7">
              <a:extLst>
                <a:ext uri="{FF2B5EF4-FFF2-40B4-BE49-F238E27FC236}">
                  <a16:creationId xmlns:a16="http://schemas.microsoft.com/office/drawing/2014/main" id="{0EFD8941-387F-4B96-9482-029E0AD1402B}"/>
                </a:ext>
              </a:extLst>
            </p:cNvPr>
            <p:cNvSpPr/>
            <p:nvPr/>
          </p:nvSpPr>
          <p:spPr>
            <a:xfrm>
              <a:off x="3997234" y="4689566"/>
              <a:ext cx="966652" cy="966652"/>
            </a:xfrm>
            <a:prstGeom prst="ellipse">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5897123E-4A16-456D-AFB2-06DFD020740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04886" y="4742340"/>
              <a:ext cx="602245" cy="848420"/>
            </a:xfrm>
            <a:prstGeom prst="rect">
              <a:avLst/>
            </a:prstGeom>
          </p:spPr>
        </p:pic>
      </p:grpSp>
    </p:spTree>
    <p:extLst>
      <p:ext uri="{BB962C8B-B14F-4D97-AF65-F5344CB8AC3E}">
        <p14:creationId xmlns:p14="http://schemas.microsoft.com/office/powerpoint/2010/main" val="54926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8" fill="hold" display="0">
                  <p:stCondLst>
                    <p:cond delay="indefinite"/>
                  </p:stCondLst>
                  <p:endCondLst>
                    <p:cond evt="onStopAudio" delay="0">
                      <p:tgtEl>
                        <p:sldTgt/>
                      </p:tgtEl>
                    </p:cond>
                    <p:cond evt="onNext" delay="0">
                      <p:tgtEl>
                        <p:sldTgt/>
                      </p:tgtEl>
                    </p:cond>
                  </p:endCondLst>
                </p:cTn>
                <p:tgtEl>
                  <p:spTgt spid="3"/>
                </p:tgtEl>
              </p:cMediaNode>
            </p:audio>
            <p:seq concurrent="1" nextAc="seek">
              <p:cTn id="9" restart="whenNotActive" fill="hold" evtFilter="cancelBubble" nodeType="interactiveSeq">
                <p:stCondLst>
                  <p:cond evt="onClick" delay="0">
                    <p:tgtEl>
                      <p:spTgt spid="6"/>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0370" fill="hold"/>
                                        <p:tgtEl>
                                          <p:spTgt spid="3"/>
                                        </p:tgtEl>
                                      </p:cBhvr>
                                    </p:cmd>
                                  </p:childTnLst>
                                </p:cTn>
                              </p:par>
                            </p:childTnLst>
                          </p:cTn>
                        </p:par>
                      </p:childTnLst>
                    </p:cTn>
                  </p:par>
                </p:childTnLst>
              </p:cTn>
              <p:nextCondLst>
                <p:cond evt="onClick" delay="0">
                  <p:tgtEl>
                    <p:spTgt spid="6"/>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8 Slide 8 Foreign Aid">
            <a:hlinkClick r:id="" action="ppaction://media"/>
            <a:extLst>
              <a:ext uri="{FF2B5EF4-FFF2-40B4-BE49-F238E27FC236}">
                <a16:creationId xmlns:a16="http://schemas.microsoft.com/office/drawing/2014/main" id="{D055C667-029F-465B-A268-F287AF2BBF7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266048" y="5450307"/>
            <a:ext cx="609600" cy="609600"/>
          </a:xfrm>
          <a:prstGeom prst="rect">
            <a:avLst/>
          </a:prstGeom>
        </p:spPr>
      </p:pic>
      <p:sp>
        <p:nvSpPr>
          <p:cNvPr id="5" name="Rectangle 4"/>
          <p:cNvSpPr/>
          <p:nvPr/>
        </p:nvSpPr>
        <p:spPr>
          <a:xfrm>
            <a:off x="719059" y="1933798"/>
            <a:ext cx="7814192" cy="830997"/>
          </a:xfrm>
          <a:prstGeom prst="rect">
            <a:avLst/>
          </a:prstGeom>
        </p:spPr>
        <p:txBody>
          <a:bodyPr wrap="square" lIns="0" tIns="0" rIns="0" bIns="0">
            <a:spAutoFit/>
          </a:bodyPr>
          <a:lstStyle/>
          <a:p>
            <a:pPr lvl="0"/>
            <a:r>
              <a:rPr lang="en-IE" dirty="0">
                <a:latin typeface="Twinkl" pitchFamily="2" charset="0"/>
              </a:rPr>
              <a:t>Foreign aid is often targeted at the most vulnerable and disadvantaged people in a society. These are the people who are most at risk and need</a:t>
            </a:r>
            <a:br>
              <a:rPr lang="en-IE" dirty="0">
                <a:latin typeface="Twinkl" pitchFamily="2" charset="0"/>
              </a:rPr>
            </a:br>
            <a:r>
              <a:rPr lang="en-IE" dirty="0">
                <a:latin typeface="Twinkl" pitchFamily="2" charset="0"/>
              </a:rPr>
              <a:t>the greatest amount of support in order to survive or succeed. </a:t>
            </a:r>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t="-1" b="53366"/>
          <a:stretch/>
        </p:blipFill>
        <p:spPr>
          <a:xfrm>
            <a:off x="719059" y="2911385"/>
            <a:ext cx="5092953" cy="3489415"/>
          </a:xfrm>
          <a:prstGeom prst="rect">
            <a:avLst/>
          </a:prstGeom>
        </p:spPr>
      </p:pic>
      <p:sp>
        <p:nvSpPr>
          <p:cNvPr id="6" name="Rectangle 5"/>
          <p:cNvSpPr/>
          <p:nvPr/>
        </p:nvSpPr>
        <p:spPr>
          <a:xfrm>
            <a:off x="947035" y="3595496"/>
            <a:ext cx="3922677" cy="553998"/>
          </a:xfrm>
          <a:prstGeom prst="rect">
            <a:avLst/>
          </a:prstGeom>
        </p:spPr>
        <p:txBody>
          <a:bodyPr wrap="square" lIns="0" tIns="0" rIns="0" bIns="0">
            <a:spAutoFit/>
          </a:bodyPr>
          <a:lstStyle/>
          <a:p>
            <a:r>
              <a:rPr lang="en-IE" b="1" dirty="0">
                <a:latin typeface="Twinkl" pitchFamily="2" charset="0"/>
              </a:rPr>
              <a:t>Task: </a:t>
            </a:r>
            <a:r>
              <a:rPr lang="en-IE" dirty="0">
                <a:latin typeface="Twinkl" pitchFamily="2" charset="0"/>
              </a:rPr>
              <a:t>Discuss who you think could be considered the most vulnerable people</a:t>
            </a:r>
          </a:p>
        </p:txBody>
      </p:sp>
      <p:sp>
        <p:nvSpPr>
          <p:cNvPr id="2" name="Rectangle 1"/>
          <p:cNvSpPr/>
          <p:nvPr/>
        </p:nvSpPr>
        <p:spPr>
          <a:xfrm>
            <a:off x="871045" y="4128228"/>
            <a:ext cx="1415772" cy="369332"/>
          </a:xfrm>
          <a:prstGeom prst="rect">
            <a:avLst/>
          </a:prstGeom>
        </p:spPr>
        <p:txBody>
          <a:bodyPr wrap="none">
            <a:spAutoFit/>
          </a:bodyPr>
          <a:lstStyle/>
          <a:p>
            <a:r>
              <a:rPr lang="en-IE" dirty="0">
                <a:latin typeface="Twinkl" pitchFamily="2" charset="0"/>
              </a:rPr>
              <a:t>in a society.</a:t>
            </a:r>
            <a:endParaRPr lang="en-GB" dirty="0"/>
          </a:p>
        </p:txBody>
      </p:sp>
      <p:sp>
        <p:nvSpPr>
          <p:cNvPr id="11" name="Title 20"/>
          <p:cNvSpPr txBox="1">
            <a:spLocks/>
          </p:cNvSpPr>
          <p:nvPr/>
        </p:nvSpPr>
        <p:spPr>
          <a:xfrm>
            <a:off x="457198" y="585225"/>
            <a:ext cx="8220075" cy="1231340"/>
          </a:xfrm>
          <a:prstGeom prst="roundRect">
            <a:avLst>
              <a:gd name="adj" fmla="val 0"/>
            </a:avLst>
          </a:prstGeom>
          <a:solidFill>
            <a:srgbClr val="7CCCBF"/>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r>
              <a:rPr lang="en-IE" sz="3600" dirty="0"/>
              <a:t>What are the advantages of </a:t>
            </a:r>
            <a:br>
              <a:rPr lang="en-IE" sz="3600" dirty="0"/>
            </a:br>
            <a:r>
              <a:rPr lang="en-IE" sz="3600" dirty="0"/>
              <a:t>foreign aid?</a:t>
            </a:r>
            <a:endParaRPr lang="en-GB" sz="3600" dirty="0">
              <a:latin typeface="+mn-lt"/>
            </a:endParaRPr>
          </a:p>
        </p:txBody>
      </p:sp>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b="11993"/>
          <a:stretch/>
        </p:blipFill>
        <p:spPr>
          <a:xfrm>
            <a:off x="4567235" y="3871438"/>
            <a:ext cx="4295553" cy="2560725"/>
          </a:xfrm>
          <a:prstGeom prst="rect">
            <a:avLst/>
          </a:prstGeom>
        </p:spPr>
      </p:pic>
      <p:grpSp>
        <p:nvGrpSpPr>
          <p:cNvPr id="9" name="Group 8">
            <a:extLst>
              <a:ext uri="{FF2B5EF4-FFF2-40B4-BE49-F238E27FC236}">
                <a16:creationId xmlns:a16="http://schemas.microsoft.com/office/drawing/2014/main" id="{D59C6098-4D72-4A35-A783-80501B2234A4}"/>
              </a:ext>
            </a:extLst>
          </p:cNvPr>
          <p:cNvGrpSpPr/>
          <p:nvPr/>
        </p:nvGrpSpPr>
        <p:grpSpPr>
          <a:xfrm>
            <a:off x="6037035" y="5232627"/>
            <a:ext cx="2351315" cy="966652"/>
            <a:chOff x="3997234" y="4689566"/>
            <a:chExt cx="2351315" cy="966652"/>
          </a:xfrm>
        </p:grpSpPr>
        <p:sp>
          <p:nvSpPr>
            <p:cNvPr id="10" name="Rectangle 9">
              <a:extLst>
                <a:ext uri="{FF2B5EF4-FFF2-40B4-BE49-F238E27FC236}">
                  <a16:creationId xmlns:a16="http://schemas.microsoft.com/office/drawing/2014/main" id="{1E55C2B3-EC5C-4512-8BA1-E173C9B3D16E}"/>
                </a:ext>
              </a:extLst>
            </p:cNvPr>
            <p:cNvSpPr/>
            <p:nvPr/>
          </p:nvSpPr>
          <p:spPr>
            <a:xfrm>
              <a:off x="4376057" y="4787537"/>
              <a:ext cx="1972492" cy="770709"/>
            </a:xfrm>
            <a:prstGeom prst="rect">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lIns="504000" rtlCol="0" anchor="ctr"/>
            <a:lstStyle/>
            <a:p>
              <a:pPr algn="ctr"/>
              <a:r>
                <a:rPr lang="en-GB" sz="2000" b="1" dirty="0">
                  <a:solidFill>
                    <a:schemeClr val="bg2">
                      <a:lumMod val="10000"/>
                    </a:schemeClr>
                  </a:solidFill>
                </a:rPr>
                <a:t>Click for</a:t>
              </a:r>
            </a:p>
            <a:p>
              <a:pPr algn="ctr"/>
              <a:r>
                <a:rPr lang="en-GB" sz="2000" b="1" dirty="0">
                  <a:solidFill>
                    <a:schemeClr val="bg2">
                      <a:lumMod val="10000"/>
                    </a:schemeClr>
                  </a:solidFill>
                </a:rPr>
                <a:t>Audio</a:t>
              </a:r>
            </a:p>
          </p:txBody>
        </p:sp>
        <p:sp>
          <p:nvSpPr>
            <p:cNvPr id="13" name="Oval 12">
              <a:extLst>
                <a:ext uri="{FF2B5EF4-FFF2-40B4-BE49-F238E27FC236}">
                  <a16:creationId xmlns:a16="http://schemas.microsoft.com/office/drawing/2014/main" id="{49A7A97C-91F9-4980-8D9B-595EEC11DCA4}"/>
                </a:ext>
              </a:extLst>
            </p:cNvPr>
            <p:cNvSpPr/>
            <p:nvPr/>
          </p:nvSpPr>
          <p:spPr>
            <a:xfrm>
              <a:off x="3997234" y="4689566"/>
              <a:ext cx="966652" cy="966652"/>
            </a:xfrm>
            <a:prstGeom prst="ellipse">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39F1D1D8-193B-40B6-A942-E43984D3FDF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4886" y="4742340"/>
              <a:ext cx="602245" cy="848420"/>
            </a:xfrm>
            <a:prstGeom prst="rect">
              <a:avLst/>
            </a:prstGeom>
          </p:spPr>
        </p:pic>
      </p:grpSp>
    </p:spTree>
    <p:extLst>
      <p:ext uri="{BB962C8B-B14F-4D97-AF65-F5344CB8AC3E}">
        <p14:creationId xmlns:p14="http://schemas.microsoft.com/office/powerpoint/2010/main" val="787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cond evt="onNext" delay="0">
                      <p:tgtEl>
                        <p:sldTgt/>
                      </p:tgtEl>
                    </p:cond>
                  </p:endCondLst>
                </p:cTn>
                <p:tgtEl>
                  <p:spTgt spid="3"/>
                </p:tgtEl>
              </p:cMediaNode>
            </p:audio>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20166" fill="hold"/>
                                        <p:tgtEl>
                                          <p:spTgt spid="3"/>
                                        </p:tgtEl>
                                      </p:cBhvr>
                                    </p:cmd>
                                  </p:childTnLst>
                                </p:cTn>
                              </p:par>
                            </p:childTnLst>
                          </p:cTn>
                        </p:par>
                      </p:childTnLst>
                    </p:cTn>
                  </p:par>
                </p:childTnLst>
              </p:cTn>
              <p:nextCondLst>
                <p:cond evt="onClick" delay="0">
                  <p:tgtEl>
                    <p:spTgt spid="9"/>
                  </p:tgtEl>
                </p:cond>
              </p:nextCondLst>
            </p:seq>
          </p:childTnLst>
        </p:cTn>
      </p:par>
    </p:tnLst>
    <p:bldLst>
      <p:bldP spid="5" grpId="0"/>
      <p:bldP spid="6"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9 Slide 9 Foreign Aid">
            <a:hlinkClick r:id="" action="ppaction://media"/>
            <a:extLst>
              <a:ext uri="{FF2B5EF4-FFF2-40B4-BE49-F238E27FC236}">
                <a16:creationId xmlns:a16="http://schemas.microsoft.com/office/drawing/2014/main" id="{8A30DB89-15A2-438A-AC05-A4B0E04A016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255557" y="5507964"/>
            <a:ext cx="609600" cy="609600"/>
          </a:xfrm>
          <a:prstGeom prst="rect">
            <a:avLst/>
          </a:prstGeom>
        </p:spPr>
      </p:pic>
      <p:sp>
        <p:nvSpPr>
          <p:cNvPr id="5" name="Rectangle 4"/>
          <p:cNvSpPr/>
          <p:nvPr/>
        </p:nvSpPr>
        <p:spPr>
          <a:xfrm>
            <a:off x="660139" y="1977331"/>
            <a:ext cx="7814192" cy="830997"/>
          </a:xfrm>
          <a:prstGeom prst="rect">
            <a:avLst/>
          </a:prstGeom>
        </p:spPr>
        <p:txBody>
          <a:bodyPr wrap="square" lIns="0" tIns="0" rIns="0" bIns="0">
            <a:spAutoFit/>
          </a:bodyPr>
          <a:lstStyle/>
          <a:p>
            <a:r>
              <a:rPr lang="en-IE" dirty="0">
                <a:latin typeface="Twinkl" pitchFamily="2" charset="0"/>
              </a:rPr>
              <a:t>Foreign aid runs the risk of </a:t>
            </a:r>
            <a:r>
              <a:rPr lang="en-IE" b="1" dirty="0">
                <a:latin typeface="Twinkl" pitchFamily="2" charset="0"/>
              </a:rPr>
              <a:t>corruption</a:t>
            </a:r>
            <a:r>
              <a:rPr lang="en-IE" dirty="0">
                <a:latin typeface="Twinkl" pitchFamily="2" charset="0"/>
              </a:rPr>
              <a:t>. If the people in power are dishonest they may use the money for their own agenda rather than using it as it was intended. This means it may never get to the people who need it most.</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34084" y="2918475"/>
            <a:ext cx="3161322" cy="2645889"/>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0627" y="3585187"/>
            <a:ext cx="2110321" cy="1855768"/>
          </a:xfrm>
          <a:prstGeom prst="rect">
            <a:avLst/>
          </a:prstGeom>
        </p:spPr>
      </p:pic>
      <p:sp>
        <p:nvSpPr>
          <p:cNvPr id="16" name="Title 20"/>
          <p:cNvSpPr txBox="1">
            <a:spLocks/>
          </p:cNvSpPr>
          <p:nvPr/>
        </p:nvSpPr>
        <p:spPr>
          <a:xfrm>
            <a:off x="457198" y="585225"/>
            <a:ext cx="8220075" cy="1231340"/>
          </a:xfrm>
          <a:prstGeom prst="roundRect">
            <a:avLst>
              <a:gd name="adj" fmla="val 0"/>
            </a:avLst>
          </a:prstGeom>
          <a:solidFill>
            <a:srgbClr val="7CCCBF"/>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r>
              <a:rPr lang="en-IE" sz="3600" dirty="0"/>
              <a:t>What are the disadvantages of </a:t>
            </a:r>
            <a:br>
              <a:rPr lang="en-IE" sz="3600" dirty="0"/>
            </a:br>
            <a:r>
              <a:rPr lang="en-IE" sz="3600" dirty="0"/>
              <a:t>foreign aid?</a:t>
            </a:r>
            <a:endParaRPr lang="en-GB" sz="3600" dirty="0">
              <a:latin typeface="+mn-lt"/>
            </a:endParaRPr>
          </a:p>
        </p:txBody>
      </p:sp>
      <p:grpSp>
        <p:nvGrpSpPr>
          <p:cNvPr id="6" name="Group 5">
            <a:extLst>
              <a:ext uri="{FF2B5EF4-FFF2-40B4-BE49-F238E27FC236}">
                <a16:creationId xmlns:a16="http://schemas.microsoft.com/office/drawing/2014/main" id="{93A27007-1197-4654-9329-22E532D2D01A}"/>
              </a:ext>
            </a:extLst>
          </p:cNvPr>
          <p:cNvGrpSpPr/>
          <p:nvPr/>
        </p:nvGrpSpPr>
        <p:grpSpPr>
          <a:xfrm>
            <a:off x="6037035" y="5232627"/>
            <a:ext cx="2351315" cy="966652"/>
            <a:chOff x="3997234" y="4689566"/>
            <a:chExt cx="2351315" cy="966652"/>
          </a:xfrm>
        </p:grpSpPr>
        <p:sp>
          <p:nvSpPr>
            <p:cNvPr id="7" name="Rectangle 6">
              <a:extLst>
                <a:ext uri="{FF2B5EF4-FFF2-40B4-BE49-F238E27FC236}">
                  <a16:creationId xmlns:a16="http://schemas.microsoft.com/office/drawing/2014/main" id="{F5CEEB41-D216-4FD6-A094-2F2D3DDAEBD7}"/>
                </a:ext>
              </a:extLst>
            </p:cNvPr>
            <p:cNvSpPr/>
            <p:nvPr/>
          </p:nvSpPr>
          <p:spPr>
            <a:xfrm>
              <a:off x="4376057" y="4787537"/>
              <a:ext cx="1972492" cy="770709"/>
            </a:xfrm>
            <a:prstGeom prst="rect">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lIns="504000" rtlCol="0" anchor="ctr"/>
            <a:lstStyle/>
            <a:p>
              <a:pPr algn="ctr"/>
              <a:r>
                <a:rPr lang="en-GB" sz="2000" b="1" dirty="0">
                  <a:solidFill>
                    <a:schemeClr val="bg2">
                      <a:lumMod val="10000"/>
                    </a:schemeClr>
                  </a:solidFill>
                </a:rPr>
                <a:t>Click for</a:t>
              </a:r>
            </a:p>
            <a:p>
              <a:pPr algn="ctr"/>
              <a:r>
                <a:rPr lang="en-GB" sz="2000" b="1" dirty="0">
                  <a:solidFill>
                    <a:schemeClr val="bg2">
                      <a:lumMod val="10000"/>
                    </a:schemeClr>
                  </a:solidFill>
                </a:rPr>
                <a:t>Audio</a:t>
              </a:r>
            </a:p>
          </p:txBody>
        </p:sp>
        <p:sp>
          <p:nvSpPr>
            <p:cNvPr id="8" name="Oval 7">
              <a:extLst>
                <a:ext uri="{FF2B5EF4-FFF2-40B4-BE49-F238E27FC236}">
                  <a16:creationId xmlns:a16="http://schemas.microsoft.com/office/drawing/2014/main" id="{70696E9F-5CAA-472E-B158-9C216DC3CF72}"/>
                </a:ext>
              </a:extLst>
            </p:cNvPr>
            <p:cNvSpPr/>
            <p:nvPr/>
          </p:nvSpPr>
          <p:spPr>
            <a:xfrm>
              <a:off x="3997234" y="4689566"/>
              <a:ext cx="966652" cy="966652"/>
            </a:xfrm>
            <a:prstGeom prst="ellipse">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F905A66F-0E1A-487D-B08B-2F4C0E65C32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4886" y="4742340"/>
              <a:ext cx="602245" cy="848420"/>
            </a:xfrm>
            <a:prstGeom prst="rect">
              <a:avLst/>
            </a:prstGeom>
          </p:spPr>
        </p:pic>
      </p:grpSp>
    </p:spTree>
    <p:extLst>
      <p:ext uri="{BB962C8B-B14F-4D97-AF65-F5344CB8AC3E}">
        <p14:creationId xmlns:p14="http://schemas.microsoft.com/office/powerpoint/2010/main" val="2827329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cond evt="onNext" delay="0">
                      <p:tgtEl>
                        <p:sldTgt/>
                      </p:tgtEl>
                    </p:cond>
                  </p:endCondLst>
                </p:cTn>
                <p:tgtEl>
                  <p:spTgt spid="2"/>
                </p:tgtEl>
              </p:cMediaNode>
            </p:audi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9252" fill="hold"/>
                                        <p:tgtEl>
                                          <p:spTgt spid="2"/>
                                        </p:tgtEl>
                                      </p:cBhvr>
                                    </p:cmd>
                                  </p:childTnLst>
                                </p:cTn>
                              </p:par>
                            </p:childTnLst>
                          </p:cTn>
                        </p:par>
                      </p:childTnLst>
                    </p:cTn>
                  </p:par>
                </p:childTnLst>
              </p:cTn>
              <p:nextCondLst>
                <p:cond evt="onClick" delay="0">
                  <p:tgtEl>
                    <p:spTgt spid="6"/>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10 Slide 10 Foreign Aid">
            <a:hlinkClick r:id="" action="ppaction://media"/>
            <a:extLst>
              <a:ext uri="{FF2B5EF4-FFF2-40B4-BE49-F238E27FC236}">
                <a16:creationId xmlns:a16="http://schemas.microsoft.com/office/drawing/2014/main" id="{3367BB2F-8EDE-4A95-A1CC-0E055886537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255480" y="5404811"/>
            <a:ext cx="609600" cy="609600"/>
          </a:xfrm>
          <a:prstGeom prst="rect">
            <a:avLst/>
          </a:prstGeom>
        </p:spPr>
      </p:pic>
      <p:sp>
        <p:nvSpPr>
          <p:cNvPr id="5" name="Rectangle 4"/>
          <p:cNvSpPr/>
          <p:nvPr/>
        </p:nvSpPr>
        <p:spPr>
          <a:xfrm>
            <a:off x="660138" y="1990355"/>
            <a:ext cx="5283461" cy="553998"/>
          </a:xfrm>
          <a:prstGeom prst="rect">
            <a:avLst/>
          </a:prstGeom>
        </p:spPr>
        <p:txBody>
          <a:bodyPr wrap="square" lIns="0" tIns="0" rIns="0" bIns="0">
            <a:spAutoFit/>
          </a:bodyPr>
          <a:lstStyle/>
          <a:p>
            <a:r>
              <a:rPr lang="en-IE" dirty="0">
                <a:latin typeface="Twinkl" pitchFamily="2" charset="0"/>
              </a:rPr>
              <a:t>The country receiving aid may feel under political or economic pressure from the donor country. </a:t>
            </a: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8074" y="3397908"/>
            <a:ext cx="3624666" cy="3013524"/>
          </a:xfrm>
          <a:prstGeom prst="rect">
            <a:avLst/>
          </a:prstGeom>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26538" r="35089" b="41126"/>
          <a:stretch/>
        </p:blipFill>
        <p:spPr>
          <a:xfrm>
            <a:off x="2124072" y="2613666"/>
            <a:ext cx="3908231" cy="3797765"/>
          </a:xfrm>
          <a:prstGeom prst="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07723" y="3827721"/>
            <a:ext cx="1878979" cy="2583710"/>
          </a:xfrm>
          <a:prstGeom prst="rect">
            <a:avLst/>
          </a:prstGeom>
        </p:spPr>
      </p:pic>
      <p:sp>
        <p:nvSpPr>
          <p:cNvPr id="13" name="Title 20"/>
          <p:cNvSpPr txBox="1">
            <a:spLocks/>
          </p:cNvSpPr>
          <p:nvPr/>
        </p:nvSpPr>
        <p:spPr>
          <a:xfrm>
            <a:off x="457198" y="585225"/>
            <a:ext cx="8220075" cy="1231340"/>
          </a:xfrm>
          <a:prstGeom prst="roundRect">
            <a:avLst>
              <a:gd name="adj" fmla="val 0"/>
            </a:avLst>
          </a:prstGeom>
          <a:solidFill>
            <a:srgbClr val="7CCCBF"/>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r>
              <a:rPr lang="en-IE" sz="3600" dirty="0"/>
              <a:t>What are the disadvantages of </a:t>
            </a:r>
            <a:br>
              <a:rPr lang="en-IE" sz="3600" dirty="0"/>
            </a:br>
            <a:r>
              <a:rPr lang="en-IE" sz="3600" dirty="0"/>
              <a:t>foreign aid?</a:t>
            </a:r>
            <a:endParaRPr lang="en-GB" sz="3600" dirty="0">
              <a:latin typeface="+mn-lt"/>
            </a:endParaRPr>
          </a:p>
        </p:txBody>
      </p:sp>
      <p:grpSp>
        <p:nvGrpSpPr>
          <p:cNvPr id="7" name="Group 6">
            <a:extLst>
              <a:ext uri="{FF2B5EF4-FFF2-40B4-BE49-F238E27FC236}">
                <a16:creationId xmlns:a16="http://schemas.microsoft.com/office/drawing/2014/main" id="{83016B0C-D845-4B73-916C-A4DB688ED203}"/>
              </a:ext>
            </a:extLst>
          </p:cNvPr>
          <p:cNvGrpSpPr/>
          <p:nvPr/>
        </p:nvGrpSpPr>
        <p:grpSpPr>
          <a:xfrm>
            <a:off x="6037035" y="5232627"/>
            <a:ext cx="2351315" cy="966652"/>
            <a:chOff x="3997234" y="4689566"/>
            <a:chExt cx="2351315" cy="966652"/>
          </a:xfrm>
        </p:grpSpPr>
        <p:sp>
          <p:nvSpPr>
            <p:cNvPr id="8" name="Rectangle 7">
              <a:extLst>
                <a:ext uri="{FF2B5EF4-FFF2-40B4-BE49-F238E27FC236}">
                  <a16:creationId xmlns:a16="http://schemas.microsoft.com/office/drawing/2014/main" id="{A93D7A05-DAF8-4E12-96D2-0C28134628F2}"/>
                </a:ext>
              </a:extLst>
            </p:cNvPr>
            <p:cNvSpPr/>
            <p:nvPr/>
          </p:nvSpPr>
          <p:spPr>
            <a:xfrm>
              <a:off x="4376057" y="4787537"/>
              <a:ext cx="1972492" cy="770709"/>
            </a:xfrm>
            <a:prstGeom prst="rect">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lIns="504000" rtlCol="0" anchor="ctr"/>
            <a:lstStyle/>
            <a:p>
              <a:pPr algn="ctr"/>
              <a:r>
                <a:rPr lang="en-GB" sz="2000" b="1" dirty="0">
                  <a:solidFill>
                    <a:schemeClr val="bg2">
                      <a:lumMod val="10000"/>
                    </a:schemeClr>
                  </a:solidFill>
                </a:rPr>
                <a:t>Click for</a:t>
              </a:r>
            </a:p>
            <a:p>
              <a:pPr algn="ctr"/>
              <a:r>
                <a:rPr lang="en-GB" sz="2000" b="1" dirty="0">
                  <a:solidFill>
                    <a:schemeClr val="bg2">
                      <a:lumMod val="10000"/>
                    </a:schemeClr>
                  </a:solidFill>
                </a:rPr>
                <a:t>Audio</a:t>
              </a:r>
            </a:p>
          </p:txBody>
        </p:sp>
        <p:sp>
          <p:nvSpPr>
            <p:cNvPr id="9" name="Oval 8">
              <a:extLst>
                <a:ext uri="{FF2B5EF4-FFF2-40B4-BE49-F238E27FC236}">
                  <a16:creationId xmlns:a16="http://schemas.microsoft.com/office/drawing/2014/main" id="{226A8179-9BF4-42B9-9D19-0794605283F8}"/>
                </a:ext>
              </a:extLst>
            </p:cNvPr>
            <p:cNvSpPr/>
            <p:nvPr/>
          </p:nvSpPr>
          <p:spPr>
            <a:xfrm>
              <a:off x="3997234" y="4689566"/>
              <a:ext cx="966652" cy="966652"/>
            </a:xfrm>
            <a:prstGeom prst="ellipse">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372BEFA6-51DC-4341-9CBB-33F573957F3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04886" y="4742340"/>
              <a:ext cx="602245" cy="848420"/>
            </a:xfrm>
            <a:prstGeom prst="rect">
              <a:avLst/>
            </a:prstGeom>
          </p:spPr>
        </p:pic>
      </p:grpSp>
    </p:spTree>
    <p:extLst>
      <p:ext uri="{BB962C8B-B14F-4D97-AF65-F5344CB8AC3E}">
        <p14:creationId xmlns:p14="http://schemas.microsoft.com/office/powerpoint/2010/main" val="126162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cond evt="onNext" delay="0">
                      <p:tgtEl>
                        <p:sldTgt/>
                      </p:tgtEl>
                    </p:cond>
                  </p:endCondLst>
                </p:cTn>
                <p:tgtEl>
                  <p:spTgt spid="3"/>
                </p:tgtEl>
              </p:cMediaNode>
            </p:audi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7366" fill="hold"/>
                                        <p:tgtEl>
                                          <p:spTgt spid="3"/>
                                        </p:tgtEl>
                                      </p:cBhvr>
                                    </p:cmd>
                                  </p:childTnLst>
                                </p:cTn>
                              </p:par>
                            </p:childTnLst>
                          </p:cTn>
                        </p:par>
                      </p:childTnLst>
                    </p:cTn>
                  </p:par>
                </p:childTnLst>
              </p:cTn>
              <p:nextCondLst>
                <p:cond evt="onClick" delay="0">
                  <p:tgtEl>
                    <p:spTgt spid="7"/>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1 Slide 11 Foreign Aid">
            <a:hlinkClick r:id="" action="ppaction://media"/>
            <a:extLst>
              <a:ext uri="{FF2B5EF4-FFF2-40B4-BE49-F238E27FC236}">
                <a16:creationId xmlns:a16="http://schemas.microsoft.com/office/drawing/2014/main" id="{BBA31EC7-2DC6-47D6-A7AC-131516A84F1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60048" y="5434568"/>
            <a:ext cx="609600" cy="609600"/>
          </a:xfrm>
          <a:prstGeom prst="rect">
            <a:avLst/>
          </a:prstGeom>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t="70638"/>
          <a:stretch/>
        </p:blipFill>
        <p:spPr>
          <a:xfrm>
            <a:off x="0" y="4667693"/>
            <a:ext cx="9144000" cy="1898546"/>
          </a:xfrm>
          <a:prstGeom prst="rect">
            <a:avLst/>
          </a:prstGeom>
        </p:spPr>
      </p:pic>
      <p:sp>
        <p:nvSpPr>
          <p:cNvPr id="5" name="Rectangle 4"/>
          <p:cNvSpPr/>
          <p:nvPr/>
        </p:nvSpPr>
        <p:spPr>
          <a:xfrm>
            <a:off x="906466" y="2394982"/>
            <a:ext cx="5453582" cy="1107996"/>
          </a:xfrm>
          <a:prstGeom prst="rect">
            <a:avLst/>
          </a:prstGeom>
        </p:spPr>
        <p:txBody>
          <a:bodyPr wrap="square" lIns="0" tIns="0" rIns="0" bIns="0">
            <a:spAutoFit/>
          </a:bodyPr>
          <a:lstStyle/>
          <a:p>
            <a:r>
              <a:rPr lang="en-IE" dirty="0">
                <a:latin typeface="Twinkl" pitchFamily="2" charset="0"/>
              </a:rPr>
              <a:t>When a country is receiving aid from more than one source, the sources may have different ideas of how it should be used. This can cause problems such as education and health systems that are fragmented.</a:t>
            </a:r>
          </a:p>
        </p:txBody>
      </p:sp>
      <p:pic>
        <p:nvPicPr>
          <p:cNvPr id="11" name="Picture 10"/>
          <p:cNvPicPr>
            <a:picLocks noChangeAspect="1"/>
          </p:cNvPicPr>
          <p:nvPr/>
        </p:nvPicPr>
        <p:blipFill rotWithShape="1">
          <a:blip r:embed="rId6" cstate="print">
            <a:clrChange>
              <a:clrFrom>
                <a:srgbClr val="CDCAC3"/>
              </a:clrFrom>
              <a:clrTo>
                <a:srgbClr val="CDCAC3">
                  <a:alpha val="0"/>
                </a:srgbClr>
              </a:clrTo>
            </a:clrChange>
            <a:extLst>
              <a:ext uri="{28A0092B-C50C-407E-A947-70E740481C1C}">
                <a14:useLocalDpi xmlns:a14="http://schemas.microsoft.com/office/drawing/2010/main" val="0"/>
              </a:ext>
            </a:extLst>
          </a:blip>
          <a:srcRect t="76899" r="6636" b="12425"/>
          <a:stretch/>
        </p:blipFill>
        <p:spPr>
          <a:xfrm>
            <a:off x="0" y="4667693"/>
            <a:ext cx="9144000" cy="784241"/>
          </a:xfrm>
          <a:prstGeom prst="rect">
            <a:avLst/>
          </a:prstGeom>
        </p:spPr>
      </p:pic>
      <p:sp>
        <p:nvSpPr>
          <p:cNvPr id="17" name="Title 20"/>
          <p:cNvSpPr txBox="1">
            <a:spLocks/>
          </p:cNvSpPr>
          <p:nvPr/>
        </p:nvSpPr>
        <p:spPr>
          <a:xfrm>
            <a:off x="457198" y="585225"/>
            <a:ext cx="8220075" cy="1231340"/>
          </a:xfrm>
          <a:prstGeom prst="roundRect">
            <a:avLst>
              <a:gd name="adj" fmla="val 0"/>
            </a:avLst>
          </a:prstGeom>
          <a:solidFill>
            <a:srgbClr val="7CCCBF"/>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r>
              <a:rPr lang="en-IE" sz="3600" dirty="0"/>
              <a:t>What are the disadvantages of </a:t>
            </a:r>
            <a:br>
              <a:rPr lang="en-IE" sz="3600" dirty="0"/>
            </a:br>
            <a:r>
              <a:rPr lang="en-IE" sz="3600" dirty="0"/>
              <a:t>foreign aid?</a:t>
            </a:r>
            <a:endParaRPr lang="en-GB" sz="3600" dirty="0">
              <a:latin typeface="+mn-lt"/>
            </a:endParaRPr>
          </a:p>
        </p:txBody>
      </p:sp>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59532" y="1338318"/>
            <a:ext cx="1817741" cy="3807622"/>
          </a:xfrm>
          <a:prstGeom prst="rect">
            <a:avLst/>
          </a:prstGeom>
        </p:spPr>
      </p:pic>
      <p:grpSp>
        <p:nvGrpSpPr>
          <p:cNvPr id="7" name="Group 6">
            <a:extLst>
              <a:ext uri="{FF2B5EF4-FFF2-40B4-BE49-F238E27FC236}">
                <a16:creationId xmlns:a16="http://schemas.microsoft.com/office/drawing/2014/main" id="{A9DF94C0-28ED-4ED5-80E1-52E0F4F95101}"/>
              </a:ext>
            </a:extLst>
          </p:cNvPr>
          <p:cNvGrpSpPr/>
          <p:nvPr/>
        </p:nvGrpSpPr>
        <p:grpSpPr>
          <a:xfrm>
            <a:off x="6037035" y="5232627"/>
            <a:ext cx="2351315" cy="966652"/>
            <a:chOff x="3997234" y="4689566"/>
            <a:chExt cx="2351315" cy="966652"/>
          </a:xfrm>
        </p:grpSpPr>
        <p:sp>
          <p:nvSpPr>
            <p:cNvPr id="8" name="Rectangle 7">
              <a:extLst>
                <a:ext uri="{FF2B5EF4-FFF2-40B4-BE49-F238E27FC236}">
                  <a16:creationId xmlns:a16="http://schemas.microsoft.com/office/drawing/2014/main" id="{B0CE455C-5E71-49C9-80F5-6631D37D6F27}"/>
                </a:ext>
              </a:extLst>
            </p:cNvPr>
            <p:cNvSpPr/>
            <p:nvPr/>
          </p:nvSpPr>
          <p:spPr>
            <a:xfrm>
              <a:off x="4376057" y="4787537"/>
              <a:ext cx="1972492" cy="770709"/>
            </a:xfrm>
            <a:prstGeom prst="rect">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lIns="504000" rtlCol="0" anchor="ctr"/>
            <a:lstStyle/>
            <a:p>
              <a:pPr algn="ctr"/>
              <a:r>
                <a:rPr lang="en-GB" sz="2000" b="1" dirty="0">
                  <a:solidFill>
                    <a:schemeClr val="bg2">
                      <a:lumMod val="10000"/>
                    </a:schemeClr>
                  </a:solidFill>
                </a:rPr>
                <a:t>Click for</a:t>
              </a:r>
            </a:p>
            <a:p>
              <a:pPr algn="ctr"/>
              <a:r>
                <a:rPr lang="en-GB" sz="2000" b="1" dirty="0">
                  <a:solidFill>
                    <a:schemeClr val="bg2">
                      <a:lumMod val="10000"/>
                    </a:schemeClr>
                  </a:solidFill>
                </a:rPr>
                <a:t>Audio</a:t>
              </a:r>
            </a:p>
          </p:txBody>
        </p:sp>
        <p:sp>
          <p:nvSpPr>
            <p:cNvPr id="9" name="Oval 8">
              <a:extLst>
                <a:ext uri="{FF2B5EF4-FFF2-40B4-BE49-F238E27FC236}">
                  <a16:creationId xmlns:a16="http://schemas.microsoft.com/office/drawing/2014/main" id="{8E819DB4-03CB-4180-ACAB-67A715A64D99}"/>
                </a:ext>
              </a:extLst>
            </p:cNvPr>
            <p:cNvSpPr/>
            <p:nvPr/>
          </p:nvSpPr>
          <p:spPr>
            <a:xfrm>
              <a:off x="3997234" y="4689566"/>
              <a:ext cx="966652" cy="966652"/>
            </a:xfrm>
            <a:prstGeom prst="ellipse">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BD9FFAA2-50AC-4EAF-A252-D3DFDBA06C7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04886" y="4742340"/>
              <a:ext cx="602245" cy="848420"/>
            </a:xfrm>
            <a:prstGeom prst="rect">
              <a:avLst/>
            </a:prstGeom>
          </p:spPr>
        </p:pic>
      </p:grpSp>
    </p:spTree>
    <p:extLst>
      <p:ext uri="{BB962C8B-B14F-4D97-AF65-F5344CB8AC3E}">
        <p14:creationId xmlns:p14="http://schemas.microsoft.com/office/powerpoint/2010/main" val="60858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8" fill="hold" display="0">
                  <p:stCondLst>
                    <p:cond delay="indefinite"/>
                  </p:stCondLst>
                  <p:endCondLst>
                    <p:cond evt="onStopAudio" delay="0">
                      <p:tgtEl>
                        <p:sldTgt/>
                      </p:tgtEl>
                    </p:cond>
                    <p:cond evt="onNext" delay="0">
                      <p:tgtEl>
                        <p:sldTgt/>
                      </p:tgtEl>
                    </p:cond>
                  </p:endCondLst>
                </p:cTn>
                <p:tgtEl>
                  <p:spTgt spid="2"/>
                </p:tgtEl>
              </p:cMediaNode>
            </p:audio>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5046" fill="hold"/>
                                        <p:tgtEl>
                                          <p:spTgt spid="2"/>
                                        </p:tgtEl>
                                      </p:cBhvr>
                                    </p:cmd>
                                  </p:childTnLst>
                                </p:cTn>
                              </p:par>
                            </p:childTnLst>
                          </p:cTn>
                        </p:par>
                      </p:childTnLst>
                    </p:cTn>
                  </p:par>
                </p:childTnLst>
              </p:cTn>
              <p:nextCondLst>
                <p:cond evt="onClick" delay="0">
                  <p:tgtEl>
                    <p:spTgt spid="7"/>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12 Slide 12 Foreign Aid">
            <a:hlinkClick r:id="" action="ppaction://media"/>
            <a:extLst>
              <a:ext uri="{FF2B5EF4-FFF2-40B4-BE49-F238E27FC236}">
                <a16:creationId xmlns:a16="http://schemas.microsoft.com/office/drawing/2014/main" id="{A5A11940-C230-4360-9E57-DBB561FB57A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30768" y="5463631"/>
            <a:ext cx="609600" cy="609600"/>
          </a:xfrm>
          <a:prstGeom prst="rect">
            <a:avLst/>
          </a:prstGeom>
        </p:spPr>
      </p:pic>
      <p:sp>
        <p:nvSpPr>
          <p:cNvPr id="5" name="Rectangle 4"/>
          <p:cNvSpPr/>
          <p:nvPr/>
        </p:nvSpPr>
        <p:spPr>
          <a:xfrm>
            <a:off x="660139" y="2086221"/>
            <a:ext cx="4836894" cy="830997"/>
          </a:xfrm>
          <a:prstGeom prst="rect">
            <a:avLst/>
          </a:prstGeom>
        </p:spPr>
        <p:txBody>
          <a:bodyPr wrap="square" lIns="0" tIns="0" rIns="0" bIns="0">
            <a:spAutoFit/>
          </a:bodyPr>
          <a:lstStyle/>
          <a:p>
            <a:pPr marL="285750" indent="-285750">
              <a:buFont typeface="Arial" panose="020B0604020202020204" pitchFamily="34" charset="0"/>
              <a:buChar char="•"/>
            </a:pPr>
            <a:r>
              <a:rPr lang="en-IE" dirty="0">
                <a:latin typeface="Twinkl" pitchFamily="2" charset="0"/>
              </a:rPr>
              <a:t>It causes problems when a country becomes dependent on foreign aid as it is not sustainable in the long term. </a:t>
            </a:r>
          </a:p>
        </p:txBody>
      </p:sp>
      <p:sp>
        <p:nvSpPr>
          <p:cNvPr id="10" name="Rectangle 9"/>
          <p:cNvSpPr/>
          <p:nvPr/>
        </p:nvSpPr>
        <p:spPr>
          <a:xfrm>
            <a:off x="660139" y="3147461"/>
            <a:ext cx="5102708" cy="830997"/>
          </a:xfrm>
          <a:prstGeom prst="rect">
            <a:avLst/>
          </a:prstGeom>
        </p:spPr>
        <p:txBody>
          <a:bodyPr wrap="square" lIns="0" tIns="0" rIns="0" bIns="0">
            <a:spAutoFit/>
          </a:bodyPr>
          <a:lstStyle/>
          <a:p>
            <a:pPr marL="285750" indent="-285750">
              <a:buFont typeface="Arial" panose="020B0604020202020204" pitchFamily="34" charset="0"/>
              <a:buChar char="•"/>
            </a:pPr>
            <a:r>
              <a:rPr lang="en-IE" dirty="0">
                <a:latin typeface="Twinkl" pitchFamily="2" charset="0"/>
              </a:rPr>
              <a:t>Sometimes aid is given as a loan, not a gift. Countries can get into more debt when they cannot afford to repay such loans.</a:t>
            </a: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10953" y="4563382"/>
            <a:ext cx="2110321" cy="1855768"/>
          </a:xfrm>
          <a:prstGeom prst="rect">
            <a:avLst/>
          </a:prstGeom>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3599" y="3710056"/>
            <a:ext cx="2015886" cy="2499358"/>
          </a:xfrm>
          <a:prstGeom prst="rect">
            <a:avLst/>
          </a:prstGeom>
        </p:spPr>
      </p:pic>
      <p:sp>
        <p:nvSpPr>
          <p:cNvPr id="17" name="Title 20"/>
          <p:cNvSpPr txBox="1">
            <a:spLocks/>
          </p:cNvSpPr>
          <p:nvPr/>
        </p:nvSpPr>
        <p:spPr>
          <a:xfrm>
            <a:off x="466726" y="585225"/>
            <a:ext cx="8220075" cy="1231340"/>
          </a:xfrm>
          <a:prstGeom prst="roundRect">
            <a:avLst>
              <a:gd name="adj" fmla="val 0"/>
            </a:avLst>
          </a:prstGeom>
          <a:solidFill>
            <a:srgbClr val="7CCCBF"/>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r>
              <a:rPr lang="en-IE" sz="3600" dirty="0"/>
              <a:t>What are the disadvantages of </a:t>
            </a:r>
            <a:br>
              <a:rPr lang="en-IE" sz="3600" dirty="0"/>
            </a:br>
            <a:r>
              <a:rPr lang="en-IE" sz="3600" dirty="0"/>
              <a:t>foreign aid?</a:t>
            </a:r>
            <a:endParaRPr lang="en-GB" sz="3600" dirty="0">
              <a:latin typeface="+mn-lt"/>
            </a:endParaRPr>
          </a:p>
        </p:txBody>
      </p:sp>
      <p:grpSp>
        <p:nvGrpSpPr>
          <p:cNvPr id="7" name="Group 6">
            <a:extLst>
              <a:ext uri="{FF2B5EF4-FFF2-40B4-BE49-F238E27FC236}">
                <a16:creationId xmlns:a16="http://schemas.microsoft.com/office/drawing/2014/main" id="{BD4584CE-BA51-4DD3-BFF4-D771965B7B00}"/>
              </a:ext>
            </a:extLst>
          </p:cNvPr>
          <p:cNvGrpSpPr/>
          <p:nvPr/>
        </p:nvGrpSpPr>
        <p:grpSpPr>
          <a:xfrm>
            <a:off x="6037035" y="5232627"/>
            <a:ext cx="2351315" cy="966652"/>
            <a:chOff x="3997234" y="4689566"/>
            <a:chExt cx="2351315" cy="966652"/>
          </a:xfrm>
        </p:grpSpPr>
        <p:sp>
          <p:nvSpPr>
            <p:cNvPr id="8" name="Rectangle 7">
              <a:extLst>
                <a:ext uri="{FF2B5EF4-FFF2-40B4-BE49-F238E27FC236}">
                  <a16:creationId xmlns:a16="http://schemas.microsoft.com/office/drawing/2014/main" id="{C5BEC40B-DE53-44CE-9B10-CB25956CA20E}"/>
                </a:ext>
              </a:extLst>
            </p:cNvPr>
            <p:cNvSpPr/>
            <p:nvPr/>
          </p:nvSpPr>
          <p:spPr>
            <a:xfrm>
              <a:off x="4376057" y="4787537"/>
              <a:ext cx="1972492" cy="770709"/>
            </a:xfrm>
            <a:prstGeom prst="rect">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lIns="504000" rtlCol="0" anchor="ctr"/>
            <a:lstStyle/>
            <a:p>
              <a:pPr algn="ctr"/>
              <a:r>
                <a:rPr lang="en-GB" sz="2000" b="1" dirty="0">
                  <a:solidFill>
                    <a:schemeClr val="bg2">
                      <a:lumMod val="10000"/>
                    </a:schemeClr>
                  </a:solidFill>
                </a:rPr>
                <a:t>Click for</a:t>
              </a:r>
            </a:p>
            <a:p>
              <a:pPr algn="ctr"/>
              <a:r>
                <a:rPr lang="en-GB" sz="2000" b="1" dirty="0">
                  <a:solidFill>
                    <a:schemeClr val="bg2">
                      <a:lumMod val="10000"/>
                    </a:schemeClr>
                  </a:solidFill>
                </a:rPr>
                <a:t>Audio</a:t>
              </a:r>
            </a:p>
          </p:txBody>
        </p:sp>
        <p:sp>
          <p:nvSpPr>
            <p:cNvPr id="9" name="Oval 8">
              <a:extLst>
                <a:ext uri="{FF2B5EF4-FFF2-40B4-BE49-F238E27FC236}">
                  <a16:creationId xmlns:a16="http://schemas.microsoft.com/office/drawing/2014/main" id="{A37253F9-9BD0-4E36-B9F2-8F3A4A4DD0F5}"/>
                </a:ext>
              </a:extLst>
            </p:cNvPr>
            <p:cNvSpPr/>
            <p:nvPr/>
          </p:nvSpPr>
          <p:spPr>
            <a:xfrm>
              <a:off x="3997234" y="4689566"/>
              <a:ext cx="966652" cy="966652"/>
            </a:xfrm>
            <a:prstGeom prst="ellipse">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2D7AEE9C-D474-49E7-A62A-0F16B0F5925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4886" y="4742340"/>
              <a:ext cx="602245" cy="848420"/>
            </a:xfrm>
            <a:prstGeom prst="rect">
              <a:avLst/>
            </a:prstGeom>
          </p:spPr>
        </p:pic>
      </p:grpSp>
    </p:spTree>
    <p:extLst>
      <p:ext uri="{BB962C8B-B14F-4D97-AF65-F5344CB8AC3E}">
        <p14:creationId xmlns:p14="http://schemas.microsoft.com/office/powerpoint/2010/main" val="95010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cond evt="onNext" delay="0">
                      <p:tgtEl>
                        <p:sldTgt/>
                      </p:tgtEl>
                    </p:cond>
                  </p:endCondLst>
                </p:cTn>
                <p:tgtEl>
                  <p:spTgt spid="3"/>
                </p:tgtEl>
              </p:cMediaNode>
            </p:audio>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9069" fill="hold"/>
                                        <p:tgtEl>
                                          <p:spTgt spid="3"/>
                                        </p:tgtEl>
                                      </p:cBhvr>
                                    </p:cmd>
                                  </p:childTnLst>
                                </p:cTn>
                              </p:par>
                            </p:childTnLst>
                          </p:cTn>
                        </p:par>
                      </p:childTnLst>
                    </p:cTn>
                  </p:par>
                </p:childTnLst>
              </p:cTn>
              <p:nextCondLst>
                <p:cond evt="onClick" delay="0">
                  <p:tgtEl>
                    <p:spTgt spid="7"/>
                  </p:tgtEl>
                </p:cond>
              </p:nextCondLst>
            </p:seq>
          </p:childTnLst>
        </p:cTn>
      </p:par>
    </p:tnLst>
    <p:bldLst>
      <p:bldP spid="5"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3 Slide 13 Foreign Aid">
            <a:hlinkClick r:id="" action="ppaction://media"/>
            <a:extLst>
              <a:ext uri="{FF2B5EF4-FFF2-40B4-BE49-F238E27FC236}">
                <a16:creationId xmlns:a16="http://schemas.microsoft.com/office/drawing/2014/main" id="{74BBA158-BD91-4E1E-A02C-F5C60FDDD3F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250395" y="5464688"/>
            <a:ext cx="609600" cy="609600"/>
          </a:xfrm>
          <a:prstGeom prst="rect">
            <a:avLst/>
          </a:prstGeom>
        </p:spPr>
      </p:pic>
      <p:sp>
        <p:nvSpPr>
          <p:cNvPr id="5" name="Rectangle 4"/>
          <p:cNvSpPr/>
          <p:nvPr/>
        </p:nvSpPr>
        <p:spPr>
          <a:xfrm>
            <a:off x="660139" y="2894291"/>
            <a:ext cx="4836894" cy="830997"/>
          </a:xfrm>
          <a:prstGeom prst="rect">
            <a:avLst/>
          </a:prstGeom>
        </p:spPr>
        <p:txBody>
          <a:bodyPr wrap="square" lIns="0" tIns="0" rIns="0" bIns="0">
            <a:spAutoFit/>
          </a:bodyPr>
          <a:lstStyle/>
          <a:p>
            <a:pPr marL="285750" indent="-285750">
              <a:buFont typeface="Arial" panose="020B0604020202020204" pitchFamily="34" charset="0"/>
              <a:buChar char="•"/>
            </a:pPr>
            <a:r>
              <a:rPr lang="en-IE" dirty="0">
                <a:latin typeface="Twinkl" pitchFamily="2" charset="0"/>
              </a:rPr>
              <a:t>Sometimes foreign aid is directed towards big projects and doesn’t benefit the smaller scale projects such as small farmers. </a:t>
            </a:r>
          </a:p>
        </p:txBody>
      </p:sp>
      <p:sp>
        <p:nvSpPr>
          <p:cNvPr id="10" name="Rectangle 9"/>
          <p:cNvSpPr/>
          <p:nvPr/>
        </p:nvSpPr>
        <p:spPr>
          <a:xfrm>
            <a:off x="660139" y="3955531"/>
            <a:ext cx="4422224" cy="553998"/>
          </a:xfrm>
          <a:prstGeom prst="rect">
            <a:avLst/>
          </a:prstGeom>
        </p:spPr>
        <p:txBody>
          <a:bodyPr wrap="square" lIns="0" tIns="0" rIns="0" bIns="0">
            <a:spAutoFit/>
          </a:bodyPr>
          <a:lstStyle/>
          <a:p>
            <a:pPr marL="285750" indent="-285750">
              <a:buFont typeface="Arial" panose="020B0604020202020204" pitchFamily="34" charset="0"/>
              <a:buChar char="•"/>
            </a:pPr>
            <a:r>
              <a:rPr lang="en-IE" dirty="0">
                <a:latin typeface="Twinkl" pitchFamily="2" charset="0"/>
              </a:rPr>
              <a:t>This means that the people who need help the most are overlooked.</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9183" y="2384412"/>
            <a:ext cx="3393730" cy="4174484"/>
          </a:xfrm>
          <a:prstGeom prst="rect">
            <a:avLst/>
          </a:prstGeom>
        </p:spPr>
      </p:pic>
      <p:sp>
        <p:nvSpPr>
          <p:cNvPr id="11" name="Title 20"/>
          <p:cNvSpPr txBox="1">
            <a:spLocks/>
          </p:cNvSpPr>
          <p:nvPr/>
        </p:nvSpPr>
        <p:spPr>
          <a:xfrm>
            <a:off x="457198" y="585225"/>
            <a:ext cx="8220075" cy="1231340"/>
          </a:xfrm>
          <a:prstGeom prst="roundRect">
            <a:avLst>
              <a:gd name="adj" fmla="val 0"/>
            </a:avLst>
          </a:prstGeom>
          <a:solidFill>
            <a:srgbClr val="7CCCBF"/>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r>
              <a:rPr lang="en-IE" sz="3600" dirty="0"/>
              <a:t>What are the disadvantages of </a:t>
            </a:r>
            <a:br>
              <a:rPr lang="en-IE" sz="3600" dirty="0"/>
            </a:br>
            <a:r>
              <a:rPr lang="en-IE" sz="3600" dirty="0"/>
              <a:t>foreign aid?</a:t>
            </a:r>
            <a:endParaRPr lang="en-GB" sz="3600" dirty="0">
              <a:latin typeface="+mn-lt"/>
            </a:endParaRPr>
          </a:p>
        </p:txBody>
      </p:sp>
      <p:grpSp>
        <p:nvGrpSpPr>
          <p:cNvPr id="6" name="Group 5">
            <a:extLst>
              <a:ext uri="{FF2B5EF4-FFF2-40B4-BE49-F238E27FC236}">
                <a16:creationId xmlns:a16="http://schemas.microsoft.com/office/drawing/2014/main" id="{C5E21310-3795-4B6D-9A89-0679FC6EA6B5}"/>
              </a:ext>
            </a:extLst>
          </p:cNvPr>
          <p:cNvGrpSpPr/>
          <p:nvPr/>
        </p:nvGrpSpPr>
        <p:grpSpPr>
          <a:xfrm>
            <a:off x="6037035" y="5232627"/>
            <a:ext cx="2351315" cy="966652"/>
            <a:chOff x="3997234" y="4689566"/>
            <a:chExt cx="2351315" cy="966652"/>
          </a:xfrm>
        </p:grpSpPr>
        <p:sp>
          <p:nvSpPr>
            <p:cNvPr id="7" name="Rectangle 6">
              <a:extLst>
                <a:ext uri="{FF2B5EF4-FFF2-40B4-BE49-F238E27FC236}">
                  <a16:creationId xmlns:a16="http://schemas.microsoft.com/office/drawing/2014/main" id="{BF844D6E-AD26-48B2-BA89-80A5672D79CA}"/>
                </a:ext>
              </a:extLst>
            </p:cNvPr>
            <p:cNvSpPr/>
            <p:nvPr/>
          </p:nvSpPr>
          <p:spPr>
            <a:xfrm>
              <a:off x="4376057" y="4787537"/>
              <a:ext cx="1972492" cy="770709"/>
            </a:xfrm>
            <a:prstGeom prst="rect">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lIns="504000" rtlCol="0" anchor="ctr"/>
            <a:lstStyle/>
            <a:p>
              <a:pPr algn="ctr"/>
              <a:r>
                <a:rPr lang="en-GB" sz="2000" b="1" dirty="0">
                  <a:solidFill>
                    <a:schemeClr val="bg2">
                      <a:lumMod val="10000"/>
                    </a:schemeClr>
                  </a:solidFill>
                </a:rPr>
                <a:t>Click for</a:t>
              </a:r>
            </a:p>
            <a:p>
              <a:pPr algn="ctr"/>
              <a:r>
                <a:rPr lang="en-GB" sz="2000" b="1" dirty="0">
                  <a:solidFill>
                    <a:schemeClr val="bg2">
                      <a:lumMod val="10000"/>
                    </a:schemeClr>
                  </a:solidFill>
                </a:rPr>
                <a:t>Audio</a:t>
              </a:r>
            </a:p>
          </p:txBody>
        </p:sp>
        <p:sp>
          <p:nvSpPr>
            <p:cNvPr id="8" name="Oval 7">
              <a:extLst>
                <a:ext uri="{FF2B5EF4-FFF2-40B4-BE49-F238E27FC236}">
                  <a16:creationId xmlns:a16="http://schemas.microsoft.com/office/drawing/2014/main" id="{09ED5037-2444-45D3-BB14-F5B354303F20}"/>
                </a:ext>
              </a:extLst>
            </p:cNvPr>
            <p:cNvSpPr/>
            <p:nvPr/>
          </p:nvSpPr>
          <p:spPr>
            <a:xfrm>
              <a:off x="3997234" y="4689566"/>
              <a:ext cx="966652" cy="966652"/>
            </a:xfrm>
            <a:prstGeom prst="ellipse">
              <a:avLst/>
            </a:prstGeom>
            <a:solidFill>
              <a:schemeClr val="bg1"/>
            </a:solidFill>
            <a:ln w="57150">
              <a:solidFill>
                <a:srgbClr val="7CCC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2E41006C-F653-4705-ABF0-FB574D7FBD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04886" y="4742340"/>
              <a:ext cx="602245" cy="848420"/>
            </a:xfrm>
            <a:prstGeom prst="rect">
              <a:avLst/>
            </a:prstGeom>
          </p:spPr>
        </p:pic>
      </p:grpSp>
    </p:spTree>
    <p:extLst>
      <p:ext uri="{BB962C8B-B14F-4D97-AF65-F5344CB8AC3E}">
        <p14:creationId xmlns:p14="http://schemas.microsoft.com/office/powerpoint/2010/main" val="24032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cond evt="onNext" delay="0">
                      <p:tgtEl>
                        <p:sldTgt/>
                      </p:tgtEl>
                    </p:cond>
                  </p:endCondLst>
                </p:cTn>
                <p:tgtEl>
                  <p:spTgt spid="2"/>
                </p:tgtEl>
              </p:cMediaNode>
            </p:audi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4262" fill="hold"/>
                                        <p:tgtEl>
                                          <p:spTgt spid="2"/>
                                        </p:tgtEl>
                                      </p:cBhvr>
                                    </p:cmd>
                                  </p:childTnLst>
                                </p:cTn>
                              </p:par>
                            </p:childTnLst>
                          </p:cTn>
                        </p:par>
                      </p:childTnLst>
                    </p:cTn>
                  </p:par>
                </p:childTnLst>
              </p:cTn>
              <p:nextCondLst>
                <p:cond evt="onClick" delay="0">
                  <p:tgtEl>
                    <p:spTgt spid="6"/>
                  </p:tgtEl>
                </p:cond>
              </p:nextCondLst>
            </p:seq>
          </p:childTnLst>
        </p:cTn>
      </p:par>
    </p:tnLst>
    <p:bldLst>
      <p:bldP spid="5"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potx" id="{F2D9965A-8C68-4F5E-A2B5-CF7E0DDA752E}" vid="{78487116-FFC1-4A12-BB7A-4083D6069C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1360</TotalTime>
  <Words>524</Words>
  <Application>Microsoft Office PowerPoint</Application>
  <PresentationFormat>On-screen Show (4:3)</PresentationFormat>
  <Paragraphs>56</Paragraphs>
  <Slides>14</Slides>
  <Notes>0</Notes>
  <HiddenSlides>0</HiddenSlides>
  <MMClips>12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Twinkl</vt:lpstr>
      <vt:lpstr>Calibri</vt:lpstr>
      <vt:lpstr>Office Theme</vt:lpstr>
      <vt:lpstr>PowerPoint Presentation</vt:lpstr>
      <vt:lpstr>What is foreign aid?</vt:lpstr>
      <vt:lpstr>What are the issues?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Alice Hawkes</dc:creator>
  <cp:lastModifiedBy>Thomas Broughton</cp:lastModifiedBy>
  <cp:revision>21</cp:revision>
  <dcterms:created xsi:type="dcterms:W3CDTF">2020-02-24T15:26:16Z</dcterms:created>
  <dcterms:modified xsi:type="dcterms:W3CDTF">2020-06-30T14:43:14Z</dcterms:modified>
</cp:coreProperties>
</file>