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1" r:id="rId5"/>
    <p:sldId id="260" r:id="rId6"/>
    <p:sldId id="262" r:id="rId7"/>
    <p:sldId id="263" r:id="rId8"/>
    <p:sldId id="264" r:id="rId9"/>
    <p:sldId id="265" r:id="rId10"/>
    <p:sldId id="266" r:id="rId11"/>
    <p:sldId id="258"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5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12/27/aa</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12/27/aa</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12/27/aa</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www.britannica.com/event/Treaty-of-Cambrai" TargetMode="External"/><Relationship Id="rId3" Type="http://schemas.openxmlformats.org/officeDocument/2006/relationships/hyperlink" Target="http://www.britannica.com/biography/Francis-I-king-of-France" TargetMode="External"/><Relationship Id="rId7" Type="http://schemas.openxmlformats.org/officeDocument/2006/relationships/hyperlink" Target="http://www.britannica.com/event/Treaty-of-Madrid" TargetMode="External"/><Relationship Id="rId2" Type="http://schemas.openxmlformats.org/officeDocument/2006/relationships/hyperlink" Target="http://www.britannica.com/biography/Adrian-VI" TargetMode="External"/><Relationship Id="rId1" Type="http://schemas.openxmlformats.org/officeDocument/2006/relationships/slideLayout" Target="../slideLayouts/slideLayout7.xml"/><Relationship Id="rId6" Type="http://schemas.openxmlformats.org/officeDocument/2006/relationships/hyperlink" Target="http://www.britannica.com/place/Madrid" TargetMode="External"/><Relationship Id="rId5" Type="http://schemas.openxmlformats.org/officeDocument/2006/relationships/hyperlink" Target="http://www.britannica.com/technology/alcazar-Spanish-fortress" TargetMode="External"/><Relationship Id="rId4" Type="http://schemas.openxmlformats.org/officeDocument/2006/relationships/hyperlink" Target="http://www.britannica.com/event/Battle-of-Pavia" TargetMode="External"/><Relationship Id="rId9" Type="http://schemas.openxmlformats.org/officeDocument/2006/relationships/hyperlink" Target="http://en.wikipedia.org/wiki/Peace_of_Cateau-Cambr%C3%A9sis#Peace_of_Cateau-Cambr.C3.A9sis_.281559.29"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Schmalkaldic_League" TargetMode="External"/><Relationship Id="rId2" Type="http://schemas.openxmlformats.org/officeDocument/2006/relationships/hyperlink" Target="https://en.wikipedia.org/wiki/Charles_V,_Holy_Roman_Emperor" TargetMode="External"/><Relationship Id="rId1" Type="http://schemas.openxmlformats.org/officeDocument/2006/relationships/slideLayout" Target="../slideLayouts/slideLayout7.xml"/><Relationship Id="rId5" Type="http://schemas.openxmlformats.org/officeDocument/2006/relationships/hyperlink" Target="https://en.wikipedia.org/wiki/Holy_Roman_Empire" TargetMode="External"/><Relationship Id="rId4" Type="http://schemas.openxmlformats.org/officeDocument/2006/relationships/hyperlink" Target="https://en.wikipedia.org/wiki/Christianit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ES" sz="4800" b="1" u="sng" dirty="0" smtClean="0">
                <a:solidFill>
                  <a:srgbClr val="FF0000"/>
                </a:solidFill>
                <a:effectLst>
                  <a:outerShdw blurRad="38100" dist="38100" dir="2700000" algn="tl">
                    <a:srgbClr val="000000">
                      <a:alpha val="43137"/>
                    </a:srgbClr>
                  </a:outerShdw>
                </a:effectLst>
              </a:rPr>
              <a:t/>
            </a:r>
            <a:br>
              <a:rPr lang="es-ES" sz="4800" b="1" u="sng" dirty="0" smtClean="0">
                <a:solidFill>
                  <a:srgbClr val="FF0000"/>
                </a:solidFill>
                <a:effectLst>
                  <a:outerShdw blurRad="38100" dist="38100" dir="2700000" algn="tl">
                    <a:srgbClr val="000000">
                      <a:alpha val="43137"/>
                    </a:srgbClr>
                  </a:outerShdw>
                </a:effectLst>
              </a:rPr>
            </a:br>
            <a:r>
              <a:rPr lang="es-ES" sz="4800" b="1" u="sng" dirty="0">
                <a:solidFill>
                  <a:srgbClr val="FF0000"/>
                </a:solidFill>
                <a:effectLst>
                  <a:outerShdw blurRad="38100" dist="38100" dir="2700000" algn="tl">
                    <a:srgbClr val="000000">
                      <a:alpha val="43137"/>
                    </a:srgbClr>
                  </a:outerShdw>
                </a:effectLst>
              </a:rPr>
              <a:t/>
            </a:r>
            <a:br>
              <a:rPr lang="es-ES" sz="4800" b="1" u="sng" dirty="0">
                <a:solidFill>
                  <a:srgbClr val="FF0000"/>
                </a:solidFill>
                <a:effectLst>
                  <a:outerShdw blurRad="38100" dist="38100" dir="2700000" algn="tl">
                    <a:srgbClr val="000000">
                      <a:alpha val="43137"/>
                    </a:srgbClr>
                  </a:outerShdw>
                </a:effectLst>
              </a:rPr>
            </a:br>
            <a:r>
              <a:rPr lang="es-ES" sz="4800" b="1" u="sng" dirty="0" smtClean="0">
                <a:solidFill>
                  <a:srgbClr val="FF0000"/>
                </a:solidFill>
                <a:effectLst>
                  <a:outerShdw blurRad="38100" dist="38100" dir="2700000" algn="tl">
                    <a:srgbClr val="000000">
                      <a:alpha val="43137"/>
                    </a:srgbClr>
                  </a:outerShdw>
                </a:effectLst>
              </a:rPr>
              <a:t/>
            </a:r>
            <a:br>
              <a:rPr lang="es-ES" sz="4800" b="1" u="sng" dirty="0" smtClean="0">
                <a:solidFill>
                  <a:srgbClr val="FF0000"/>
                </a:solidFill>
                <a:effectLst>
                  <a:outerShdw blurRad="38100" dist="38100" dir="2700000" algn="tl">
                    <a:srgbClr val="000000">
                      <a:alpha val="43137"/>
                    </a:srgbClr>
                  </a:outerShdw>
                </a:effectLst>
              </a:rPr>
            </a:br>
            <a:r>
              <a:rPr lang="es-ES" sz="4800" b="1" u="sng" dirty="0">
                <a:solidFill>
                  <a:srgbClr val="FF0000"/>
                </a:solidFill>
                <a:effectLst>
                  <a:outerShdw blurRad="38100" dist="38100" dir="2700000" algn="tl">
                    <a:srgbClr val="000000">
                      <a:alpha val="43137"/>
                    </a:srgbClr>
                  </a:outerShdw>
                </a:effectLst>
              </a:rPr>
              <a:t/>
            </a:r>
            <a:br>
              <a:rPr lang="es-ES" sz="4800" b="1" u="sng" dirty="0">
                <a:solidFill>
                  <a:srgbClr val="FF0000"/>
                </a:solidFill>
                <a:effectLst>
                  <a:outerShdw blurRad="38100" dist="38100" dir="2700000" algn="tl">
                    <a:srgbClr val="000000">
                      <a:alpha val="43137"/>
                    </a:srgbClr>
                  </a:outerShdw>
                </a:effectLst>
              </a:rPr>
            </a:br>
            <a:r>
              <a:rPr lang="es-ES" sz="4800" b="1" u="sng" dirty="0" smtClean="0">
                <a:solidFill>
                  <a:srgbClr val="FF0000"/>
                </a:solidFill>
                <a:effectLst>
                  <a:outerShdw blurRad="38100" dist="38100" dir="2700000" algn="tl">
                    <a:srgbClr val="000000">
                      <a:alpha val="43137"/>
                    </a:srgbClr>
                  </a:outerShdw>
                </a:effectLst>
              </a:rPr>
              <a:t/>
            </a:r>
            <a:br>
              <a:rPr lang="es-ES" sz="4800" b="1" u="sng" dirty="0" smtClean="0">
                <a:solidFill>
                  <a:srgbClr val="FF0000"/>
                </a:solidFill>
                <a:effectLst>
                  <a:outerShdw blurRad="38100" dist="38100" dir="2700000" algn="tl">
                    <a:srgbClr val="000000">
                      <a:alpha val="43137"/>
                    </a:srgbClr>
                  </a:outerShdw>
                </a:effectLst>
              </a:rPr>
            </a:br>
            <a:r>
              <a:rPr lang="es-ES" sz="4800" b="1" u="sng" dirty="0" smtClean="0">
                <a:solidFill>
                  <a:srgbClr val="FF0000"/>
                </a:solidFill>
                <a:effectLst>
                  <a:outerShdw blurRad="38100" dist="38100" dir="2700000" algn="tl">
                    <a:srgbClr val="000000">
                      <a:alpha val="43137"/>
                    </a:srgbClr>
                  </a:outerShdw>
                </a:effectLst>
              </a:rPr>
              <a:t>THE SPANISH HEGEMONY(I):</a:t>
            </a:r>
            <a:endParaRPr lang="es-ES" b="1" u="sng" dirty="0">
              <a:solidFill>
                <a:srgbClr val="FF0000"/>
              </a:solidFill>
              <a:effectLst>
                <a:outerShdw blurRad="38100" dist="38100" dir="2700000" algn="tl">
                  <a:srgbClr val="000000">
                    <a:alpha val="43137"/>
                  </a:srgbClr>
                </a:outerShdw>
              </a:effectLst>
            </a:endParaRPr>
          </a:p>
        </p:txBody>
      </p:sp>
      <p:sp>
        <p:nvSpPr>
          <p:cNvPr id="4" name="Subtítulo 3"/>
          <p:cNvSpPr>
            <a:spLocks noGrp="1"/>
          </p:cNvSpPr>
          <p:nvPr>
            <p:ph type="subTitle" idx="1"/>
          </p:nvPr>
        </p:nvSpPr>
        <p:spPr/>
        <p:txBody>
          <a:bodyPr>
            <a:normAutofit/>
          </a:bodyPr>
          <a:lstStyle/>
          <a:p>
            <a:r>
              <a:rPr lang="es-ES" sz="4800" b="1" u="sng" dirty="0" smtClean="0">
                <a:solidFill>
                  <a:srgbClr val="FF0000"/>
                </a:solidFill>
                <a:effectLst>
                  <a:outerShdw blurRad="38100" dist="38100" dir="2700000" algn="tl">
                    <a:srgbClr val="000000">
                      <a:alpha val="43137"/>
                    </a:srgbClr>
                  </a:outerShdw>
                </a:effectLst>
              </a:rPr>
              <a:t>CHARLES V</a:t>
            </a:r>
            <a:endParaRPr lang="es-ES" sz="4800" b="1" u="sng"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447772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16628" y="524932"/>
            <a:ext cx="9601196" cy="1303867"/>
          </a:xfrm>
        </p:spPr>
        <p:txBody>
          <a:bodyPr>
            <a:normAutofit/>
          </a:bodyPr>
          <a:lstStyle/>
          <a:p>
            <a:r>
              <a:rPr lang="es-ES" sz="4800" b="1" u="sng" dirty="0" smtClean="0">
                <a:solidFill>
                  <a:srgbClr val="FF0000"/>
                </a:solidFill>
              </a:rPr>
              <a:t>HABSBURG DINASTY</a:t>
            </a:r>
            <a:endParaRPr lang="es-ES" sz="4800" b="1" u="sng" dirty="0">
              <a:solidFill>
                <a:srgbClr val="FF0000"/>
              </a:solidFill>
            </a:endParaRPr>
          </a:p>
        </p:txBody>
      </p:sp>
      <p:sp>
        <p:nvSpPr>
          <p:cNvPr id="3" name="Marcador de contenido 2"/>
          <p:cNvSpPr>
            <a:spLocks noGrp="1"/>
          </p:cNvSpPr>
          <p:nvPr>
            <p:ph idx="1"/>
          </p:nvPr>
        </p:nvSpPr>
        <p:spPr/>
        <p:txBody>
          <a:bodyPr/>
          <a:lstStyle/>
          <a:p>
            <a:pPr>
              <a:spcBef>
                <a:spcPct val="0"/>
              </a:spcBef>
              <a:buFont typeface="Wingdings" panose="05000000000000000000" pitchFamily="2" charset="2"/>
              <a:buChar char="Ø"/>
            </a:pPr>
            <a:r>
              <a:rPr lang="en-GB" altLang="es-ES" dirty="0">
                <a:latin typeface="AR HERMANN" panose="02000000000000000000" pitchFamily="2" charset="0"/>
              </a:rPr>
              <a:t>Charles’s grandfather (Maximilian) was from the Habsburg family. He was the Emperor of the Holy Roman Empire.</a:t>
            </a:r>
          </a:p>
          <a:p>
            <a:pPr>
              <a:spcBef>
                <a:spcPct val="0"/>
              </a:spcBef>
              <a:buFont typeface="Wingdings" panose="05000000000000000000" pitchFamily="2" charset="2"/>
              <a:buChar char="Ø"/>
            </a:pPr>
            <a:r>
              <a:rPr lang="en-GB" altLang="es-ES" dirty="0">
                <a:latin typeface="AR HERMANN" panose="02000000000000000000" pitchFamily="2" charset="0"/>
              </a:rPr>
              <a:t>So Charles and his successors are known as the Habsburg dynasty of Spanish kings.</a:t>
            </a:r>
          </a:p>
          <a:p>
            <a:endParaRPr lang="es-ES" dirty="0"/>
          </a:p>
        </p:txBody>
      </p:sp>
      <p:pic>
        <p:nvPicPr>
          <p:cNvPr id="4" name="Imagen 3"/>
          <p:cNvPicPr>
            <a:picLocks noChangeAspect="1"/>
          </p:cNvPicPr>
          <p:nvPr/>
        </p:nvPicPr>
        <p:blipFill>
          <a:blip r:embed="rId2"/>
          <a:stretch>
            <a:fillRect/>
          </a:stretch>
        </p:blipFill>
        <p:spPr>
          <a:xfrm>
            <a:off x="47159" y="4130567"/>
            <a:ext cx="1396739" cy="2532754"/>
          </a:xfrm>
          <a:prstGeom prst="rect">
            <a:avLst/>
          </a:prstGeom>
        </p:spPr>
      </p:pic>
      <p:pic>
        <p:nvPicPr>
          <p:cNvPr id="5" name="Imagen 4"/>
          <p:cNvPicPr>
            <a:picLocks noChangeAspect="1"/>
          </p:cNvPicPr>
          <p:nvPr/>
        </p:nvPicPr>
        <p:blipFill>
          <a:blip r:embed="rId3"/>
          <a:stretch>
            <a:fillRect/>
          </a:stretch>
        </p:blipFill>
        <p:spPr>
          <a:xfrm>
            <a:off x="2495933" y="4106524"/>
            <a:ext cx="1406238" cy="2556797"/>
          </a:xfrm>
          <a:prstGeom prst="rect">
            <a:avLst/>
          </a:prstGeom>
        </p:spPr>
      </p:pic>
      <p:pic>
        <p:nvPicPr>
          <p:cNvPr id="6" name="Imagen 5"/>
          <p:cNvPicPr>
            <a:picLocks noChangeAspect="1"/>
          </p:cNvPicPr>
          <p:nvPr/>
        </p:nvPicPr>
        <p:blipFill>
          <a:blip r:embed="rId4"/>
          <a:stretch>
            <a:fillRect/>
          </a:stretch>
        </p:blipFill>
        <p:spPr>
          <a:xfrm>
            <a:off x="4771832" y="4041751"/>
            <a:ext cx="1545394" cy="2650944"/>
          </a:xfrm>
          <a:prstGeom prst="rect">
            <a:avLst/>
          </a:prstGeom>
        </p:spPr>
      </p:pic>
      <p:pic>
        <p:nvPicPr>
          <p:cNvPr id="7" name="Imagen 6"/>
          <p:cNvPicPr>
            <a:picLocks noChangeAspect="1"/>
          </p:cNvPicPr>
          <p:nvPr/>
        </p:nvPicPr>
        <p:blipFill>
          <a:blip r:embed="rId5"/>
          <a:stretch>
            <a:fillRect/>
          </a:stretch>
        </p:blipFill>
        <p:spPr>
          <a:xfrm>
            <a:off x="7173364" y="4008838"/>
            <a:ext cx="1592905" cy="2683857"/>
          </a:xfrm>
          <a:prstGeom prst="rect">
            <a:avLst/>
          </a:prstGeom>
        </p:spPr>
      </p:pic>
      <p:pic>
        <p:nvPicPr>
          <p:cNvPr id="8" name="Imagen 7"/>
          <p:cNvPicPr>
            <a:picLocks noChangeAspect="1"/>
          </p:cNvPicPr>
          <p:nvPr/>
        </p:nvPicPr>
        <p:blipFill>
          <a:blip r:embed="rId6"/>
          <a:stretch>
            <a:fillRect/>
          </a:stretch>
        </p:blipFill>
        <p:spPr>
          <a:xfrm>
            <a:off x="9287339" y="4159045"/>
            <a:ext cx="2857500" cy="2533650"/>
          </a:xfrm>
          <a:prstGeom prst="rect">
            <a:avLst/>
          </a:prstGeom>
        </p:spPr>
      </p:pic>
    </p:spTree>
    <p:extLst>
      <p:ext uri="{BB962C8B-B14F-4D97-AF65-F5344CB8AC3E}">
        <p14:creationId xmlns:p14="http://schemas.microsoft.com/office/powerpoint/2010/main" val="134795472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i="1" u="sng" dirty="0" smtClean="0">
                <a:solidFill>
                  <a:srgbClr val="FF0000"/>
                </a:solidFill>
                <a:latin typeface="AR HERMANN" panose="02000000000000000000" pitchFamily="2" charset="0"/>
              </a:rPr>
              <a:t>CHARLES V</a:t>
            </a:r>
            <a:endParaRPr lang="es-ES" b="1" i="1" u="sng" dirty="0">
              <a:solidFill>
                <a:srgbClr val="FF0000"/>
              </a:solidFill>
              <a:latin typeface="AR HERMANN" panose="02000000000000000000" pitchFamily="2" charset="0"/>
            </a:endParaRPr>
          </a:p>
        </p:txBody>
      </p:sp>
      <p:pic>
        <p:nvPicPr>
          <p:cNvPr id="4" name="Marcador de contenido 3"/>
          <p:cNvPicPr>
            <a:picLocks noGrp="1" noChangeAspect="1"/>
          </p:cNvPicPr>
          <p:nvPr>
            <p:ph idx="1"/>
          </p:nvPr>
        </p:nvPicPr>
        <p:blipFill>
          <a:blip r:embed="rId2"/>
          <a:stretch>
            <a:fillRect/>
          </a:stretch>
        </p:blipFill>
        <p:spPr>
          <a:xfrm>
            <a:off x="1083392" y="2282453"/>
            <a:ext cx="2574208" cy="4085422"/>
          </a:xfrm>
        </p:spPr>
      </p:pic>
      <p:pic>
        <p:nvPicPr>
          <p:cNvPr id="5" name="Imagen 4"/>
          <p:cNvPicPr>
            <a:picLocks noChangeAspect="1"/>
          </p:cNvPicPr>
          <p:nvPr/>
        </p:nvPicPr>
        <p:blipFill>
          <a:blip r:embed="rId3"/>
          <a:stretch>
            <a:fillRect/>
          </a:stretch>
        </p:blipFill>
        <p:spPr>
          <a:xfrm>
            <a:off x="4471953" y="2403987"/>
            <a:ext cx="2872984" cy="3893148"/>
          </a:xfrm>
          <a:prstGeom prst="rect">
            <a:avLst/>
          </a:prstGeom>
        </p:spPr>
      </p:pic>
      <p:pic>
        <p:nvPicPr>
          <p:cNvPr id="6" name="Imagen 5"/>
          <p:cNvPicPr>
            <a:picLocks noChangeAspect="1"/>
          </p:cNvPicPr>
          <p:nvPr/>
        </p:nvPicPr>
        <p:blipFill>
          <a:blip r:embed="rId4"/>
          <a:stretch>
            <a:fillRect/>
          </a:stretch>
        </p:blipFill>
        <p:spPr>
          <a:xfrm>
            <a:off x="8118213" y="2282453"/>
            <a:ext cx="3348043" cy="4050052"/>
          </a:xfrm>
          <a:prstGeom prst="rect">
            <a:avLst/>
          </a:prstGeom>
        </p:spPr>
      </p:pic>
    </p:spTree>
    <p:extLst>
      <p:ext uri="{BB962C8B-B14F-4D97-AF65-F5344CB8AC3E}">
        <p14:creationId xmlns:p14="http://schemas.microsoft.com/office/powerpoint/2010/main" val="85692842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70857" y="294967"/>
            <a:ext cx="10784115" cy="5878532"/>
          </a:xfrm>
          <a:prstGeom prst="rect">
            <a:avLst/>
          </a:prstGeom>
        </p:spPr>
        <p:txBody>
          <a:bodyPr wrap="square">
            <a:spAutoFit/>
          </a:bodyPr>
          <a:lstStyle/>
          <a:p>
            <a:pPr>
              <a:spcBef>
                <a:spcPct val="0"/>
              </a:spcBef>
            </a:pPr>
            <a:endParaRPr lang="en-GB" altLang="es-ES" sz="3200" u="sng" dirty="0" smtClean="0">
              <a:latin typeface="AR HERMANN" panose="02000000000000000000" pitchFamily="2" charset="0"/>
            </a:endParaRPr>
          </a:p>
          <a:p>
            <a:pPr>
              <a:spcBef>
                <a:spcPct val="0"/>
              </a:spcBef>
            </a:pPr>
            <a:endParaRPr lang="en-GB" altLang="es-ES" sz="3200" u="sng" dirty="0">
              <a:latin typeface="AR HERMANN" panose="02000000000000000000" pitchFamily="2" charset="0"/>
            </a:endParaRPr>
          </a:p>
          <a:p>
            <a:pPr>
              <a:spcBef>
                <a:spcPct val="0"/>
              </a:spcBef>
            </a:pPr>
            <a:r>
              <a:rPr lang="en-GB" altLang="es-ES" sz="3200" u="sng" dirty="0" smtClean="0">
                <a:latin typeface="AR HERMANN" panose="02000000000000000000" pitchFamily="2" charset="0"/>
              </a:rPr>
              <a:t>Charles </a:t>
            </a:r>
            <a:r>
              <a:rPr lang="en-GB" altLang="es-ES" sz="3200" u="sng" dirty="0">
                <a:latin typeface="AR HERMANN" panose="02000000000000000000" pitchFamily="2" charset="0"/>
              </a:rPr>
              <a:t>I of Spain and Charles V </a:t>
            </a:r>
            <a:r>
              <a:rPr lang="en-GB" altLang="es-ES" sz="3200" u="sng" dirty="0" smtClean="0">
                <a:latin typeface="AR HERMANN" panose="02000000000000000000" pitchFamily="2" charset="0"/>
              </a:rPr>
              <a:t>of Germany </a:t>
            </a:r>
            <a:r>
              <a:rPr lang="en-GB" altLang="es-ES" sz="3200" dirty="0">
                <a:latin typeface="AR HERMANN" panose="02000000000000000000" pitchFamily="2" charset="0"/>
              </a:rPr>
              <a:t>(</a:t>
            </a:r>
            <a:r>
              <a:rPr lang="en-GB" altLang="es-ES" sz="3200" dirty="0" smtClean="0">
                <a:latin typeface="AR HERMANN" panose="02000000000000000000" pitchFamily="2" charset="0"/>
              </a:rPr>
              <a:t>1516-1556</a:t>
            </a:r>
            <a:r>
              <a:rPr lang="en-GB" altLang="es-ES" sz="3200" dirty="0">
                <a:latin typeface="AR HERMANN" panose="02000000000000000000" pitchFamily="2" charset="0"/>
              </a:rPr>
              <a:t>):</a:t>
            </a:r>
          </a:p>
          <a:p>
            <a:pPr>
              <a:spcBef>
                <a:spcPct val="0"/>
              </a:spcBef>
            </a:pPr>
            <a:endParaRPr lang="en-US" altLang="es-ES" sz="2800" dirty="0" smtClean="0">
              <a:latin typeface="AR HERMANN" panose="02000000000000000000" pitchFamily="2" charset="0"/>
            </a:endParaRPr>
          </a:p>
          <a:p>
            <a:pPr marL="457200" indent="-457200" algn="just">
              <a:spcBef>
                <a:spcPct val="0"/>
              </a:spcBef>
              <a:buFont typeface="Arial" panose="020B0604020202020204" pitchFamily="34" charset="0"/>
              <a:buChar char="•"/>
            </a:pPr>
            <a:r>
              <a:rPr lang="en-US" altLang="es-ES" sz="2800" dirty="0" smtClean="0">
                <a:latin typeface="AR HERMANN" panose="02000000000000000000" pitchFamily="2" charset="0"/>
              </a:rPr>
              <a:t>When </a:t>
            </a:r>
            <a:r>
              <a:rPr lang="en-US" altLang="es-ES" sz="2800" dirty="0">
                <a:latin typeface="AR HERMANN" panose="02000000000000000000" pitchFamily="2" charset="0"/>
              </a:rPr>
              <a:t>Isabella died in 1504,  Joanna becomes Queen of </a:t>
            </a:r>
            <a:r>
              <a:rPr lang="en-US" altLang="es-ES" sz="2800" dirty="0" err="1">
                <a:latin typeface="AR HERMANN" panose="02000000000000000000" pitchFamily="2" charset="0"/>
              </a:rPr>
              <a:t>Castilla</a:t>
            </a:r>
            <a:r>
              <a:rPr lang="en-US" altLang="es-ES" sz="2800" dirty="0">
                <a:latin typeface="AR HERMANN" panose="02000000000000000000" pitchFamily="2" charset="0"/>
              </a:rPr>
              <a:t>, however Ferdinand continues ruling</a:t>
            </a:r>
            <a:r>
              <a:rPr lang="en-US" altLang="es-ES" sz="2800" dirty="0" smtClean="0">
                <a:latin typeface="AR HERMANN" panose="02000000000000000000" pitchFamily="2" charset="0"/>
              </a:rPr>
              <a:t>. Philip died in 1506. </a:t>
            </a:r>
            <a:r>
              <a:rPr lang="en-US" altLang="es-ES" sz="2800" dirty="0">
                <a:latin typeface="AR HERMANN" panose="02000000000000000000" pitchFamily="2" charset="0"/>
              </a:rPr>
              <a:t>Ferdinand the Catholic died in 1516</a:t>
            </a:r>
            <a:r>
              <a:rPr lang="en-US" altLang="es-ES" sz="2800" dirty="0" smtClean="0">
                <a:latin typeface="AR HERMANN" panose="02000000000000000000" pitchFamily="2" charset="0"/>
              </a:rPr>
              <a:t>. Charles I came to Spain in 1517.</a:t>
            </a:r>
            <a:endParaRPr lang="en-US" altLang="es-ES" sz="2800" dirty="0">
              <a:latin typeface="AR HERMANN" panose="02000000000000000000" pitchFamily="2" charset="0"/>
            </a:endParaRPr>
          </a:p>
          <a:p>
            <a:pPr marL="457200" indent="-457200" algn="just">
              <a:spcBef>
                <a:spcPct val="0"/>
              </a:spcBef>
              <a:buFont typeface="Arial" panose="020B0604020202020204" pitchFamily="34" charset="0"/>
              <a:buChar char="•"/>
            </a:pPr>
            <a:endParaRPr lang="en-US" altLang="es-ES" sz="2800" dirty="0">
              <a:latin typeface="AR HERMANN" panose="02000000000000000000" pitchFamily="2" charset="0"/>
            </a:endParaRPr>
          </a:p>
          <a:p>
            <a:pPr marL="457200" indent="-457200">
              <a:spcBef>
                <a:spcPct val="0"/>
              </a:spcBef>
              <a:buFont typeface="Arial" panose="020B0604020202020204" pitchFamily="34" charset="0"/>
              <a:buChar char="•"/>
            </a:pPr>
            <a:r>
              <a:rPr lang="en-US" altLang="es-ES" sz="2800" dirty="0">
                <a:latin typeface="AR HERMANN" panose="02000000000000000000" pitchFamily="2" charset="0"/>
              </a:rPr>
              <a:t>Charles becomes King of </a:t>
            </a:r>
            <a:r>
              <a:rPr lang="en-US" altLang="es-ES" sz="2800" dirty="0" err="1">
                <a:latin typeface="AR HERMANN" panose="02000000000000000000" pitchFamily="2" charset="0"/>
              </a:rPr>
              <a:t>Burgandy</a:t>
            </a:r>
            <a:r>
              <a:rPr lang="en-US" altLang="es-ES" sz="2800" dirty="0">
                <a:latin typeface="AR HERMANN" panose="02000000000000000000" pitchFamily="2" charset="0"/>
              </a:rPr>
              <a:t> and the Low </a:t>
            </a:r>
            <a:r>
              <a:rPr lang="en-US" altLang="es-ES" sz="2800" dirty="0" smtClean="0">
                <a:latin typeface="AR HERMANN" panose="02000000000000000000" pitchFamily="2" charset="0"/>
              </a:rPr>
              <a:t>Countries Charles </a:t>
            </a:r>
            <a:r>
              <a:rPr lang="en-US" altLang="es-ES" sz="2800" dirty="0">
                <a:latin typeface="AR HERMANN" panose="02000000000000000000" pitchFamily="2" charset="0"/>
              </a:rPr>
              <a:t>was elected Holy Roman Emperor in 1519 after the </a:t>
            </a:r>
            <a:r>
              <a:rPr lang="en-US" altLang="es-ES" sz="2800" dirty="0" smtClean="0">
                <a:latin typeface="AR HERMANN" panose="02000000000000000000" pitchFamily="2" charset="0"/>
              </a:rPr>
              <a:t>death </a:t>
            </a:r>
            <a:r>
              <a:rPr lang="en-US" altLang="es-ES" sz="2800" dirty="0">
                <a:latin typeface="AR HERMANN" panose="02000000000000000000" pitchFamily="2" charset="0"/>
              </a:rPr>
              <a:t>of Maximilian I.</a:t>
            </a:r>
            <a:r>
              <a:rPr lang="en-US" altLang="es-ES" sz="2800" dirty="0"/>
              <a:t/>
            </a:r>
            <a:br>
              <a:rPr lang="en-US" altLang="es-ES" sz="2800" dirty="0"/>
            </a:br>
            <a:endParaRPr lang="es-ES" sz="2800" dirty="0"/>
          </a:p>
        </p:txBody>
      </p:sp>
    </p:spTree>
    <p:extLst>
      <p:ext uri="{BB962C8B-B14F-4D97-AF65-F5344CB8AC3E}">
        <p14:creationId xmlns:p14="http://schemas.microsoft.com/office/powerpoint/2010/main" val="156597093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046101" y="402701"/>
            <a:ext cx="8793964" cy="6571313"/>
          </a:xfrm>
          <a:prstGeom prst="rect">
            <a:avLst/>
          </a:prstGeom>
        </p:spPr>
      </p:pic>
      <p:sp>
        <p:nvSpPr>
          <p:cNvPr id="5" name="Título 4"/>
          <p:cNvSpPr>
            <a:spLocks noGrp="1"/>
          </p:cNvSpPr>
          <p:nvPr>
            <p:ph type="ctrTitle"/>
          </p:nvPr>
        </p:nvSpPr>
        <p:spPr/>
        <p:txBody>
          <a:bodyPr/>
          <a:lstStyle/>
          <a:p>
            <a:endParaRPr lang="es-ES"/>
          </a:p>
        </p:txBody>
      </p:sp>
      <p:sp>
        <p:nvSpPr>
          <p:cNvPr id="6" name="Subtítulo 5"/>
          <p:cNvSpPr>
            <a:spLocks noGrp="1"/>
          </p:cNvSpPr>
          <p:nvPr>
            <p:ph type="subTitle" idx="1"/>
          </p:nvPr>
        </p:nvSpPr>
        <p:spPr/>
        <p:txBody>
          <a:bodyPr/>
          <a:lstStyle/>
          <a:p>
            <a:endParaRPr lang="es-ES"/>
          </a:p>
        </p:txBody>
      </p:sp>
    </p:spTree>
    <p:extLst>
      <p:ext uri="{BB962C8B-B14F-4D97-AF65-F5344CB8AC3E}">
        <p14:creationId xmlns:p14="http://schemas.microsoft.com/office/powerpoint/2010/main" val="9311773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contenido"/>
          <p:cNvSpPr>
            <a:spLocks noGrp="1"/>
          </p:cNvSpPr>
          <p:nvPr>
            <p:ph type="title" idx="4294967295"/>
          </p:nvPr>
        </p:nvSpPr>
        <p:spPr>
          <a:xfrm>
            <a:off x="353960" y="117986"/>
            <a:ext cx="11621729" cy="6430297"/>
          </a:xfrm>
        </p:spPr>
        <p:txBody>
          <a:bodyPr>
            <a:normAutofit fontScale="90000"/>
          </a:bodyPr>
          <a:lstStyle/>
          <a:p>
            <a:pPr marL="457200" indent="-457200" algn="l">
              <a:spcBef>
                <a:spcPct val="0"/>
              </a:spcBef>
              <a:buFont typeface="Arial" panose="020B0604020202020204" pitchFamily="34" charset="0"/>
              <a:buChar char="•"/>
            </a:pPr>
            <a:r>
              <a:rPr lang="en-US" altLang="es-ES" sz="2600" dirty="0" smtClean="0">
                <a:latin typeface="AR HERMANN" panose="02000000000000000000" pitchFamily="2" charset="0"/>
              </a:rPr>
              <a:t/>
            </a:r>
            <a:br>
              <a:rPr lang="en-US" altLang="es-ES" sz="2600" dirty="0" smtClean="0">
                <a:latin typeface="AR HERMANN" panose="02000000000000000000" pitchFamily="2" charset="0"/>
              </a:rPr>
            </a:br>
            <a:r>
              <a:rPr lang="en-US" altLang="es-ES" sz="2600" dirty="0">
                <a:latin typeface="AR HERMANN" panose="02000000000000000000" pitchFamily="2" charset="0"/>
              </a:rPr>
              <a:t/>
            </a:r>
            <a:br>
              <a:rPr lang="en-US" altLang="es-ES" sz="2600" dirty="0">
                <a:latin typeface="AR HERMANN" panose="02000000000000000000" pitchFamily="2" charset="0"/>
              </a:rPr>
            </a:br>
            <a:r>
              <a:rPr lang="en-US" altLang="es-ES" sz="2600" dirty="0" smtClean="0">
                <a:latin typeface="AR HERMANN" panose="02000000000000000000" pitchFamily="2" charset="0"/>
              </a:rPr>
              <a:t/>
            </a:r>
            <a:br>
              <a:rPr lang="en-US" altLang="es-ES" sz="2600" dirty="0" smtClean="0">
                <a:latin typeface="AR HERMANN" panose="02000000000000000000" pitchFamily="2" charset="0"/>
              </a:rPr>
            </a:br>
            <a:r>
              <a:rPr lang="en-US" altLang="es-ES" sz="2600" dirty="0">
                <a:latin typeface="AR HERMANN" panose="02000000000000000000" pitchFamily="2" charset="0"/>
              </a:rPr>
              <a:t/>
            </a:r>
            <a:br>
              <a:rPr lang="en-US" altLang="es-ES" sz="2600" dirty="0">
                <a:latin typeface="AR HERMANN" panose="02000000000000000000" pitchFamily="2" charset="0"/>
              </a:rPr>
            </a:br>
            <a:r>
              <a:rPr lang="en-US" altLang="es-ES" sz="2600" dirty="0" smtClean="0">
                <a:latin typeface="AR HERMANN" panose="02000000000000000000" pitchFamily="2" charset="0"/>
              </a:rPr>
              <a:t>                  </a:t>
            </a:r>
            <a:br>
              <a:rPr lang="en-US" altLang="es-ES" sz="2600" dirty="0" smtClean="0">
                <a:latin typeface="AR HERMANN" panose="02000000000000000000" pitchFamily="2" charset="0"/>
              </a:rPr>
            </a:br>
            <a:r>
              <a:rPr lang="en-US" altLang="es-ES" sz="2600" dirty="0">
                <a:latin typeface="AR HERMANN" panose="02000000000000000000" pitchFamily="2" charset="0"/>
              </a:rPr>
              <a:t/>
            </a:r>
            <a:br>
              <a:rPr lang="en-US" altLang="es-ES" sz="2600" dirty="0">
                <a:latin typeface="AR HERMANN" panose="02000000000000000000" pitchFamily="2" charset="0"/>
              </a:rPr>
            </a:br>
            <a:r>
              <a:rPr lang="en-US" altLang="es-ES" sz="2600" dirty="0" smtClean="0">
                <a:latin typeface="AR HERMANN" panose="02000000000000000000" pitchFamily="2" charset="0"/>
              </a:rPr>
              <a:t>                   </a:t>
            </a:r>
            <a:r>
              <a:rPr lang="en-US" altLang="es-ES" b="1" u="sng" dirty="0" smtClean="0">
                <a:solidFill>
                  <a:srgbClr val="FF0000"/>
                </a:solidFill>
                <a:latin typeface="AR HERMANN" panose="02000000000000000000" pitchFamily="2" charset="0"/>
              </a:rPr>
              <a:t>DOMESTIC POLICY</a:t>
            </a:r>
            <a:r>
              <a:rPr lang="en-US" altLang="es-ES" b="1" u="sng" dirty="0">
                <a:solidFill>
                  <a:srgbClr val="FF0000"/>
                </a:solidFill>
                <a:latin typeface="AR HERMANN" panose="02000000000000000000" pitchFamily="2" charset="0"/>
              </a:rPr>
              <a:t/>
            </a:r>
            <a:br>
              <a:rPr lang="en-US" altLang="es-ES" b="1" u="sng" dirty="0">
                <a:solidFill>
                  <a:srgbClr val="FF0000"/>
                </a:solidFill>
                <a:latin typeface="AR HERMANN" panose="02000000000000000000" pitchFamily="2" charset="0"/>
              </a:rPr>
            </a:br>
            <a:r>
              <a:rPr lang="en-US" altLang="es-ES" sz="2600" dirty="0" smtClean="0">
                <a:latin typeface="AR HERMANN" panose="02000000000000000000" pitchFamily="2" charset="0"/>
              </a:rPr>
              <a:t>Charles </a:t>
            </a:r>
            <a:r>
              <a:rPr lang="en-US" altLang="es-ES" sz="2600" dirty="0" smtClean="0">
                <a:latin typeface="AR HERMANN" panose="02000000000000000000" pitchFamily="2" charset="0"/>
              </a:rPr>
              <a:t>was born and raised in the Low Countries. In Spain he was seen as a foreigner: </a:t>
            </a:r>
            <a:r>
              <a:rPr lang="en-US" altLang="es-ES" sz="2600" dirty="0">
                <a:latin typeface="AR HERMANN" panose="02000000000000000000" pitchFamily="2" charset="0"/>
              </a:rPr>
              <a:t>H</a:t>
            </a:r>
            <a:r>
              <a:rPr lang="en-US" altLang="es-ES" sz="2600" dirty="0" smtClean="0">
                <a:latin typeface="AR HERMANN" panose="02000000000000000000" pitchFamily="2" charset="0"/>
              </a:rPr>
              <a:t>e could not speak Spanish and selected Flemish people for high offices. Charles raised taxes to finance his election for emperor.</a:t>
            </a:r>
            <a:br>
              <a:rPr lang="en-US" altLang="es-ES" sz="2600" dirty="0" smtClean="0">
                <a:latin typeface="AR HERMANN" panose="02000000000000000000" pitchFamily="2" charset="0"/>
              </a:rPr>
            </a:br>
            <a:r>
              <a:rPr lang="en-US" altLang="es-ES" sz="2600" dirty="0" smtClean="0">
                <a:latin typeface="AR HERMANN" panose="02000000000000000000" pitchFamily="2" charset="0"/>
              </a:rPr>
              <a:t/>
            </a:r>
            <a:br>
              <a:rPr lang="en-US" altLang="es-ES" sz="2600" dirty="0" smtClean="0">
                <a:latin typeface="AR HERMANN" panose="02000000000000000000" pitchFamily="2" charset="0"/>
              </a:rPr>
            </a:br>
            <a:r>
              <a:rPr lang="en-US" altLang="es-ES" sz="2600" dirty="0" smtClean="0">
                <a:latin typeface="AR HERMANN" panose="02000000000000000000" pitchFamily="2" charset="0"/>
              </a:rPr>
              <a:t>He also used much money to fight wars abroad. Then Spaniards revolved against him:</a:t>
            </a:r>
          </a:p>
          <a:p>
            <a:pPr marL="514350" indent="-514350">
              <a:spcBef>
                <a:spcPct val="0"/>
              </a:spcBef>
              <a:buFont typeface="+mj-lt"/>
              <a:buAutoNum type="arabicPeriod"/>
            </a:pPr>
            <a:r>
              <a:rPr lang="en-US" altLang="es-ES" sz="2600" b="1" dirty="0" smtClean="0">
                <a:latin typeface="AR HERMANN" panose="02000000000000000000" pitchFamily="2" charset="0"/>
              </a:rPr>
              <a:t>the revolt of the </a:t>
            </a:r>
            <a:r>
              <a:rPr lang="en-US" altLang="es-ES" sz="2600" b="1" dirty="0" err="1" smtClean="0">
                <a:latin typeface="AR HERMANN" panose="02000000000000000000" pitchFamily="2" charset="0"/>
              </a:rPr>
              <a:t>Comuneros</a:t>
            </a:r>
            <a:r>
              <a:rPr lang="en-US" altLang="es-ES" sz="2600" b="1" dirty="0" smtClean="0">
                <a:latin typeface="AR HERMANN" panose="02000000000000000000" pitchFamily="2" charset="0"/>
              </a:rPr>
              <a:t> (1520-1521):</a:t>
            </a:r>
            <a:endParaRPr lang="en-US" altLang="es-ES" sz="2600" dirty="0" smtClean="0">
              <a:latin typeface="AR HERMANN" panose="02000000000000000000" pitchFamily="2" charset="0"/>
            </a:endParaRPr>
          </a:p>
          <a:p>
            <a:pPr marL="365125" lvl="1">
              <a:spcBef>
                <a:spcPct val="0"/>
              </a:spcBef>
            </a:pPr>
            <a:r>
              <a:rPr lang="en-US" altLang="es-ES" sz="2400" dirty="0" smtClean="0">
                <a:latin typeface="AR HERMANN" panose="02000000000000000000" pitchFamily="2" charset="0"/>
              </a:rPr>
              <a:t>uprising against Carlos in many towns of </a:t>
            </a:r>
            <a:r>
              <a:rPr lang="en-US" altLang="es-ES" sz="2400" dirty="0" err="1" smtClean="0">
                <a:latin typeface="AR HERMANN" panose="02000000000000000000" pitchFamily="2" charset="0"/>
              </a:rPr>
              <a:t>Castilla</a:t>
            </a:r>
            <a:r>
              <a:rPr lang="en-US" altLang="es-ES" sz="2400" dirty="0" smtClean="0">
                <a:latin typeface="AR HERMANN" panose="02000000000000000000" pitchFamily="2" charset="0"/>
              </a:rPr>
              <a:t>.</a:t>
            </a:r>
          </a:p>
          <a:p>
            <a:pPr marL="365125" lvl="1">
              <a:spcBef>
                <a:spcPct val="0"/>
              </a:spcBef>
            </a:pPr>
            <a:r>
              <a:rPr lang="en-US" altLang="es-ES" sz="2400" dirty="0" smtClean="0">
                <a:latin typeface="AR HERMANN" panose="02000000000000000000" pitchFamily="2" charset="0"/>
              </a:rPr>
              <a:t>they had to pay high taxes.</a:t>
            </a:r>
          </a:p>
          <a:p>
            <a:pPr marL="365125" lvl="1">
              <a:spcBef>
                <a:spcPct val="0"/>
              </a:spcBef>
            </a:pPr>
            <a:r>
              <a:rPr lang="en-US" altLang="es-ES" sz="2400" dirty="0" smtClean="0">
                <a:latin typeface="AR HERMANN" panose="02000000000000000000" pitchFamily="2" charset="0"/>
              </a:rPr>
              <a:t>leaders were executed.</a:t>
            </a:r>
          </a:p>
          <a:p>
            <a:pPr marL="514350" indent="-514350">
              <a:spcBef>
                <a:spcPct val="0"/>
              </a:spcBef>
              <a:buFont typeface="+mj-lt"/>
              <a:buAutoNum type="arabicPeriod"/>
            </a:pPr>
            <a:r>
              <a:rPr lang="en-US" altLang="es-ES" sz="2600" b="1" dirty="0" smtClean="0">
                <a:latin typeface="AR HERMANN" panose="02000000000000000000" pitchFamily="2" charset="0"/>
              </a:rPr>
              <a:t>the revolt of the Brotherhoods (1519-1523):</a:t>
            </a:r>
            <a:endParaRPr lang="en-US" altLang="es-ES" sz="2600" dirty="0" smtClean="0">
              <a:latin typeface="AR HERMANN" panose="02000000000000000000" pitchFamily="2" charset="0"/>
            </a:endParaRPr>
          </a:p>
          <a:p>
            <a:pPr marL="365125" lvl="1">
              <a:spcBef>
                <a:spcPct val="0"/>
              </a:spcBef>
            </a:pPr>
            <a:r>
              <a:rPr lang="en-US" altLang="es-ES" sz="2400" dirty="0" smtClean="0">
                <a:latin typeface="AR HERMANN" panose="02000000000000000000" pitchFamily="2" charset="0"/>
              </a:rPr>
              <a:t>revolt of the artisan guilds against the monarchy in Valencia and Mallorca.</a:t>
            </a:r>
            <a:br>
              <a:rPr lang="en-US" altLang="es-ES" sz="2400" dirty="0" smtClean="0">
                <a:latin typeface="AR HERMANN" panose="02000000000000000000" pitchFamily="2" charset="0"/>
              </a:rPr>
            </a:br>
            <a:r>
              <a:rPr lang="en-US" altLang="es-ES" sz="2400" dirty="0">
                <a:latin typeface="AR HERMANN" panose="02000000000000000000" pitchFamily="2" charset="0"/>
              </a:rPr>
              <a:t/>
            </a:r>
            <a:br>
              <a:rPr lang="en-US" altLang="es-ES" sz="2400" dirty="0">
                <a:latin typeface="AR HERMANN" panose="02000000000000000000" pitchFamily="2" charset="0"/>
              </a:rPr>
            </a:br>
            <a:r>
              <a:rPr lang="en-US" altLang="es-ES" sz="2400" dirty="0" smtClean="0">
                <a:latin typeface="AR HERMANN" panose="02000000000000000000" pitchFamily="2" charset="0"/>
              </a:rPr>
              <a:t/>
            </a:r>
            <a:br>
              <a:rPr lang="en-US" altLang="es-ES" sz="2400" dirty="0" smtClean="0">
                <a:latin typeface="AR HERMANN" panose="02000000000000000000" pitchFamily="2" charset="0"/>
              </a:rPr>
            </a:br>
            <a:r>
              <a:rPr lang="en-US" altLang="es-ES" sz="2400" dirty="0">
                <a:latin typeface="AR HERMANN" panose="02000000000000000000" pitchFamily="2" charset="0"/>
              </a:rPr>
              <a:t/>
            </a:r>
            <a:br>
              <a:rPr lang="en-US" altLang="es-ES" sz="2400" dirty="0">
                <a:latin typeface="AR HERMANN" panose="02000000000000000000" pitchFamily="2" charset="0"/>
              </a:rPr>
            </a:br>
            <a:r>
              <a:rPr lang="en-US" altLang="es-ES" sz="2400" dirty="0" smtClean="0">
                <a:latin typeface="AR HERMANN" panose="02000000000000000000" pitchFamily="2" charset="0"/>
              </a:rPr>
              <a:t/>
            </a:r>
            <a:br>
              <a:rPr lang="en-US" altLang="es-ES" sz="2400" dirty="0" smtClean="0">
                <a:latin typeface="AR HERMANN" panose="02000000000000000000" pitchFamily="2" charset="0"/>
              </a:rPr>
            </a:br>
            <a:r>
              <a:rPr lang="en-US" altLang="es-ES" sz="2400" dirty="0">
                <a:latin typeface="AR HERMANN" panose="02000000000000000000" pitchFamily="2" charset="0"/>
              </a:rPr>
              <a:t/>
            </a:r>
            <a:br>
              <a:rPr lang="en-US" altLang="es-ES" sz="2400" dirty="0">
                <a:latin typeface="AR HERMANN" panose="02000000000000000000" pitchFamily="2" charset="0"/>
              </a:rPr>
            </a:br>
            <a:endParaRPr lang="en-US" altLang="es-ES" sz="2400" dirty="0" smtClean="0">
              <a:latin typeface="AR HERMANN" panose="02000000000000000000" pitchFamily="2" charset="0"/>
            </a:endParaRPr>
          </a:p>
        </p:txBody>
      </p:sp>
    </p:spTree>
    <p:extLst>
      <p:ext uri="{BB962C8B-B14F-4D97-AF65-F5344CB8AC3E}">
        <p14:creationId xmlns:p14="http://schemas.microsoft.com/office/powerpoint/2010/main" val="38121096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29668" y="452186"/>
            <a:ext cx="5808900" cy="4066230"/>
          </a:xfrm>
          <a:prstGeom prst="rect">
            <a:avLst/>
          </a:prstGeom>
        </p:spPr>
      </p:pic>
      <p:pic>
        <p:nvPicPr>
          <p:cNvPr id="3" name="Imagen 2"/>
          <p:cNvPicPr>
            <a:picLocks noChangeAspect="1"/>
          </p:cNvPicPr>
          <p:nvPr/>
        </p:nvPicPr>
        <p:blipFill>
          <a:blip r:embed="rId3"/>
          <a:stretch>
            <a:fillRect/>
          </a:stretch>
        </p:blipFill>
        <p:spPr>
          <a:xfrm>
            <a:off x="6238568" y="3284467"/>
            <a:ext cx="5353664" cy="3051588"/>
          </a:xfrm>
          <a:prstGeom prst="rect">
            <a:avLst/>
          </a:prstGeom>
        </p:spPr>
      </p:pic>
    </p:spTree>
    <p:extLst>
      <p:ext uri="{BB962C8B-B14F-4D97-AF65-F5344CB8AC3E}">
        <p14:creationId xmlns:p14="http://schemas.microsoft.com/office/powerpoint/2010/main" val="64633997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438968" y="3253319"/>
            <a:ext cx="1681316" cy="646331"/>
          </a:xfrm>
          <a:prstGeom prst="rect">
            <a:avLst/>
          </a:prstGeom>
        </p:spPr>
        <p:txBody>
          <a:bodyPr wrap="square">
            <a:spAutoFit/>
          </a:bodyPr>
          <a:lstStyle/>
          <a:p>
            <a:r>
              <a:rPr lang="en-US" altLang="es-ES" b="1" u="sng" dirty="0">
                <a:solidFill>
                  <a:srgbClr val="FF0000"/>
                </a:solidFill>
                <a:latin typeface="AR HERMANN" panose="02000000000000000000" pitchFamily="2" charset="0"/>
              </a:rPr>
              <a:t/>
            </a:r>
            <a:br>
              <a:rPr lang="en-US" altLang="es-ES" b="1" u="sng" dirty="0">
                <a:solidFill>
                  <a:srgbClr val="FF0000"/>
                </a:solidFill>
                <a:latin typeface="AR HERMANN" panose="02000000000000000000" pitchFamily="2" charset="0"/>
              </a:rPr>
            </a:br>
            <a:endParaRPr lang="es-ES" dirty="0"/>
          </a:p>
        </p:txBody>
      </p:sp>
      <p:sp>
        <p:nvSpPr>
          <p:cNvPr id="3" name="Rectángulo 2"/>
          <p:cNvSpPr/>
          <p:nvPr/>
        </p:nvSpPr>
        <p:spPr>
          <a:xfrm>
            <a:off x="988142" y="701847"/>
            <a:ext cx="9630697" cy="9356408"/>
          </a:xfrm>
          <a:prstGeom prst="rect">
            <a:avLst/>
          </a:prstGeom>
        </p:spPr>
        <p:txBody>
          <a:bodyPr wrap="square">
            <a:spAutoFit/>
          </a:bodyPr>
          <a:lstStyle/>
          <a:p>
            <a:pPr algn="ctr"/>
            <a:r>
              <a:rPr lang="en-US" altLang="es-ES" sz="3200" b="1" u="sng" dirty="0" smtClean="0">
                <a:solidFill>
                  <a:srgbClr val="FF0000"/>
                </a:solidFill>
                <a:latin typeface="AR HERMANN" panose="02000000000000000000" pitchFamily="2" charset="0"/>
              </a:rPr>
              <a:t>FOREIGN POLICY</a:t>
            </a:r>
          </a:p>
          <a:p>
            <a:endParaRPr lang="en-US" altLang="es-ES" sz="2000" b="1" u="sng" dirty="0">
              <a:solidFill>
                <a:srgbClr val="FF0000"/>
              </a:solidFill>
              <a:latin typeface="AR HERMANN" panose="02000000000000000000" pitchFamily="2" charset="0"/>
            </a:endParaRPr>
          </a:p>
          <a:p>
            <a:r>
              <a:rPr lang="en-US" altLang="es-ES" sz="2000" b="1" u="sng" dirty="0" smtClean="0">
                <a:solidFill>
                  <a:srgbClr val="FF0000"/>
                </a:solidFill>
                <a:latin typeface="AR HERMANN" panose="02000000000000000000" pitchFamily="2" charset="0"/>
              </a:rPr>
              <a:t>A) RIVALRY WITH FRANCE</a:t>
            </a:r>
          </a:p>
          <a:p>
            <a:endParaRPr lang="en-US" altLang="es-ES" sz="2000" b="1" u="sng" dirty="0" smtClean="0">
              <a:solidFill>
                <a:srgbClr val="FF0000"/>
              </a:solidFill>
              <a:latin typeface="AR HERMANN" panose="02000000000000000000" pitchFamily="2" charset="0"/>
            </a:endParaRPr>
          </a:p>
          <a:p>
            <a:pPr marL="342900" indent="-342900" algn="just">
              <a:buFont typeface="+mj-lt"/>
              <a:buAutoNum type="arabicPeriod"/>
            </a:pPr>
            <a:r>
              <a:rPr lang="en-US" dirty="0">
                <a:latin typeface="AR HERMANN" panose="02000000000000000000" pitchFamily="2" charset="0"/>
              </a:rPr>
              <a:t>In 1522  pope </a:t>
            </a:r>
            <a:r>
              <a:rPr lang="en-US" u="sng" dirty="0">
                <a:latin typeface="AR HERMANN" panose="02000000000000000000" pitchFamily="2" charset="0"/>
                <a:hlinkClick r:id="rId2"/>
              </a:rPr>
              <a:t>Adrian VI</a:t>
            </a:r>
            <a:r>
              <a:rPr lang="en-US" dirty="0">
                <a:latin typeface="AR HERMANN" panose="02000000000000000000" pitchFamily="2" charset="0"/>
              </a:rPr>
              <a:t> tried to reconcile </a:t>
            </a:r>
            <a:r>
              <a:rPr lang="en-US" u="sng" dirty="0">
                <a:latin typeface="AR HERMANN" panose="02000000000000000000" pitchFamily="2" charset="0"/>
                <a:hlinkClick r:id="rId3"/>
              </a:rPr>
              <a:t>Francis I</a:t>
            </a:r>
            <a:r>
              <a:rPr lang="en-US" dirty="0">
                <a:latin typeface="AR HERMANN" panose="02000000000000000000" pitchFamily="2" charset="0"/>
              </a:rPr>
              <a:t> and the emperor  but he </a:t>
            </a:r>
            <a:r>
              <a:rPr lang="en-US" dirty="0" smtClean="0">
                <a:latin typeface="AR HERMANN" panose="02000000000000000000" pitchFamily="2" charset="0"/>
              </a:rPr>
              <a:t>failed</a:t>
            </a:r>
          </a:p>
          <a:p>
            <a:pPr marL="342900" indent="-342900" algn="just">
              <a:buFont typeface="+mj-lt"/>
              <a:buAutoNum type="arabicPeriod"/>
            </a:pPr>
            <a:r>
              <a:rPr lang="en-US" dirty="0" smtClean="0">
                <a:latin typeface="AR HERMANN" panose="02000000000000000000" pitchFamily="2" charset="0"/>
              </a:rPr>
              <a:t>Three </a:t>
            </a:r>
            <a:r>
              <a:rPr lang="en-US" dirty="0">
                <a:latin typeface="AR HERMANN" panose="02000000000000000000" pitchFamily="2" charset="0"/>
              </a:rPr>
              <a:t>years later Charles’s army defeated Francis I at </a:t>
            </a:r>
            <a:r>
              <a:rPr lang="en-US" u="sng" dirty="0">
                <a:latin typeface="AR HERMANN" panose="02000000000000000000" pitchFamily="2" charset="0"/>
                <a:hlinkClick r:id="rId4"/>
              </a:rPr>
              <a:t>the Battle of Pavia</a:t>
            </a:r>
            <a:r>
              <a:rPr lang="en-US" dirty="0">
                <a:latin typeface="AR HERMANN" panose="02000000000000000000" pitchFamily="2" charset="0"/>
              </a:rPr>
              <a:t>, taking prisoner the </a:t>
            </a:r>
            <a:r>
              <a:rPr lang="en-US" dirty="0" smtClean="0">
                <a:latin typeface="AR HERMANN" panose="02000000000000000000" pitchFamily="2" charset="0"/>
              </a:rPr>
              <a:t>king. </a:t>
            </a:r>
            <a:r>
              <a:rPr lang="en-US" dirty="0">
                <a:latin typeface="AR HERMANN" panose="02000000000000000000" pitchFamily="2" charset="0"/>
              </a:rPr>
              <a:t>The victory ensured Spanish supremacy in Italy. Held in the </a:t>
            </a:r>
            <a:r>
              <a:rPr lang="en-US" u="sng" dirty="0">
                <a:latin typeface="AR HERMANN" panose="02000000000000000000" pitchFamily="2" charset="0"/>
                <a:hlinkClick r:id="rId5"/>
              </a:rPr>
              <a:t>alcazar</a:t>
            </a:r>
            <a:r>
              <a:rPr lang="en-US" dirty="0">
                <a:latin typeface="AR HERMANN" panose="02000000000000000000" pitchFamily="2" charset="0"/>
              </a:rPr>
              <a:t> of </a:t>
            </a:r>
            <a:r>
              <a:rPr lang="en-US" u="sng" dirty="0">
                <a:latin typeface="AR HERMANN" panose="02000000000000000000" pitchFamily="2" charset="0"/>
                <a:hlinkClick r:id="rId6"/>
              </a:rPr>
              <a:t>Madrid</a:t>
            </a:r>
            <a:r>
              <a:rPr lang="en-US" dirty="0">
                <a:latin typeface="AR HERMANN" panose="02000000000000000000" pitchFamily="2" charset="0"/>
              </a:rPr>
              <a:t>, the royal captive feigned agreement with the conditions imposed by Charles. The </a:t>
            </a:r>
            <a:r>
              <a:rPr lang="en-US" u="sng" dirty="0">
                <a:latin typeface="AR HERMANN" panose="02000000000000000000" pitchFamily="2" charset="0"/>
                <a:hlinkClick r:id="rId7"/>
              </a:rPr>
              <a:t>Treaty of Madrid</a:t>
            </a:r>
            <a:r>
              <a:rPr lang="en-US" dirty="0">
                <a:latin typeface="AR HERMANN" panose="02000000000000000000" pitchFamily="2" charset="0"/>
              </a:rPr>
              <a:t> concluding hostilities between the two countries was signed in </a:t>
            </a:r>
            <a:r>
              <a:rPr lang="en-US" dirty="0" smtClean="0">
                <a:latin typeface="AR HERMANN" panose="02000000000000000000" pitchFamily="2" charset="0"/>
              </a:rPr>
              <a:t>1526.</a:t>
            </a:r>
          </a:p>
          <a:p>
            <a:pPr marL="342900" indent="-342900" algn="just">
              <a:buFont typeface="+mj-lt"/>
              <a:buAutoNum type="arabicPeriod"/>
            </a:pPr>
            <a:r>
              <a:rPr lang="en-US" dirty="0" smtClean="0">
                <a:latin typeface="AR HERMANN" panose="02000000000000000000" pitchFamily="2" charset="0"/>
              </a:rPr>
              <a:t>As </a:t>
            </a:r>
            <a:r>
              <a:rPr lang="en-US" dirty="0">
                <a:latin typeface="AR HERMANN" panose="02000000000000000000" pitchFamily="2" charset="0"/>
              </a:rPr>
              <a:t>soon as he had regained his freedom, Francis rejected the treaty and refused to ratify it. The newly started war between the emperor and France finished when the mother of Francis I approached Margaret of Austria, the emperor’s aunt, through whose mediation the so-called “ladies’ peace,” the </a:t>
            </a:r>
            <a:r>
              <a:rPr lang="en-US" u="sng" dirty="0">
                <a:latin typeface="AR HERMANN" panose="02000000000000000000" pitchFamily="2" charset="0"/>
                <a:hlinkClick r:id="rId8"/>
              </a:rPr>
              <a:t>Treaty of </a:t>
            </a:r>
            <a:r>
              <a:rPr lang="en-US" u="sng" dirty="0" err="1">
                <a:latin typeface="AR HERMANN" panose="02000000000000000000" pitchFamily="2" charset="0"/>
                <a:hlinkClick r:id="rId8"/>
              </a:rPr>
              <a:t>Cambrai</a:t>
            </a:r>
            <a:r>
              <a:rPr lang="en-US" dirty="0">
                <a:latin typeface="AR HERMANN" panose="02000000000000000000" pitchFamily="2" charset="0"/>
              </a:rPr>
              <a:t>, was concluded in  1529. The status quo was preserved: Charles renounced his claim to Burgundy; Francis, his claims to Milan and Naples. </a:t>
            </a:r>
            <a:endParaRPr lang="en-US" dirty="0" smtClean="0">
              <a:latin typeface="AR HERMANN" panose="02000000000000000000" pitchFamily="2" charset="0"/>
            </a:endParaRPr>
          </a:p>
          <a:p>
            <a:pPr marL="342900" indent="-342900" algn="just">
              <a:buFont typeface="+mj-lt"/>
              <a:buAutoNum type="arabicPeriod"/>
            </a:pPr>
            <a:r>
              <a:rPr lang="en-US" dirty="0" smtClean="0">
                <a:latin typeface="AR HERMANN" panose="02000000000000000000" pitchFamily="2" charset="0"/>
              </a:rPr>
              <a:t>War resumed on and off until the death of both monarchs, Their successors signed the Treaty of </a:t>
            </a:r>
            <a:r>
              <a:rPr lang="es-ES" dirty="0" err="1" smtClean="0">
                <a:latin typeface="AR HERMANN" panose="02000000000000000000" pitchFamily="2" charset="0"/>
                <a:hlinkClick r:id="rId9"/>
              </a:rPr>
              <a:t>Cateau-Cambrésis</a:t>
            </a:r>
            <a:r>
              <a:rPr lang="es-ES" dirty="0" smtClean="0">
                <a:latin typeface="AR HERMANN" panose="02000000000000000000" pitchFamily="2" charset="0"/>
              </a:rPr>
              <a:t> in 1559 </a:t>
            </a:r>
            <a:r>
              <a:rPr lang="es-ES" dirty="0" err="1" smtClean="0">
                <a:latin typeface="AR HERMANN" panose="02000000000000000000" pitchFamily="2" charset="0"/>
              </a:rPr>
              <a:t>which</a:t>
            </a:r>
            <a:r>
              <a:rPr lang="es-ES" dirty="0" smtClean="0">
                <a:latin typeface="AR HERMANN" panose="02000000000000000000" pitchFamily="2" charset="0"/>
              </a:rPr>
              <a:t> </a:t>
            </a:r>
            <a:r>
              <a:rPr lang="es-ES" dirty="0" err="1" smtClean="0">
                <a:latin typeface="AR HERMANN" panose="02000000000000000000" pitchFamily="2" charset="0"/>
              </a:rPr>
              <a:t>made</a:t>
            </a:r>
            <a:r>
              <a:rPr lang="es-ES" dirty="0" smtClean="0">
                <a:latin typeface="AR HERMANN" panose="02000000000000000000" pitchFamily="2" charset="0"/>
              </a:rPr>
              <a:t> </a:t>
            </a:r>
            <a:r>
              <a:rPr lang="es-ES" dirty="0" err="1" smtClean="0">
                <a:latin typeface="AR HERMANN" panose="02000000000000000000" pitchFamily="2" charset="0"/>
              </a:rPr>
              <a:t>peace</a:t>
            </a:r>
            <a:r>
              <a:rPr lang="es-ES" dirty="0" smtClean="0">
                <a:latin typeface="AR HERMANN" panose="02000000000000000000" pitchFamily="2" charset="0"/>
              </a:rPr>
              <a:t> </a:t>
            </a:r>
            <a:r>
              <a:rPr lang="es-ES" dirty="0" err="1" smtClean="0">
                <a:latin typeface="AR HERMANN" panose="02000000000000000000" pitchFamily="2" charset="0"/>
              </a:rPr>
              <a:t>between</a:t>
            </a:r>
            <a:r>
              <a:rPr lang="es-ES" dirty="0" smtClean="0">
                <a:latin typeface="AR HERMANN" panose="02000000000000000000" pitchFamily="2" charset="0"/>
              </a:rPr>
              <a:t> France and </a:t>
            </a:r>
            <a:r>
              <a:rPr lang="es-ES" dirty="0" err="1" smtClean="0">
                <a:latin typeface="AR HERMANN" panose="02000000000000000000" pitchFamily="2" charset="0"/>
              </a:rPr>
              <a:t>Spain</a:t>
            </a:r>
            <a:r>
              <a:rPr lang="es-ES" dirty="0" smtClean="0">
                <a:latin typeface="AR HERMANN" panose="02000000000000000000" pitchFamily="2" charset="0"/>
              </a:rPr>
              <a:t> </a:t>
            </a:r>
            <a:r>
              <a:rPr lang="es-ES" dirty="0" err="1" smtClean="0">
                <a:latin typeface="AR HERMANN" panose="02000000000000000000" pitchFamily="2" charset="0"/>
              </a:rPr>
              <a:t>stable</a:t>
            </a:r>
            <a:r>
              <a:rPr lang="es-ES" dirty="0" smtClean="0">
                <a:latin typeface="AR HERMANN" panose="02000000000000000000" pitchFamily="2" charset="0"/>
              </a:rPr>
              <a:t> </a:t>
            </a:r>
            <a:r>
              <a:rPr lang="es-ES" dirty="0" err="1" smtClean="0">
                <a:latin typeface="AR HERMANN" panose="02000000000000000000" pitchFamily="2" charset="0"/>
              </a:rPr>
              <a:t>for</a:t>
            </a:r>
            <a:r>
              <a:rPr lang="es-ES" dirty="0" smtClean="0">
                <a:latin typeface="AR HERMANN" panose="02000000000000000000" pitchFamily="2" charset="0"/>
              </a:rPr>
              <a:t> more </a:t>
            </a:r>
            <a:r>
              <a:rPr lang="es-ES" dirty="0" err="1" smtClean="0">
                <a:latin typeface="AR HERMANN" panose="02000000000000000000" pitchFamily="2" charset="0"/>
              </a:rPr>
              <a:t>than</a:t>
            </a:r>
            <a:r>
              <a:rPr lang="es-ES" dirty="0" smtClean="0">
                <a:latin typeface="AR HERMANN" panose="02000000000000000000" pitchFamily="2" charset="0"/>
              </a:rPr>
              <a:t> 50 </a:t>
            </a:r>
            <a:r>
              <a:rPr lang="es-ES" dirty="0" err="1" smtClean="0">
                <a:latin typeface="AR HERMANN" panose="02000000000000000000" pitchFamily="2" charset="0"/>
              </a:rPr>
              <a:t>years</a:t>
            </a:r>
            <a:r>
              <a:rPr lang="es-ES" dirty="0" smtClean="0">
                <a:latin typeface="AR HERMANN" panose="02000000000000000000" pitchFamily="2" charset="0"/>
              </a:rPr>
              <a:t>.</a:t>
            </a:r>
            <a:endParaRPr lang="en-US" dirty="0" smtClean="0">
              <a:latin typeface="AR HERMANN" panose="02000000000000000000" pitchFamily="2" charset="0"/>
            </a:endParaRPr>
          </a:p>
          <a:p>
            <a:pPr marL="342900" indent="-342900" algn="just">
              <a:buFont typeface="+mj-lt"/>
              <a:buAutoNum type="arabicPeriod"/>
            </a:pPr>
            <a:endParaRPr lang="en-US" altLang="es-ES" sz="2000" b="1" u="sng" dirty="0" smtClean="0">
              <a:solidFill>
                <a:schemeClr val="tx1">
                  <a:lumMod val="95000"/>
                  <a:lumOff val="5000"/>
                </a:schemeClr>
              </a:solidFill>
              <a:latin typeface="AR HERMANN" panose="02000000000000000000" pitchFamily="2" charset="0"/>
            </a:endParaRPr>
          </a:p>
          <a:p>
            <a:pPr algn="just"/>
            <a:endParaRPr lang="en-US" altLang="es-ES" sz="3600" b="1" u="sng" dirty="0">
              <a:solidFill>
                <a:schemeClr val="tx1">
                  <a:lumMod val="95000"/>
                  <a:lumOff val="5000"/>
                </a:schemeClr>
              </a:solidFill>
              <a:latin typeface="AR HERMANN" panose="02000000000000000000" pitchFamily="2" charset="0"/>
            </a:endParaRPr>
          </a:p>
          <a:p>
            <a:pPr algn="just"/>
            <a:endParaRPr lang="en-US" altLang="es-ES" sz="3600" b="1" u="sng" dirty="0" smtClean="0">
              <a:solidFill>
                <a:schemeClr val="tx1">
                  <a:lumMod val="95000"/>
                  <a:lumOff val="5000"/>
                </a:schemeClr>
              </a:solidFill>
              <a:latin typeface="AR HERMANN" panose="02000000000000000000" pitchFamily="2" charset="0"/>
            </a:endParaRPr>
          </a:p>
          <a:p>
            <a:endParaRPr lang="en-US" altLang="es-ES" sz="3600" b="1" u="sng" dirty="0">
              <a:solidFill>
                <a:srgbClr val="FF0000"/>
              </a:solidFill>
              <a:latin typeface="AR HERMANN" panose="02000000000000000000" pitchFamily="2" charset="0"/>
            </a:endParaRPr>
          </a:p>
          <a:p>
            <a:endParaRPr lang="en-US" altLang="es-ES" sz="3600" b="1" u="sng" dirty="0" smtClean="0">
              <a:solidFill>
                <a:srgbClr val="FF0000"/>
              </a:solidFill>
              <a:latin typeface="AR HERMANN" panose="02000000000000000000" pitchFamily="2" charset="0"/>
            </a:endParaRPr>
          </a:p>
          <a:p>
            <a:endParaRPr lang="en-US" altLang="es-ES" sz="3600" b="1" u="sng" dirty="0">
              <a:solidFill>
                <a:srgbClr val="FF0000"/>
              </a:solidFill>
              <a:latin typeface="AR HERMANN" panose="02000000000000000000" pitchFamily="2" charset="0"/>
            </a:endParaRPr>
          </a:p>
          <a:p>
            <a:r>
              <a:rPr lang="en-US" altLang="es-ES" b="1" u="sng" dirty="0">
                <a:solidFill>
                  <a:srgbClr val="FF0000"/>
                </a:solidFill>
                <a:latin typeface="AR HERMANN" panose="02000000000000000000" pitchFamily="2" charset="0"/>
              </a:rPr>
              <a:t/>
            </a:r>
            <a:br>
              <a:rPr lang="en-US" altLang="es-ES" b="1" u="sng" dirty="0">
                <a:solidFill>
                  <a:srgbClr val="FF0000"/>
                </a:solidFill>
                <a:latin typeface="AR HERMANN" panose="02000000000000000000" pitchFamily="2" charset="0"/>
              </a:rPr>
            </a:br>
            <a:endParaRPr lang="es-ES" dirty="0"/>
          </a:p>
        </p:txBody>
      </p:sp>
    </p:spTree>
    <p:extLst>
      <p:ext uri="{BB962C8B-B14F-4D97-AF65-F5344CB8AC3E}">
        <p14:creationId xmlns:p14="http://schemas.microsoft.com/office/powerpoint/2010/main" val="41172549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15396" y="471949"/>
            <a:ext cx="4302075" cy="2281276"/>
          </a:xfrm>
          <a:prstGeom prst="rect">
            <a:avLst/>
          </a:prstGeom>
        </p:spPr>
      </p:pic>
      <p:pic>
        <p:nvPicPr>
          <p:cNvPr id="4" name="Imagen 3"/>
          <p:cNvPicPr>
            <a:picLocks noChangeAspect="1"/>
          </p:cNvPicPr>
          <p:nvPr/>
        </p:nvPicPr>
        <p:blipFill>
          <a:blip r:embed="rId3"/>
          <a:stretch>
            <a:fillRect/>
          </a:stretch>
        </p:blipFill>
        <p:spPr>
          <a:xfrm>
            <a:off x="7550055" y="3498572"/>
            <a:ext cx="4086422" cy="3126139"/>
          </a:xfrm>
          <a:prstGeom prst="rect">
            <a:avLst/>
          </a:prstGeom>
        </p:spPr>
      </p:pic>
      <p:pic>
        <p:nvPicPr>
          <p:cNvPr id="5" name="Imagen 4"/>
          <p:cNvPicPr>
            <a:picLocks noChangeAspect="1"/>
          </p:cNvPicPr>
          <p:nvPr/>
        </p:nvPicPr>
        <p:blipFill>
          <a:blip r:embed="rId4"/>
          <a:stretch>
            <a:fillRect/>
          </a:stretch>
        </p:blipFill>
        <p:spPr>
          <a:xfrm>
            <a:off x="3601028" y="1026535"/>
            <a:ext cx="2179414" cy="3093529"/>
          </a:xfrm>
          <a:prstGeom prst="rect">
            <a:avLst/>
          </a:prstGeom>
        </p:spPr>
      </p:pic>
      <p:pic>
        <p:nvPicPr>
          <p:cNvPr id="6" name="Imagen 5"/>
          <p:cNvPicPr>
            <a:picLocks noChangeAspect="1"/>
          </p:cNvPicPr>
          <p:nvPr/>
        </p:nvPicPr>
        <p:blipFill>
          <a:blip r:embed="rId5"/>
          <a:stretch>
            <a:fillRect/>
          </a:stretch>
        </p:blipFill>
        <p:spPr>
          <a:xfrm>
            <a:off x="5780442" y="1786953"/>
            <a:ext cx="1769613" cy="3414045"/>
          </a:xfrm>
          <a:prstGeom prst="rect">
            <a:avLst/>
          </a:prstGeom>
        </p:spPr>
      </p:pic>
    </p:spTree>
    <p:extLst>
      <p:ext uri="{BB962C8B-B14F-4D97-AF65-F5344CB8AC3E}">
        <p14:creationId xmlns:p14="http://schemas.microsoft.com/office/powerpoint/2010/main" val="166431436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678426" y="840657"/>
            <a:ext cx="10795819" cy="5170646"/>
          </a:xfrm>
          <a:prstGeom prst="rect">
            <a:avLst/>
          </a:prstGeom>
        </p:spPr>
        <p:txBody>
          <a:bodyPr wrap="square">
            <a:spAutoFit/>
          </a:bodyPr>
          <a:lstStyle/>
          <a:p>
            <a:endParaRPr lang="en-US" dirty="0" smtClean="0">
              <a:solidFill>
                <a:srgbClr val="000000"/>
              </a:solidFill>
            </a:endParaRPr>
          </a:p>
          <a:p>
            <a:pPr algn="ctr"/>
            <a:r>
              <a:rPr lang="en-US" sz="2400" b="1" u="sng" dirty="0" smtClean="0">
                <a:solidFill>
                  <a:srgbClr val="FF0000"/>
                </a:solidFill>
                <a:effectLst>
                  <a:outerShdw blurRad="38100" dist="38100" dir="2700000" algn="tl">
                    <a:srgbClr val="000000">
                      <a:alpha val="43137"/>
                    </a:srgbClr>
                  </a:outerShdw>
                </a:effectLst>
                <a:latin typeface="AR HERMANN" panose="02000000000000000000" pitchFamily="2" charset="0"/>
              </a:rPr>
              <a:t>B) </a:t>
            </a:r>
            <a:r>
              <a:rPr lang="en-US" sz="2400" b="1" u="sng" smtClean="0">
                <a:solidFill>
                  <a:srgbClr val="FF0000"/>
                </a:solidFill>
                <a:effectLst>
                  <a:outerShdw blurRad="38100" dist="38100" dir="2700000" algn="tl">
                    <a:srgbClr val="000000">
                      <a:alpha val="43137"/>
                    </a:srgbClr>
                  </a:outerShdw>
                </a:effectLst>
                <a:latin typeface="AR HERMANN" panose="02000000000000000000" pitchFamily="2" charset="0"/>
              </a:rPr>
              <a:t>RELIGIOUS </a:t>
            </a:r>
            <a:r>
              <a:rPr lang="en-US" sz="2400" b="1" u="sng" smtClean="0">
                <a:solidFill>
                  <a:srgbClr val="FF0000"/>
                </a:solidFill>
                <a:effectLst>
                  <a:outerShdw blurRad="38100" dist="38100" dir="2700000" algn="tl">
                    <a:srgbClr val="000000">
                      <a:alpha val="43137"/>
                    </a:srgbClr>
                  </a:outerShdw>
                </a:effectLst>
                <a:latin typeface="AR HERMANN" panose="02000000000000000000" pitchFamily="2" charset="0"/>
              </a:rPr>
              <a:t>ISSUES</a:t>
            </a:r>
            <a:r>
              <a:rPr lang="en-US" sz="2400" b="1" u="sng" smtClean="0">
                <a:solidFill>
                  <a:srgbClr val="FF0000"/>
                </a:solidFill>
                <a:effectLst>
                  <a:outerShdw blurRad="38100" dist="38100" dir="2700000" algn="tl">
                    <a:srgbClr val="000000">
                      <a:alpha val="43137"/>
                    </a:srgbClr>
                  </a:outerShdw>
                </a:effectLst>
                <a:latin typeface="AR HERMANN" panose="02000000000000000000" pitchFamily="2" charset="0"/>
              </a:rPr>
              <a:t> </a:t>
            </a:r>
            <a:r>
              <a:rPr lang="en-US" sz="2400" b="1" u="sng" dirty="0" smtClean="0">
                <a:solidFill>
                  <a:srgbClr val="FF0000"/>
                </a:solidFill>
                <a:effectLst>
                  <a:outerShdw blurRad="38100" dist="38100" dir="2700000" algn="tl">
                    <a:srgbClr val="000000">
                      <a:alpha val="43137"/>
                    </a:srgbClr>
                  </a:outerShdw>
                </a:effectLst>
                <a:latin typeface="AR HERMANN" panose="02000000000000000000" pitchFamily="2" charset="0"/>
              </a:rPr>
              <a:t>IN THE HOLY GERMAN EMPIRE</a:t>
            </a:r>
          </a:p>
          <a:p>
            <a:pPr algn="ctr"/>
            <a:endParaRPr lang="es-ES" sz="2400" dirty="0" smtClean="0">
              <a:solidFill>
                <a:srgbClr val="000000"/>
              </a:solidFill>
            </a:endParaRPr>
          </a:p>
          <a:p>
            <a:pPr marL="457200" indent="-457200" algn="just">
              <a:buFont typeface="+mj-lt"/>
              <a:buAutoNum type="arabicPeriod"/>
            </a:pPr>
            <a:r>
              <a:rPr lang="en-US" sz="2000" dirty="0">
                <a:solidFill>
                  <a:srgbClr val="000000"/>
                </a:solidFill>
                <a:latin typeface="AR HERMANN" panose="02000000000000000000" pitchFamily="2" charset="0"/>
              </a:rPr>
              <a:t>As a devout Catholic, he fought to suppress Protestantism in the German states. </a:t>
            </a:r>
            <a:endParaRPr lang="en-US" sz="2000" dirty="0" smtClean="0">
              <a:solidFill>
                <a:srgbClr val="000000"/>
              </a:solidFill>
              <a:latin typeface="AR HERMANN" panose="02000000000000000000" pitchFamily="2" charset="0"/>
            </a:endParaRPr>
          </a:p>
          <a:p>
            <a:pPr marL="457200" indent="-457200" algn="just">
              <a:buFont typeface="+mj-lt"/>
              <a:buAutoNum type="arabicPeriod"/>
            </a:pPr>
            <a:endParaRPr lang="en-US" sz="2000" dirty="0" smtClean="0">
              <a:solidFill>
                <a:srgbClr val="000000"/>
              </a:solidFill>
              <a:latin typeface="AR HERMANN" panose="02000000000000000000" pitchFamily="2" charset="0"/>
            </a:endParaRPr>
          </a:p>
          <a:p>
            <a:pPr marL="457200" indent="-457200" algn="just">
              <a:buFont typeface="+mj-lt"/>
              <a:buAutoNum type="arabicPeriod"/>
            </a:pPr>
            <a:r>
              <a:rPr lang="en-US" sz="2000" dirty="0" smtClean="0">
                <a:solidFill>
                  <a:srgbClr val="000000"/>
                </a:solidFill>
                <a:latin typeface="AR HERMANN" panose="02000000000000000000" pitchFamily="2" charset="0"/>
              </a:rPr>
              <a:t>John Frederik, elector of Saxony, formed the </a:t>
            </a:r>
            <a:r>
              <a:rPr lang="en-US" sz="2000" dirty="0" err="1" smtClean="0">
                <a:solidFill>
                  <a:srgbClr val="000000"/>
                </a:solidFill>
                <a:latin typeface="AR HERMANN" panose="02000000000000000000" pitchFamily="2" charset="0"/>
              </a:rPr>
              <a:t>Smalkaldic</a:t>
            </a:r>
            <a:r>
              <a:rPr lang="en-US" sz="2000" dirty="0" smtClean="0">
                <a:solidFill>
                  <a:srgbClr val="000000"/>
                </a:solidFill>
                <a:latin typeface="AR HERMANN" panose="02000000000000000000" pitchFamily="2" charset="0"/>
              </a:rPr>
              <a:t> League to defend Lutheranism in Germany.</a:t>
            </a:r>
          </a:p>
          <a:p>
            <a:pPr marL="457200" indent="-457200" algn="just">
              <a:buFont typeface="+mj-lt"/>
              <a:buAutoNum type="arabicPeriod"/>
            </a:pPr>
            <a:endParaRPr lang="en-US" sz="2000" dirty="0">
              <a:solidFill>
                <a:srgbClr val="000000"/>
              </a:solidFill>
              <a:latin typeface="AR HERMANN" panose="02000000000000000000" pitchFamily="2" charset="0"/>
            </a:endParaRPr>
          </a:p>
          <a:p>
            <a:pPr marL="457200" indent="-457200" algn="just">
              <a:buFont typeface="+mj-lt"/>
              <a:buAutoNum type="arabicPeriod"/>
            </a:pPr>
            <a:r>
              <a:rPr lang="en-US" sz="2000" dirty="0" smtClean="0">
                <a:solidFill>
                  <a:srgbClr val="000000"/>
                </a:solidFill>
                <a:latin typeface="AR HERMANN" panose="02000000000000000000" pitchFamily="2" charset="0"/>
              </a:rPr>
              <a:t>After </a:t>
            </a:r>
            <a:r>
              <a:rPr lang="en-US" sz="2000" dirty="0">
                <a:solidFill>
                  <a:srgbClr val="000000"/>
                </a:solidFill>
                <a:latin typeface="AR HERMANN" panose="02000000000000000000" pitchFamily="2" charset="0"/>
              </a:rPr>
              <a:t>years of religious </a:t>
            </a:r>
            <a:r>
              <a:rPr lang="en-US" sz="2000" dirty="0" smtClean="0">
                <a:solidFill>
                  <a:srgbClr val="000000"/>
                </a:solidFill>
                <a:latin typeface="AR HERMANN" panose="02000000000000000000" pitchFamily="2" charset="0"/>
              </a:rPr>
              <a:t>conﬂict, Charles V defeated </a:t>
            </a:r>
            <a:r>
              <a:rPr lang="en-US" sz="2000" dirty="0">
                <a:solidFill>
                  <a:srgbClr val="000000"/>
                </a:solidFill>
                <a:latin typeface="AR HERMANN" panose="02000000000000000000" pitchFamily="2" charset="0"/>
              </a:rPr>
              <a:t>the Lutheran league at </a:t>
            </a:r>
            <a:r>
              <a:rPr lang="en-US" sz="2000" dirty="0" err="1" smtClean="0">
                <a:solidFill>
                  <a:srgbClr val="000000"/>
                </a:solidFill>
                <a:latin typeface="AR HERMANN" panose="02000000000000000000" pitchFamily="2" charset="0"/>
              </a:rPr>
              <a:t>Mulhberg</a:t>
            </a:r>
            <a:r>
              <a:rPr lang="en-US" sz="2000" dirty="0" smtClean="0">
                <a:solidFill>
                  <a:srgbClr val="000000"/>
                </a:solidFill>
                <a:latin typeface="AR HERMANN" panose="02000000000000000000" pitchFamily="2" charset="0"/>
              </a:rPr>
              <a:t>.</a:t>
            </a:r>
          </a:p>
          <a:p>
            <a:pPr algn="just"/>
            <a:endParaRPr lang="en-US" sz="2000" dirty="0" smtClean="0">
              <a:solidFill>
                <a:srgbClr val="000000"/>
              </a:solidFill>
              <a:latin typeface="AR HERMANN" panose="02000000000000000000" pitchFamily="2" charset="0"/>
            </a:endParaRPr>
          </a:p>
          <a:p>
            <a:pPr marL="457200" indent="-457200" algn="just">
              <a:buFont typeface="+mj-lt"/>
              <a:buAutoNum type="arabicPeriod"/>
            </a:pPr>
            <a:r>
              <a:rPr lang="en-US" sz="2000" dirty="0" smtClean="0">
                <a:solidFill>
                  <a:srgbClr val="000000"/>
                </a:solidFill>
                <a:latin typeface="AR HERMANN" panose="02000000000000000000" pitchFamily="2" charset="0"/>
              </a:rPr>
              <a:t>Charles </a:t>
            </a:r>
            <a:r>
              <a:rPr lang="en-US" sz="2000" dirty="0">
                <a:solidFill>
                  <a:srgbClr val="000000"/>
                </a:solidFill>
                <a:latin typeface="AR HERMANN" panose="02000000000000000000" pitchFamily="2" charset="0"/>
              </a:rPr>
              <a:t>was forced to allow the German princes to choose their own </a:t>
            </a:r>
            <a:r>
              <a:rPr lang="en-US" sz="2000" dirty="0" err="1">
                <a:solidFill>
                  <a:srgbClr val="000000"/>
                </a:solidFill>
                <a:latin typeface="AR HERMANN" panose="02000000000000000000" pitchFamily="2" charset="0"/>
              </a:rPr>
              <a:t>religión</a:t>
            </a:r>
            <a:r>
              <a:rPr lang="en-US" sz="2000" dirty="0" smtClean="0">
                <a:solidFill>
                  <a:srgbClr val="000000"/>
                </a:solidFill>
                <a:latin typeface="AR HERMANN" panose="02000000000000000000" pitchFamily="2" charset="0"/>
              </a:rPr>
              <a:t>. </a:t>
            </a:r>
            <a:r>
              <a:rPr lang="en-US" sz="2000" dirty="0">
                <a:latin typeface="AR HERMANN" panose="02000000000000000000" pitchFamily="2" charset="0"/>
              </a:rPr>
              <a:t>The </a:t>
            </a:r>
            <a:r>
              <a:rPr lang="en-US" sz="2000" b="1" dirty="0">
                <a:latin typeface="AR HERMANN" panose="02000000000000000000" pitchFamily="2" charset="0"/>
              </a:rPr>
              <a:t>Peace of </a:t>
            </a:r>
            <a:r>
              <a:rPr lang="en-US" sz="2000" b="1" dirty="0" smtClean="0">
                <a:latin typeface="AR HERMANN" panose="02000000000000000000" pitchFamily="2" charset="0"/>
              </a:rPr>
              <a:t>Augsburg</a:t>
            </a:r>
            <a:r>
              <a:rPr lang="en-US" sz="2000" dirty="0">
                <a:latin typeface="AR HERMANN" panose="02000000000000000000" pitchFamily="2" charset="0"/>
              </a:rPr>
              <a:t> </a:t>
            </a:r>
            <a:r>
              <a:rPr lang="en-US" sz="2000" dirty="0" smtClean="0">
                <a:latin typeface="AR HERMANN" panose="02000000000000000000" pitchFamily="2" charset="0"/>
              </a:rPr>
              <a:t>was </a:t>
            </a:r>
            <a:r>
              <a:rPr lang="en-US" sz="2000" dirty="0">
                <a:latin typeface="AR HERMANN" panose="02000000000000000000" pitchFamily="2" charset="0"/>
              </a:rPr>
              <a:t>a treaty between </a:t>
            </a:r>
            <a:r>
              <a:rPr lang="en-US" sz="2000" dirty="0">
                <a:latin typeface="AR HERMANN" panose="02000000000000000000" pitchFamily="2" charset="0"/>
                <a:hlinkClick r:id="rId2" tooltip="Charles V, Holy Roman Emperor"/>
              </a:rPr>
              <a:t>Charles V</a:t>
            </a:r>
            <a:r>
              <a:rPr lang="en-US" sz="2000" dirty="0">
                <a:latin typeface="AR HERMANN" panose="02000000000000000000" pitchFamily="2" charset="0"/>
              </a:rPr>
              <a:t> and the forces of the </a:t>
            </a:r>
            <a:r>
              <a:rPr lang="en-US" sz="2000" dirty="0" err="1">
                <a:latin typeface="AR HERMANN" panose="02000000000000000000" pitchFamily="2" charset="0"/>
                <a:hlinkClick r:id="rId3" tooltip="Schmalkaldic League"/>
              </a:rPr>
              <a:t>Schmalkaldic</a:t>
            </a:r>
            <a:r>
              <a:rPr lang="en-US" sz="2000" dirty="0">
                <a:latin typeface="AR HERMANN" panose="02000000000000000000" pitchFamily="2" charset="0"/>
                <a:hlinkClick r:id="rId3" tooltip="Schmalkaldic League"/>
              </a:rPr>
              <a:t> </a:t>
            </a:r>
            <a:r>
              <a:rPr lang="en-US" sz="2000" dirty="0" smtClean="0">
                <a:latin typeface="AR HERMANN" panose="02000000000000000000" pitchFamily="2" charset="0"/>
                <a:hlinkClick r:id="rId3" tooltip="Schmalkaldic League"/>
              </a:rPr>
              <a:t>League</a:t>
            </a:r>
            <a:r>
              <a:rPr lang="en-US" sz="2000" dirty="0" smtClean="0">
                <a:latin typeface="AR HERMANN" panose="02000000000000000000" pitchFamily="2" charset="0"/>
              </a:rPr>
              <a:t> signed in </a:t>
            </a:r>
            <a:r>
              <a:rPr lang="en-US" sz="2000" dirty="0">
                <a:latin typeface="AR HERMANN" panose="02000000000000000000" pitchFamily="2" charset="0"/>
              </a:rPr>
              <a:t>1555, </a:t>
            </a:r>
            <a:r>
              <a:rPr lang="en-US" sz="2000" dirty="0" smtClean="0">
                <a:latin typeface="AR HERMANN" panose="02000000000000000000" pitchFamily="2" charset="0"/>
              </a:rPr>
              <a:t>which </a:t>
            </a:r>
            <a:r>
              <a:rPr lang="en-US" sz="2000" dirty="0">
                <a:latin typeface="AR HERMANN" panose="02000000000000000000" pitchFamily="2" charset="0"/>
              </a:rPr>
              <a:t>officially ended the religious struggle between the two groups and made the legal division of </a:t>
            </a:r>
            <a:r>
              <a:rPr lang="en-US" sz="2000" dirty="0">
                <a:latin typeface="AR HERMANN" panose="02000000000000000000" pitchFamily="2" charset="0"/>
                <a:hlinkClick r:id="rId4" tooltip="Christianity"/>
              </a:rPr>
              <a:t>Christendom</a:t>
            </a:r>
            <a:r>
              <a:rPr lang="en-US" sz="2000" dirty="0">
                <a:latin typeface="AR HERMANN" panose="02000000000000000000" pitchFamily="2" charset="0"/>
              </a:rPr>
              <a:t> permanent within the </a:t>
            </a:r>
            <a:r>
              <a:rPr lang="en-US" sz="2000" dirty="0">
                <a:latin typeface="AR HERMANN" panose="02000000000000000000" pitchFamily="2" charset="0"/>
                <a:hlinkClick r:id="rId5" tooltip="Holy Roman Empire"/>
              </a:rPr>
              <a:t>Holy Roman Empire</a:t>
            </a:r>
            <a:r>
              <a:rPr lang="en-US" sz="2000" dirty="0">
                <a:latin typeface="AR HERMANN" panose="02000000000000000000" pitchFamily="2" charset="0"/>
              </a:rPr>
              <a:t>.</a:t>
            </a:r>
            <a:endParaRPr lang="es-ES" sz="2000" dirty="0">
              <a:latin typeface="AR HERMANN" panose="02000000000000000000" pitchFamily="2" charset="0"/>
            </a:endParaRPr>
          </a:p>
          <a:p>
            <a:pPr algn="ctr"/>
            <a:r>
              <a:rPr lang="en-US" sz="2400" b="1" u="sng" dirty="0" smtClean="0">
                <a:solidFill>
                  <a:srgbClr val="FF0000"/>
                </a:solidFill>
                <a:effectLst>
                  <a:outerShdw blurRad="38100" dist="38100" dir="2700000" algn="tl">
                    <a:srgbClr val="000000">
                      <a:alpha val="43137"/>
                    </a:srgbClr>
                  </a:outerShdw>
                </a:effectLst>
                <a:latin typeface="AR HERMANN" panose="02000000000000000000" pitchFamily="2" charset="0"/>
              </a:rPr>
              <a:t> </a:t>
            </a:r>
            <a:endParaRPr lang="es-ES" sz="2400" b="1" u="sng" dirty="0">
              <a:solidFill>
                <a:srgbClr val="FF0000"/>
              </a:solidFill>
              <a:effectLst>
                <a:outerShdw blurRad="38100" dist="38100" dir="2700000" algn="tl">
                  <a:srgbClr val="000000">
                    <a:alpha val="43137"/>
                  </a:srgbClr>
                </a:outerShdw>
              </a:effectLst>
              <a:latin typeface="AR HERMANN" panose="02000000000000000000" pitchFamily="2" charset="0"/>
            </a:endParaRPr>
          </a:p>
        </p:txBody>
      </p:sp>
    </p:spTree>
    <p:extLst>
      <p:ext uri="{BB962C8B-B14F-4D97-AF65-F5344CB8AC3E}">
        <p14:creationId xmlns:p14="http://schemas.microsoft.com/office/powerpoint/2010/main" val="26058679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507226" y="1699646"/>
            <a:ext cx="3295458" cy="2594718"/>
          </a:xfrm>
          <a:prstGeom prst="rect">
            <a:avLst/>
          </a:prstGeom>
        </p:spPr>
      </p:pic>
      <p:pic>
        <p:nvPicPr>
          <p:cNvPr id="4" name="Imagen 3"/>
          <p:cNvPicPr>
            <a:picLocks noChangeAspect="1"/>
          </p:cNvPicPr>
          <p:nvPr/>
        </p:nvPicPr>
        <p:blipFill>
          <a:blip r:embed="rId3"/>
          <a:stretch>
            <a:fillRect/>
          </a:stretch>
        </p:blipFill>
        <p:spPr>
          <a:xfrm>
            <a:off x="162232" y="32580"/>
            <a:ext cx="2485603" cy="3123575"/>
          </a:xfrm>
          <a:prstGeom prst="rect">
            <a:avLst/>
          </a:prstGeom>
        </p:spPr>
      </p:pic>
      <p:pic>
        <p:nvPicPr>
          <p:cNvPr id="5" name="Imagen 4"/>
          <p:cNvPicPr>
            <a:picLocks noChangeAspect="1"/>
          </p:cNvPicPr>
          <p:nvPr/>
        </p:nvPicPr>
        <p:blipFill>
          <a:blip r:embed="rId4"/>
          <a:stretch>
            <a:fillRect/>
          </a:stretch>
        </p:blipFill>
        <p:spPr>
          <a:xfrm>
            <a:off x="5802684" y="1889303"/>
            <a:ext cx="2361413" cy="3462707"/>
          </a:xfrm>
          <a:prstGeom prst="rect">
            <a:avLst/>
          </a:prstGeom>
        </p:spPr>
      </p:pic>
      <p:pic>
        <p:nvPicPr>
          <p:cNvPr id="6" name="Imagen 5"/>
          <p:cNvPicPr>
            <a:picLocks noChangeAspect="1"/>
          </p:cNvPicPr>
          <p:nvPr/>
        </p:nvPicPr>
        <p:blipFill>
          <a:blip r:embed="rId5"/>
          <a:stretch>
            <a:fillRect/>
          </a:stretch>
        </p:blipFill>
        <p:spPr>
          <a:xfrm>
            <a:off x="8164097" y="3995087"/>
            <a:ext cx="3507692" cy="2713846"/>
          </a:xfrm>
          <a:prstGeom prst="rect">
            <a:avLst/>
          </a:prstGeom>
        </p:spPr>
      </p:pic>
    </p:spTree>
    <p:extLst>
      <p:ext uri="{BB962C8B-B14F-4D97-AF65-F5344CB8AC3E}">
        <p14:creationId xmlns:p14="http://schemas.microsoft.com/office/powerpoint/2010/main" val="299517482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52167" y="1106128"/>
            <a:ext cx="10500851" cy="4770537"/>
          </a:xfrm>
          <a:prstGeom prst="rect">
            <a:avLst/>
          </a:prstGeom>
        </p:spPr>
        <p:txBody>
          <a:bodyPr wrap="square">
            <a:spAutoFit/>
          </a:bodyPr>
          <a:lstStyle/>
          <a:p>
            <a:r>
              <a:rPr lang="en-US" sz="2800" b="1" u="sng" dirty="0" smtClean="0">
                <a:solidFill>
                  <a:srgbClr val="FF0000"/>
                </a:solidFill>
                <a:latin typeface="AR HERMANN" panose="02000000000000000000" pitchFamily="2" charset="0"/>
              </a:rPr>
              <a:t>C) FIGHT WITH THE OTTOMAN EMPIRE</a:t>
            </a:r>
            <a:endParaRPr lang="en-US" sz="2800" b="1" u="sng" dirty="0">
              <a:solidFill>
                <a:srgbClr val="FF0000"/>
              </a:solidFill>
              <a:latin typeface="AR HERMANN" panose="02000000000000000000" pitchFamily="2" charset="0"/>
            </a:endParaRPr>
          </a:p>
          <a:p>
            <a:endParaRPr lang="en-US" dirty="0" smtClean="0">
              <a:solidFill>
                <a:srgbClr val="000000"/>
              </a:solidFill>
              <a:latin typeface="AR HERMANN" panose="02000000000000000000" pitchFamily="2" charset="0"/>
            </a:endParaRPr>
          </a:p>
          <a:p>
            <a:endParaRPr lang="en-US" dirty="0">
              <a:solidFill>
                <a:srgbClr val="000000"/>
              </a:solidFill>
              <a:latin typeface="AR HERMANN" panose="02000000000000000000" pitchFamily="2" charset="0"/>
            </a:endParaRPr>
          </a:p>
          <a:p>
            <a:pPr marL="457200" indent="-457200">
              <a:buFont typeface="+mj-lt"/>
              <a:buAutoNum type="arabicPeriod"/>
            </a:pPr>
            <a:r>
              <a:rPr lang="en-US" sz="2000" dirty="0" smtClean="0">
                <a:solidFill>
                  <a:srgbClr val="000000"/>
                </a:solidFill>
                <a:latin typeface="AR HERMANN" panose="02000000000000000000" pitchFamily="2" charset="0"/>
              </a:rPr>
              <a:t>Charles </a:t>
            </a:r>
            <a:r>
              <a:rPr lang="en-US" sz="2000" dirty="0">
                <a:solidFill>
                  <a:srgbClr val="000000"/>
                </a:solidFill>
                <a:latin typeface="AR HERMANN" panose="02000000000000000000" pitchFamily="2" charset="0"/>
              </a:rPr>
              <a:t>also faced the Muslim Ottoman empire, which was based in Turkey but stretched across the Balkans. </a:t>
            </a:r>
            <a:endParaRPr lang="en-US" sz="2000" dirty="0" smtClean="0">
              <a:solidFill>
                <a:srgbClr val="000000"/>
              </a:solidFill>
              <a:latin typeface="AR HERMANN" panose="02000000000000000000" pitchFamily="2" charset="0"/>
            </a:endParaRPr>
          </a:p>
          <a:p>
            <a:pPr marL="457200" indent="-457200">
              <a:buFont typeface="+mj-lt"/>
              <a:buAutoNum type="arabicPeriod"/>
            </a:pPr>
            <a:endParaRPr lang="en-US" sz="2000" dirty="0">
              <a:solidFill>
                <a:srgbClr val="000000"/>
              </a:solidFill>
              <a:latin typeface="AR HERMANN" panose="02000000000000000000" pitchFamily="2" charset="0"/>
            </a:endParaRPr>
          </a:p>
          <a:p>
            <a:pPr marL="457200" indent="-457200">
              <a:buFont typeface="+mj-lt"/>
              <a:buAutoNum type="arabicPeriod"/>
            </a:pPr>
            <a:r>
              <a:rPr lang="en-US" sz="2000" dirty="0" smtClean="0">
                <a:solidFill>
                  <a:srgbClr val="000000"/>
                </a:solidFill>
                <a:latin typeface="AR HERMANN" panose="02000000000000000000" pitchFamily="2" charset="0"/>
              </a:rPr>
              <a:t>Under </a:t>
            </a:r>
            <a:r>
              <a:rPr lang="en-US" sz="2000" dirty="0">
                <a:solidFill>
                  <a:srgbClr val="000000"/>
                </a:solidFill>
                <a:latin typeface="AR HERMANN" panose="02000000000000000000" pitchFamily="2" charset="0"/>
              </a:rPr>
              <a:t>Suleiman, Ottoman forces advanced across central Europe to the walls surrounding Vienna, Austria. </a:t>
            </a:r>
            <a:endParaRPr lang="en-US" sz="2000" dirty="0" smtClean="0">
              <a:solidFill>
                <a:srgbClr val="000000"/>
              </a:solidFill>
              <a:latin typeface="AR HERMANN" panose="02000000000000000000" pitchFamily="2" charset="0"/>
            </a:endParaRPr>
          </a:p>
          <a:p>
            <a:pPr marL="457200" indent="-457200">
              <a:buFont typeface="+mj-lt"/>
              <a:buAutoNum type="arabicPeriod"/>
            </a:pPr>
            <a:endParaRPr lang="en-US" sz="2000" dirty="0">
              <a:solidFill>
                <a:srgbClr val="000000"/>
              </a:solidFill>
              <a:latin typeface="AR HERMANN" panose="02000000000000000000" pitchFamily="2" charset="0"/>
            </a:endParaRPr>
          </a:p>
          <a:p>
            <a:pPr marL="457200" indent="-457200">
              <a:buFont typeface="+mj-lt"/>
              <a:buAutoNum type="arabicPeriod"/>
            </a:pPr>
            <a:r>
              <a:rPr lang="en-US" sz="2000" dirty="0" smtClean="0">
                <a:solidFill>
                  <a:srgbClr val="000000"/>
                </a:solidFill>
                <a:latin typeface="AR HERMANN" panose="02000000000000000000" pitchFamily="2" charset="0"/>
              </a:rPr>
              <a:t>Although </a:t>
            </a:r>
            <a:r>
              <a:rPr lang="en-US" sz="2000" dirty="0">
                <a:solidFill>
                  <a:srgbClr val="000000"/>
                </a:solidFill>
                <a:latin typeface="AR HERMANN" panose="02000000000000000000" pitchFamily="2" charset="0"/>
              </a:rPr>
              <a:t>Austria held ﬁrm during the siege, the Ottomans occupied much of Hungary following their crushing victory at the Battle of </a:t>
            </a:r>
            <a:r>
              <a:rPr lang="en-US" sz="2000" dirty="0" err="1">
                <a:solidFill>
                  <a:srgbClr val="000000"/>
                </a:solidFill>
                <a:latin typeface="AR HERMANN" panose="02000000000000000000" pitchFamily="2" charset="0"/>
              </a:rPr>
              <a:t>Mohács</a:t>
            </a:r>
            <a:r>
              <a:rPr lang="en-US" sz="2000" dirty="0">
                <a:solidFill>
                  <a:srgbClr val="000000"/>
                </a:solidFill>
                <a:latin typeface="AR HERMANN" panose="02000000000000000000" pitchFamily="2" charset="0"/>
              </a:rPr>
              <a:t>. </a:t>
            </a:r>
            <a:endParaRPr lang="en-US" sz="2000" dirty="0" smtClean="0">
              <a:solidFill>
                <a:srgbClr val="000000"/>
              </a:solidFill>
              <a:latin typeface="AR HERMANN" panose="02000000000000000000" pitchFamily="2" charset="0"/>
            </a:endParaRPr>
          </a:p>
          <a:p>
            <a:pPr marL="457200" indent="-457200">
              <a:buFont typeface="+mj-lt"/>
              <a:buAutoNum type="arabicPeriod"/>
            </a:pPr>
            <a:endParaRPr lang="en-US" sz="2000" dirty="0">
              <a:solidFill>
                <a:srgbClr val="000000"/>
              </a:solidFill>
              <a:latin typeface="AR HERMANN" panose="02000000000000000000" pitchFamily="2" charset="0"/>
            </a:endParaRPr>
          </a:p>
          <a:p>
            <a:pPr marL="457200" indent="-457200">
              <a:buFont typeface="+mj-lt"/>
              <a:buAutoNum type="arabicPeriod"/>
            </a:pPr>
            <a:r>
              <a:rPr lang="en-US" sz="2000" dirty="0" smtClean="0">
                <a:solidFill>
                  <a:srgbClr val="000000"/>
                </a:solidFill>
                <a:latin typeface="AR HERMANN" panose="02000000000000000000" pitchFamily="2" charset="0"/>
              </a:rPr>
              <a:t>Ottoman </a:t>
            </a:r>
            <a:r>
              <a:rPr lang="en-US" sz="2000" dirty="0">
                <a:solidFill>
                  <a:srgbClr val="000000"/>
                </a:solidFill>
                <a:latin typeface="AR HERMANN" panose="02000000000000000000" pitchFamily="2" charset="0"/>
              </a:rPr>
              <a:t>naval forces also continued to challenge Spanish power in the </a:t>
            </a:r>
            <a:r>
              <a:rPr lang="en-US" sz="2000" dirty="0" smtClean="0">
                <a:solidFill>
                  <a:srgbClr val="000000"/>
                </a:solidFill>
                <a:latin typeface="AR HERMANN" panose="02000000000000000000" pitchFamily="2" charset="0"/>
              </a:rPr>
              <a:t>Mediterranean </a:t>
            </a:r>
            <a:r>
              <a:rPr lang="en-US" sz="2000" dirty="0" err="1" smtClean="0">
                <a:solidFill>
                  <a:srgbClr val="000000"/>
                </a:solidFill>
                <a:latin typeface="AR HERMANN" panose="02000000000000000000" pitchFamily="2" charset="0"/>
              </a:rPr>
              <a:t>Althought</a:t>
            </a:r>
            <a:r>
              <a:rPr lang="en-US" sz="2000" dirty="0" smtClean="0">
                <a:solidFill>
                  <a:srgbClr val="000000"/>
                </a:solidFill>
                <a:latin typeface="AR HERMANN" panose="02000000000000000000" pitchFamily="2" charset="0"/>
              </a:rPr>
              <a:t> they were defeated at the battle of Lepanto during Philip´s </a:t>
            </a:r>
            <a:r>
              <a:rPr lang="en-US" sz="2000" smtClean="0">
                <a:solidFill>
                  <a:srgbClr val="000000"/>
                </a:solidFill>
                <a:latin typeface="AR HERMANN" panose="02000000000000000000" pitchFamily="2" charset="0"/>
              </a:rPr>
              <a:t>II reign.</a:t>
            </a:r>
            <a:endParaRPr lang="es-ES" sz="2000" dirty="0">
              <a:latin typeface="AR HERMANN" panose="02000000000000000000" pitchFamily="2" charset="0"/>
            </a:endParaRPr>
          </a:p>
        </p:txBody>
      </p:sp>
    </p:spTree>
    <p:extLst>
      <p:ext uri="{BB962C8B-B14F-4D97-AF65-F5344CB8AC3E}">
        <p14:creationId xmlns:p14="http://schemas.microsoft.com/office/powerpoint/2010/main" val="2475864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664245" y="0"/>
            <a:ext cx="4527755" cy="3056235"/>
          </a:xfrm>
          <a:prstGeom prst="rect">
            <a:avLst/>
          </a:prstGeom>
        </p:spPr>
      </p:pic>
      <p:pic>
        <p:nvPicPr>
          <p:cNvPr id="3" name="Imagen 2"/>
          <p:cNvPicPr>
            <a:picLocks noChangeAspect="1"/>
          </p:cNvPicPr>
          <p:nvPr/>
        </p:nvPicPr>
        <p:blipFill>
          <a:blip r:embed="rId2"/>
          <a:stretch>
            <a:fillRect/>
          </a:stretch>
        </p:blipFill>
        <p:spPr>
          <a:xfrm>
            <a:off x="0" y="3801765"/>
            <a:ext cx="4527755" cy="3056235"/>
          </a:xfrm>
          <a:prstGeom prst="rect">
            <a:avLst/>
          </a:prstGeom>
        </p:spPr>
      </p:pic>
      <p:pic>
        <p:nvPicPr>
          <p:cNvPr id="4" name="Imagen 3"/>
          <p:cNvPicPr>
            <a:picLocks noChangeAspect="1"/>
          </p:cNvPicPr>
          <p:nvPr/>
        </p:nvPicPr>
        <p:blipFill>
          <a:blip r:embed="rId3"/>
          <a:stretch>
            <a:fillRect/>
          </a:stretch>
        </p:blipFill>
        <p:spPr>
          <a:xfrm>
            <a:off x="6093985" y="3425900"/>
            <a:ext cx="4030" cy="6199"/>
          </a:xfrm>
          <a:prstGeom prst="rect">
            <a:avLst/>
          </a:prstGeom>
        </p:spPr>
      </p:pic>
      <p:sp>
        <p:nvSpPr>
          <p:cNvPr id="5" name="Rectangle 1"/>
          <p:cNvSpPr>
            <a:spLocks noChangeArrowheads="1"/>
          </p:cNvSpPr>
          <p:nvPr/>
        </p:nvSpPr>
        <p:spPr bwMode="auto">
          <a:xfrm>
            <a:off x="324465" y="1232739"/>
            <a:ext cx="5043043" cy="2386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1893" tIns="-428490" rIns="-49197" bIns="53640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400" b="1" i="0" u="none" strike="noStrike" cap="none" normalizeH="0" baseline="0" dirty="0" smtClean="0">
                <a:ln>
                  <a:noFill/>
                </a:ln>
                <a:solidFill>
                  <a:srgbClr val="FFA500"/>
                </a:solidFill>
                <a:effectLst/>
                <a:latin typeface="Comic Sans MS" panose="030F0702030302020204" pitchFamily="66" charset="0"/>
                <a:cs typeface="Tahoma" panose="020B0604030504040204" pitchFamily="34" charset="0"/>
              </a:rPr>
              <a:t>. </a:t>
            </a:r>
            <a:endParaRPr kumimoji="0" lang="es-ES" altLang="es-ES" sz="800" b="1" i="0" u="none" strike="noStrike" cap="none" normalizeH="0" baseline="0" dirty="0" smtClean="0">
              <a:ln>
                <a:noFill/>
              </a:ln>
              <a:solidFill>
                <a:srgbClr val="333333"/>
              </a:solidFill>
              <a:effectLst/>
              <a:latin typeface="Tahom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400" b="1" i="0" u="none" strike="noStrike" cap="none" normalizeH="0" baseline="0" dirty="0" smtClean="0">
                <a:ln>
                  <a:noFill/>
                </a:ln>
                <a:solidFill>
                  <a:srgbClr val="FFA500"/>
                </a:solidFill>
                <a:effectLst/>
                <a:latin typeface="Comic Sans MS" panose="030F0702030302020204" pitchFamily="66" charset="0"/>
                <a:cs typeface="Tahoma" panose="020B0604030504040204" pitchFamily="34" charset="0"/>
              </a:rPr>
              <a:t> </a:t>
            </a:r>
            <a:endParaRPr kumimoji="0" lang="es-ES" altLang="es-ES" sz="800" b="1" i="0" u="none" strike="noStrike" cap="none" normalizeH="0" baseline="0" dirty="0" smtClean="0">
              <a:ln>
                <a:noFill/>
              </a:ln>
              <a:solidFill>
                <a:srgbClr val="333333"/>
              </a:solidFill>
              <a:effectLst/>
              <a:latin typeface="Tahom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900" b="0" i="0" u="sng" strike="noStrike" cap="none" normalizeH="0" baseline="0" dirty="0" smtClean="0">
                <a:ln>
                  <a:noFill/>
                </a:ln>
                <a:solidFill>
                  <a:srgbClr val="666666"/>
                </a:solidFill>
                <a:effectLst/>
                <a:latin typeface="Arial" panose="020B0604020202020204" pitchFamily="34" charset="0"/>
                <a:cs typeface="Arial" panose="020B0604020202020204" pitchFamily="34" charset="0"/>
              </a:rPr>
              <a:t>____</a:t>
            </a:r>
            <a:r>
              <a:rPr kumimoji="0" lang="es-ES" altLang="es-ES" sz="1600" b="1" i="0" u="none" strike="noStrike" cap="none" normalizeH="0" baseline="0" dirty="0" smtClean="0">
                <a:ln>
                  <a:noFill/>
                </a:ln>
                <a:solidFill>
                  <a:srgbClr val="FFFFFF"/>
                </a:solidFill>
                <a:effectLst/>
                <a:latin typeface="Comic Sans MS" panose="030F0702030302020204" pitchFamily="66" charset="0"/>
                <a:cs typeface="Tahoma" panose="020B0604030504040204" pitchFamily="34" charset="0"/>
              </a:rPr>
              <a:t>  </a:t>
            </a:r>
            <a:r>
              <a:rPr kumimoji="0" lang="es-ES" altLang="es-ES" sz="12000" b="1" i="0" u="none" strike="noStrike" cap="none" normalizeH="0" baseline="0" dirty="0" smtClean="0">
                <a:ln>
                  <a:noFill/>
                </a:ln>
                <a:solidFill>
                  <a:srgbClr val="FFFFFF"/>
                </a:solidFill>
                <a:effectLst/>
                <a:latin typeface="Comic Sans MS" panose="030F0702030302020204" pitchFamily="66" charset="0"/>
                <a:cs typeface="Tahoma" panose="020B0604030504040204" pitchFamily="34" charset="0"/>
              </a:rPr>
              <a:t> </a:t>
            </a:r>
            <a:r>
              <a:rPr kumimoji="0" lang="es-ES" altLang="es-ES" sz="1600" b="1" i="0" u="none" strike="noStrike" cap="none" normalizeH="0" baseline="0" dirty="0" smtClean="0">
                <a:ln>
                  <a:noFill/>
                </a:ln>
                <a:solidFill>
                  <a:srgbClr val="FFFFFF"/>
                </a:solidFill>
                <a:effectLst/>
                <a:latin typeface="Comic Sans MS" panose="030F0702030302020204" pitchFamily="66" charset="0"/>
                <a:cs typeface="Tahoma" panose="020B0604030504040204" pitchFamily="34" charset="0"/>
              </a:rPr>
              <a:t>                                           </a:t>
            </a:r>
            <a:r>
              <a:rPr kumimoji="0" lang="es-ES" altLang="es-ES" sz="1200" b="1" i="0" u="none" strike="noStrike" cap="none" normalizeH="0" baseline="0" dirty="0" smtClean="0">
                <a:ln>
                  <a:noFill/>
                </a:ln>
                <a:solidFill>
                  <a:srgbClr val="D2B48C"/>
                </a:solidFill>
                <a:effectLst/>
                <a:latin typeface="Comic Sans MS" panose="030F0702030302020204" pitchFamily="66" charset="0"/>
                <a:cs typeface="Tahoma" panose="020B0604030504040204" pitchFamily="34" charset="0"/>
              </a:rPr>
              <a:t> </a:t>
            </a:r>
            <a:endParaRPr kumimoji="0" lang="es-ES" altLang="es-ES" sz="1600" b="1" i="0" u="none" strike="noStrike" cap="none" normalizeH="0" baseline="0" dirty="0" smtClean="0">
              <a:ln>
                <a:noFill/>
              </a:ln>
              <a:solidFill>
                <a:srgbClr val="FFFFFF"/>
              </a:solidFill>
              <a:effectLst/>
              <a:latin typeface="inherit"/>
              <a:cs typeface="Tahoma" panose="020B0604030504040204" pitchFamily="34" charset="0"/>
            </a:endParaRPr>
          </a:p>
        </p:txBody>
      </p:sp>
      <p:pic>
        <p:nvPicPr>
          <p:cNvPr id="1026" name="Picture 2" descr="http://upload.wikimedia.org/wikipedia/commons/9/98/Suleyman_I_of_the_Ottoman_Empi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09" y="339888"/>
            <a:ext cx="2190903" cy="3370622"/>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4"/>
          <a:stretch>
            <a:fillRect/>
          </a:stretch>
        </p:blipFill>
        <p:spPr>
          <a:xfrm>
            <a:off x="9505792" y="3056235"/>
            <a:ext cx="2232696" cy="3241326"/>
          </a:xfrm>
          <a:prstGeom prst="rect">
            <a:avLst/>
          </a:prstGeom>
        </p:spPr>
      </p:pic>
      <p:pic>
        <p:nvPicPr>
          <p:cNvPr id="8" name="Imagen 7"/>
          <p:cNvPicPr>
            <a:picLocks noChangeAspect="1"/>
          </p:cNvPicPr>
          <p:nvPr/>
        </p:nvPicPr>
        <p:blipFill>
          <a:blip r:embed="rId2"/>
          <a:stretch>
            <a:fillRect/>
          </a:stretch>
        </p:blipFill>
        <p:spPr>
          <a:xfrm>
            <a:off x="3008671" y="1828801"/>
            <a:ext cx="5169314" cy="3489288"/>
          </a:xfrm>
          <a:prstGeom prst="rect">
            <a:avLst/>
          </a:prstGeom>
        </p:spPr>
      </p:pic>
    </p:spTree>
    <p:extLst>
      <p:ext uri="{BB962C8B-B14F-4D97-AF65-F5344CB8AC3E}">
        <p14:creationId xmlns:p14="http://schemas.microsoft.com/office/powerpoint/2010/main" val="26270910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958645" y="825910"/>
            <a:ext cx="10574594" cy="4832092"/>
          </a:xfrm>
          <a:prstGeom prst="rect">
            <a:avLst/>
          </a:prstGeom>
        </p:spPr>
        <p:txBody>
          <a:bodyPr wrap="square">
            <a:spAutoFit/>
          </a:bodyPr>
          <a:lstStyle/>
          <a:p>
            <a:pPr algn="ctr">
              <a:spcBef>
                <a:spcPts val="0"/>
              </a:spcBef>
              <a:defRPr/>
            </a:pPr>
            <a:r>
              <a:rPr lang="en-GB" sz="3600" b="1" u="sng" dirty="0" smtClean="0">
                <a:solidFill>
                  <a:srgbClr val="FF0000"/>
                </a:solidFill>
                <a:latin typeface="AR HERMANN" panose="02000000000000000000" pitchFamily="2" charset="0"/>
              </a:rPr>
              <a:t>ABDICATIONS</a:t>
            </a:r>
          </a:p>
          <a:p>
            <a:pPr>
              <a:spcBef>
                <a:spcPts val="0"/>
              </a:spcBef>
              <a:buFont typeface="Wingdings" pitchFamily="2" charset="2"/>
              <a:buChar char="§"/>
              <a:defRPr/>
            </a:pPr>
            <a:endParaRPr lang="en-GB" sz="2600" dirty="0">
              <a:latin typeface="AR HERMANN" panose="02000000000000000000" pitchFamily="2" charset="0"/>
            </a:endParaRPr>
          </a:p>
          <a:p>
            <a:pPr>
              <a:spcBef>
                <a:spcPts val="0"/>
              </a:spcBef>
              <a:buFont typeface="Wingdings" pitchFamily="2" charset="2"/>
              <a:buChar char="§"/>
              <a:defRPr/>
            </a:pPr>
            <a:r>
              <a:rPr lang="en-GB" sz="2600" dirty="0" smtClean="0">
                <a:latin typeface="AR HERMANN" panose="02000000000000000000" pitchFamily="2" charset="0"/>
              </a:rPr>
              <a:t>Charles V </a:t>
            </a:r>
            <a:r>
              <a:rPr lang="en-GB" sz="2600" dirty="0">
                <a:latin typeface="AR HERMANN" panose="02000000000000000000" pitchFamily="2" charset="0"/>
              </a:rPr>
              <a:t>abdicated in two different moments</a:t>
            </a:r>
            <a:r>
              <a:rPr lang="en-GB" sz="2600" dirty="0" smtClean="0">
                <a:latin typeface="AR HERMANN" panose="02000000000000000000" pitchFamily="2" charset="0"/>
              </a:rPr>
              <a:t>:</a:t>
            </a:r>
          </a:p>
          <a:p>
            <a:pPr>
              <a:spcBef>
                <a:spcPts val="0"/>
              </a:spcBef>
              <a:defRPr/>
            </a:pPr>
            <a:endParaRPr lang="en-GB" sz="2600" dirty="0">
              <a:latin typeface="AR HERMANN" panose="02000000000000000000" pitchFamily="2" charset="0"/>
            </a:endParaRPr>
          </a:p>
          <a:p>
            <a:pPr marL="432000" lvl="1" indent="-216000">
              <a:spcBef>
                <a:spcPts val="0"/>
              </a:spcBef>
              <a:buFont typeface="Arial" charset="0"/>
              <a:buChar char="–"/>
              <a:defRPr/>
            </a:pPr>
            <a:r>
              <a:rPr lang="en-GB" sz="2400" dirty="0">
                <a:latin typeface="AR HERMANN" panose="02000000000000000000" pitchFamily="2" charset="0"/>
              </a:rPr>
              <a:t>1555: the imperial crown to his brother Ferdinand I</a:t>
            </a:r>
            <a:r>
              <a:rPr lang="en-GB" sz="2400" dirty="0" smtClean="0">
                <a:latin typeface="AR HERMANN" panose="02000000000000000000" pitchFamily="2" charset="0"/>
              </a:rPr>
              <a:t>.</a:t>
            </a:r>
          </a:p>
          <a:p>
            <a:pPr marL="216000" lvl="1">
              <a:spcBef>
                <a:spcPts val="0"/>
              </a:spcBef>
              <a:defRPr/>
            </a:pPr>
            <a:endParaRPr lang="en-GB" sz="2400" dirty="0">
              <a:latin typeface="AR HERMANN" panose="02000000000000000000" pitchFamily="2" charset="0"/>
            </a:endParaRPr>
          </a:p>
          <a:p>
            <a:pPr marL="432000" lvl="1" indent="-216000">
              <a:spcBef>
                <a:spcPts val="0"/>
              </a:spcBef>
              <a:buFont typeface="Arial" charset="0"/>
              <a:buChar char="–"/>
              <a:defRPr/>
            </a:pPr>
            <a:r>
              <a:rPr lang="en-GB" sz="2400" dirty="0">
                <a:latin typeface="AR HERMANN" panose="02000000000000000000" pitchFamily="2" charset="0"/>
              </a:rPr>
              <a:t>1556: the Spanish crown to his son Felipe II</a:t>
            </a:r>
            <a:r>
              <a:rPr lang="en-GB" sz="2400" dirty="0" smtClean="0">
                <a:latin typeface="AR HERMANN" panose="02000000000000000000" pitchFamily="2" charset="0"/>
              </a:rPr>
              <a:t>.</a:t>
            </a:r>
          </a:p>
          <a:p>
            <a:pPr marL="432000" lvl="1" indent="-216000">
              <a:spcBef>
                <a:spcPts val="0"/>
              </a:spcBef>
              <a:buFont typeface="Arial" charset="0"/>
              <a:buChar char="–"/>
              <a:defRPr/>
            </a:pPr>
            <a:endParaRPr lang="en-GB" sz="2400" dirty="0">
              <a:latin typeface="AR HERMANN" panose="02000000000000000000" pitchFamily="2" charset="0"/>
            </a:endParaRPr>
          </a:p>
          <a:p>
            <a:pPr marL="432000" lvl="1" indent="-216000">
              <a:spcBef>
                <a:spcPts val="0"/>
              </a:spcBef>
              <a:buFont typeface="Arial" charset="0"/>
              <a:buChar char="–"/>
              <a:defRPr/>
            </a:pPr>
            <a:r>
              <a:rPr lang="en-GB" sz="2400" dirty="0">
                <a:latin typeface="AR HERMANN" panose="02000000000000000000" pitchFamily="2" charset="0"/>
              </a:rPr>
              <a:t>He thought that the empire was too big for one person</a:t>
            </a:r>
            <a:r>
              <a:rPr lang="en-GB" sz="2400" dirty="0" smtClean="0">
                <a:latin typeface="AR HERMANN" panose="02000000000000000000" pitchFamily="2" charset="0"/>
              </a:rPr>
              <a:t>.</a:t>
            </a:r>
          </a:p>
          <a:p>
            <a:pPr marL="216000" lvl="1">
              <a:spcBef>
                <a:spcPts val="0"/>
              </a:spcBef>
              <a:defRPr/>
            </a:pPr>
            <a:endParaRPr lang="en-GB" sz="2400" dirty="0">
              <a:latin typeface="AR HERMANN" panose="02000000000000000000" pitchFamily="2" charset="0"/>
            </a:endParaRPr>
          </a:p>
          <a:p>
            <a:pPr marL="216000" lvl="1">
              <a:spcBef>
                <a:spcPts val="0"/>
              </a:spcBef>
              <a:defRPr/>
            </a:pPr>
            <a:endParaRPr lang="en-GB" sz="2400" dirty="0">
              <a:latin typeface="AR HERMANN" panose="02000000000000000000" pitchFamily="2" charset="0"/>
            </a:endParaRPr>
          </a:p>
          <a:p>
            <a:pPr marL="342000" indent="-342000">
              <a:spcBef>
                <a:spcPts val="0"/>
              </a:spcBef>
              <a:buFont typeface="Wingdings" pitchFamily="2" charset="2"/>
              <a:buChar char="§"/>
              <a:defRPr/>
            </a:pPr>
            <a:r>
              <a:rPr lang="en-GB" sz="2600" dirty="0">
                <a:latin typeface="AR HERMANN" panose="02000000000000000000" pitchFamily="2" charset="0"/>
              </a:rPr>
              <a:t>He retired to the Monastery of </a:t>
            </a:r>
            <a:r>
              <a:rPr lang="en-GB" sz="2600" dirty="0" err="1">
                <a:latin typeface="AR HERMANN" panose="02000000000000000000" pitchFamily="2" charset="0"/>
              </a:rPr>
              <a:t>Yuste</a:t>
            </a:r>
            <a:r>
              <a:rPr lang="en-GB" sz="2600" dirty="0">
                <a:latin typeface="AR HERMANN" panose="02000000000000000000" pitchFamily="2" charset="0"/>
              </a:rPr>
              <a:t> where he died (1558).</a:t>
            </a:r>
          </a:p>
        </p:txBody>
      </p:sp>
    </p:spTree>
    <p:extLst>
      <p:ext uri="{BB962C8B-B14F-4D97-AF65-F5344CB8AC3E}">
        <p14:creationId xmlns:p14="http://schemas.microsoft.com/office/powerpoint/2010/main" val="416308108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178670"/>
            <a:ext cx="5174343" cy="3470790"/>
          </a:xfrm>
          <a:prstGeom prst="rect">
            <a:avLst/>
          </a:prstGeom>
        </p:spPr>
      </p:pic>
      <p:pic>
        <p:nvPicPr>
          <p:cNvPr id="3" name="Imagen 2"/>
          <p:cNvPicPr>
            <a:picLocks noChangeAspect="1"/>
          </p:cNvPicPr>
          <p:nvPr/>
        </p:nvPicPr>
        <p:blipFill>
          <a:blip r:embed="rId3"/>
          <a:stretch>
            <a:fillRect/>
          </a:stretch>
        </p:blipFill>
        <p:spPr>
          <a:xfrm>
            <a:off x="5174343" y="2060728"/>
            <a:ext cx="3657600" cy="2462784"/>
          </a:xfrm>
          <a:prstGeom prst="rect">
            <a:avLst/>
          </a:prstGeom>
        </p:spPr>
      </p:pic>
      <p:pic>
        <p:nvPicPr>
          <p:cNvPr id="4" name="Imagen 3"/>
          <p:cNvPicPr>
            <a:picLocks noChangeAspect="1"/>
          </p:cNvPicPr>
          <p:nvPr/>
        </p:nvPicPr>
        <p:blipFill>
          <a:blip r:embed="rId4"/>
          <a:stretch>
            <a:fillRect/>
          </a:stretch>
        </p:blipFill>
        <p:spPr>
          <a:xfrm>
            <a:off x="8229600" y="3968496"/>
            <a:ext cx="3962400" cy="2889504"/>
          </a:xfrm>
          <a:prstGeom prst="rect">
            <a:avLst/>
          </a:prstGeom>
        </p:spPr>
      </p:pic>
    </p:spTree>
    <p:extLst>
      <p:ext uri="{BB962C8B-B14F-4D97-AF65-F5344CB8AC3E}">
        <p14:creationId xmlns:p14="http://schemas.microsoft.com/office/powerpoint/2010/main" val="85331136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311</TotalTime>
  <Words>335</Words>
  <Application>Microsoft Office PowerPoint</Application>
  <PresentationFormat>Panorámica</PresentationFormat>
  <Paragraphs>72</Paragraphs>
  <Slides>15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15</vt:i4>
      </vt:variant>
    </vt:vector>
  </HeadingPairs>
  <TitlesOfParts>
    <vt:vector size="23" baseType="lpstr">
      <vt:lpstr>AR HERMANN</vt:lpstr>
      <vt:lpstr>Arial</vt:lpstr>
      <vt:lpstr>Comic Sans MS</vt:lpstr>
      <vt:lpstr>Garamond</vt:lpstr>
      <vt:lpstr>inherit</vt:lpstr>
      <vt:lpstr>Tahoma</vt:lpstr>
      <vt:lpstr>Wingdings</vt:lpstr>
      <vt:lpstr>Orgánico</vt:lpstr>
      <vt:lpstr>     THE SPANISH HEGEMONY(I):</vt:lpstr>
      <vt:lpstr>HABSBURG DINASTY</vt:lpstr>
      <vt:lpstr>CHARLES V</vt:lpstr>
      <vt:lpstr>Presentación de PowerPoint</vt:lpstr>
      <vt:lpstr>Presentación de PowerPoint</vt:lpstr>
      <vt:lpstr>                                           DOMESTIC POLICY Charles was born and raised in the Low Countries. In Spain he was seen as a foreigner: He could not speak Spanish and selected Flemish people for high offices. Charles raised taxes to finance his election for emperor.  He also used much money to fight wars abroad. Then Spaniards revolved against him: the revolt of the Comuneros (1520-1521): uprising against Carlos in many towns of Castilla. they had to pay high taxes. leaders were executed. the revolt of the Brotherhoods (1519-1523): revolt of the artisan guilds against the monarchy in Valencia and Mallorca.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SPANISH HEGEMONY(I):</dc:title>
  <dc:creator>Maria Sanz</dc:creator>
  <cp:lastModifiedBy>Maria Sanz</cp:lastModifiedBy>
  <cp:revision>30</cp:revision>
  <dcterms:created xsi:type="dcterms:W3CDTF">2015-12-26T12:39:28Z</dcterms:created>
  <dcterms:modified xsi:type="dcterms:W3CDTF">2015-12-27T18:50:35Z</dcterms:modified>
</cp:coreProperties>
</file>