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58" r:id="rId3"/>
    <p:sldId id="260" r:id="rId4"/>
    <p:sldId id="261" r:id="rId5"/>
    <p:sldId id="262" r:id="rId6"/>
    <p:sldId id="263" r:id="rId7"/>
    <p:sldId id="264"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6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1B43B7-1EFB-473B-AA48-40626A7D808D}" type="datetimeFigureOut">
              <a:rPr lang="es-ES" smtClean="0"/>
              <a:t>10/09/2021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6A476-B5DD-4A05-B21C-25FC57A97556}" type="slidenum">
              <a:rPr lang="es-ES" smtClean="0"/>
              <a:t>‹Nº›</a:t>
            </a:fld>
            <a:endParaRPr lang="es-ES"/>
          </a:p>
        </p:txBody>
      </p:sp>
    </p:spTree>
    <p:extLst>
      <p:ext uri="{BB962C8B-B14F-4D97-AF65-F5344CB8AC3E}">
        <p14:creationId xmlns:p14="http://schemas.microsoft.com/office/powerpoint/2010/main" val="3901964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rtchive.com/artchive/V/van_eyck.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F1322-FBBD-4AFA-8F9F-4F99BECFEF0C}" type="slidenum">
              <a:rPr lang="en-US" altLang="es-ES"/>
              <a:pPr/>
              <a:t>9</a:t>
            </a:fld>
            <a:endParaRPr lang="en-US" altLang="es-E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r>
              <a:rPr lang="en-US" altLang="es-ES" b="1">
                <a:solidFill>
                  <a:srgbClr val="22612F"/>
                </a:solidFill>
              </a:rPr>
              <a:t>Shown here are Durer's own self-portraits at ages 22, 26 and 28 (now in the collections of the Louvre, Prado and Alte Pinakothek of Munich). </a:t>
            </a:r>
            <a:endParaRPr lang="en-US" altLang="es-ES"/>
          </a:p>
          <a:p>
            <a:endParaRPr lang="en-US" altLang="es-ES"/>
          </a:p>
        </p:txBody>
      </p:sp>
    </p:spTree>
    <p:extLst>
      <p:ext uri="{BB962C8B-B14F-4D97-AF65-F5344CB8AC3E}">
        <p14:creationId xmlns:p14="http://schemas.microsoft.com/office/powerpoint/2010/main" val="1872958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1EA68C-CA56-4232-800A-1E1593A41F1E}" type="slidenum">
              <a:rPr lang="en-US" altLang="es-ES"/>
              <a:pPr/>
              <a:t>11</a:t>
            </a:fld>
            <a:endParaRPr lang="en-US" altLang="es-E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altLang="es-ES" b="1">
                <a:latin typeface="Arial" panose="020B0604020202020204" pitchFamily="34" charset="0"/>
                <a:hlinkClick r:id="rId3"/>
              </a:rPr>
              <a:t>Van Eyck, Jan</a:t>
            </a:r>
            <a:br>
              <a:rPr lang="en-US" altLang="es-ES">
                <a:latin typeface="Arial" panose="020B0604020202020204" pitchFamily="34" charset="0"/>
              </a:rPr>
            </a:br>
            <a:r>
              <a:rPr lang="en-US" altLang="es-ES">
                <a:latin typeface="Arial" panose="020B0604020202020204" pitchFamily="34" charset="0"/>
              </a:rPr>
              <a:t>The Madonna with Canon van der Paele</a:t>
            </a:r>
            <a:br>
              <a:rPr lang="en-US" altLang="es-ES">
                <a:latin typeface="Arial" panose="020B0604020202020204" pitchFamily="34" charset="0"/>
              </a:rPr>
            </a:br>
            <a:r>
              <a:rPr lang="en-US" altLang="es-ES">
                <a:latin typeface="Arial" panose="020B0604020202020204" pitchFamily="34" charset="0"/>
              </a:rPr>
              <a:t>1436</a:t>
            </a:r>
            <a:br>
              <a:rPr lang="en-US" altLang="es-ES">
                <a:latin typeface="Arial" panose="020B0604020202020204" pitchFamily="34" charset="0"/>
              </a:rPr>
            </a:br>
            <a:r>
              <a:rPr lang="en-US" altLang="es-ES">
                <a:latin typeface="Arial" panose="020B0604020202020204" pitchFamily="34" charset="0"/>
              </a:rPr>
              <a:t>Oil on panel</a:t>
            </a:r>
            <a:br>
              <a:rPr lang="en-US" altLang="es-ES">
                <a:latin typeface="Arial" panose="020B0604020202020204" pitchFamily="34" charset="0"/>
              </a:rPr>
            </a:br>
            <a:r>
              <a:rPr lang="en-US" altLang="es-ES">
                <a:latin typeface="Arial" panose="020B0604020202020204" pitchFamily="34" charset="0"/>
              </a:rPr>
              <a:t>122 x 157 cm</a:t>
            </a:r>
            <a:br>
              <a:rPr lang="en-US" altLang="es-ES">
                <a:latin typeface="Arial" panose="020B0604020202020204" pitchFamily="34" charset="0"/>
              </a:rPr>
            </a:br>
            <a:r>
              <a:rPr lang="en-US" altLang="es-ES">
                <a:latin typeface="Arial" panose="020B0604020202020204" pitchFamily="34" charset="0"/>
              </a:rPr>
              <a:t>Het Groeninge Museum, Brugge</a:t>
            </a:r>
          </a:p>
          <a:p>
            <a:endParaRPr lang="en-US" altLang="es-ES"/>
          </a:p>
        </p:txBody>
      </p:sp>
    </p:spTree>
    <p:extLst>
      <p:ext uri="{BB962C8B-B14F-4D97-AF65-F5344CB8AC3E}">
        <p14:creationId xmlns:p14="http://schemas.microsoft.com/office/powerpoint/2010/main" val="1791533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363209-6B7B-46A0-B9B2-549A78546282}" type="slidenum">
              <a:rPr lang="en-US" altLang="es-ES"/>
              <a:pPr/>
              <a:t>12</a:t>
            </a:fld>
            <a:endParaRPr lang="en-US" altLang="es-E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altLang="es-ES"/>
              <a:t>Ghent alterpiece</a:t>
            </a:r>
          </a:p>
          <a:p>
            <a:r>
              <a:rPr lang="en-US" altLang="es-ES"/>
              <a:t>Man in Turban</a:t>
            </a:r>
          </a:p>
        </p:txBody>
      </p:sp>
    </p:spTree>
    <p:extLst>
      <p:ext uri="{BB962C8B-B14F-4D97-AF65-F5344CB8AC3E}">
        <p14:creationId xmlns:p14="http://schemas.microsoft.com/office/powerpoint/2010/main" val="397385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9/10/2021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metmuseum.org/toah/hd/prnt/hob_1981.1178.29.htm"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pPr algn="ctr"/>
            <a:r>
              <a:rPr lang="es-ES" sz="7200" b="1" u="sng" dirty="0">
                <a:solidFill>
                  <a:srgbClr val="FF0000"/>
                </a:solidFill>
                <a:effectLst>
                  <a:outerShdw blurRad="38100" dist="38100" dir="2700000" algn="tl">
                    <a:srgbClr val="000000">
                      <a:alpha val="43137"/>
                    </a:srgbClr>
                  </a:outerShdw>
                </a:effectLst>
              </a:rPr>
              <a:t>NORTHERN RENAISSANCE</a:t>
            </a:r>
          </a:p>
        </p:txBody>
      </p:sp>
      <p:sp>
        <p:nvSpPr>
          <p:cNvPr id="3" name="Subtítulo 2"/>
          <p:cNvSpPr>
            <a:spLocks noGrp="1"/>
          </p:cNvSpPr>
          <p:nvPr>
            <p:ph type="subTitle" idx="1"/>
          </p:nvPr>
        </p:nvSpPr>
        <p:spPr>
          <a:xfrm>
            <a:off x="2589213" y="4777379"/>
            <a:ext cx="9386477" cy="2080621"/>
          </a:xfrm>
        </p:spPr>
        <p:txBody>
          <a:bodyPr>
            <a:normAutofit lnSpcReduction="10000"/>
          </a:bodyPr>
          <a:lstStyle/>
          <a:p>
            <a:endParaRPr lang="es-ES" dirty="0"/>
          </a:p>
          <a:p>
            <a:endParaRPr lang="es-ES" dirty="0"/>
          </a:p>
          <a:p>
            <a:endParaRPr lang="es-ES" dirty="0"/>
          </a:p>
          <a:p>
            <a:endParaRPr lang="es-ES" dirty="0"/>
          </a:p>
          <a:p>
            <a:pPr algn="r"/>
            <a:r>
              <a:rPr lang="es-ES" sz="2800" b="1" dirty="0">
                <a:solidFill>
                  <a:schemeClr val="tx1"/>
                </a:solidFill>
              </a:rPr>
              <a:t>MARÍA SANZ</a:t>
            </a:r>
          </a:p>
        </p:txBody>
      </p:sp>
    </p:spTree>
    <p:extLst>
      <p:ext uri="{BB962C8B-B14F-4D97-AF65-F5344CB8AC3E}">
        <p14:creationId xmlns:p14="http://schemas.microsoft.com/office/powerpoint/2010/main" val="282455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tloessin\My Documents\My Pictures\Renaissance Europ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639"/>
            <a:ext cx="7391400" cy="6816725"/>
          </a:xfrm>
          <a:prstGeom prst="rect">
            <a:avLst/>
          </a:prstGeom>
          <a:noFill/>
          <a:extLst>
            <a:ext uri="{909E8E84-426E-40DD-AFC4-6F175D3DCCD1}">
              <a14:hiddenFill xmlns:a14="http://schemas.microsoft.com/office/drawing/2010/main">
                <a:solidFill>
                  <a:srgbClr val="FFFFFF"/>
                </a:solidFill>
              </a14:hiddenFill>
            </a:ext>
          </a:extLst>
        </p:spPr>
      </p:pic>
      <p:sp>
        <p:nvSpPr>
          <p:cNvPr id="6147" name="Text Box 3"/>
          <p:cNvSpPr txBox="1">
            <a:spLocks noChangeArrowheads="1"/>
          </p:cNvSpPr>
          <p:nvPr/>
        </p:nvSpPr>
        <p:spPr bwMode="auto">
          <a:xfrm>
            <a:off x="7162800" y="0"/>
            <a:ext cx="3505200" cy="53553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p:txBody>
      </p:sp>
      <p:sp>
        <p:nvSpPr>
          <p:cNvPr id="6148" name="Text Box 4"/>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sz="2000" b="1" dirty="0">
              <a:latin typeface="Arial" panose="020B0604020202020204" pitchFamily="34" charset="0"/>
            </a:endParaRPr>
          </a:p>
        </p:txBody>
      </p:sp>
      <p:sp>
        <p:nvSpPr>
          <p:cNvPr id="6149" name="Text Box 5"/>
          <p:cNvSpPr txBox="1">
            <a:spLocks noChangeArrowheads="1"/>
          </p:cNvSpPr>
          <p:nvPr/>
        </p:nvSpPr>
        <p:spPr bwMode="auto">
          <a:xfrm>
            <a:off x="7277101" y="417515"/>
            <a:ext cx="4275138" cy="46166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s-ES" sz="2000" b="1" dirty="0"/>
              <a:t> </a:t>
            </a:r>
            <a:r>
              <a:rPr lang="en-US" altLang="es-ES" sz="2000" b="1" dirty="0">
                <a:solidFill>
                  <a:srgbClr val="FF0000"/>
                </a:solidFill>
              </a:rPr>
              <a:t>What factors led to the   </a:t>
            </a:r>
          </a:p>
          <a:p>
            <a:r>
              <a:rPr lang="en-US" altLang="es-ES" sz="2000" b="1" dirty="0">
                <a:solidFill>
                  <a:srgbClr val="FF0000"/>
                </a:solidFill>
              </a:rPr>
              <a:t>   beginning of the Renaissance</a:t>
            </a:r>
          </a:p>
          <a:p>
            <a:r>
              <a:rPr lang="en-US" altLang="es-ES" sz="2000" b="1" dirty="0">
                <a:solidFill>
                  <a:srgbClr val="FF0000"/>
                </a:solidFill>
              </a:rPr>
              <a:t>   in northern Europe?</a:t>
            </a:r>
          </a:p>
          <a:p>
            <a:pPr>
              <a:buFontTx/>
              <a:buChar char="•"/>
            </a:pPr>
            <a:r>
              <a:rPr lang="en-US" altLang="es-ES" b="1" dirty="0"/>
              <a:t> the northern population</a:t>
            </a:r>
          </a:p>
          <a:p>
            <a:r>
              <a:rPr lang="en-US" altLang="es-ES" b="1" dirty="0"/>
              <a:t>  began to recover from</a:t>
            </a:r>
          </a:p>
          <a:p>
            <a:r>
              <a:rPr lang="en-US" altLang="es-ES" b="1" dirty="0"/>
              <a:t>  the plague.</a:t>
            </a:r>
          </a:p>
          <a:p>
            <a:pPr>
              <a:buFontTx/>
              <a:buChar char="•"/>
            </a:pPr>
            <a:r>
              <a:rPr lang="en-US" altLang="es-ES" b="1" dirty="0"/>
              <a:t> Hundred Years’ War</a:t>
            </a:r>
          </a:p>
          <a:p>
            <a:r>
              <a:rPr lang="en-US" altLang="es-ES" b="1" dirty="0"/>
              <a:t>   finally ended.</a:t>
            </a:r>
          </a:p>
          <a:p>
            <a:pPr>
              <a:buFontTx/>
              <a:buChar char="•"/>
            </a:pPr>
            <a:r>
              <a:rPr lang="en-US" altLang="es-ES" b="1" dirty="0"/>
              <a:t> cities were growing</a:t>
            </a:r>
          </a:p>
          <a:p>
            <a:r>
              <a:rPr lang="en-US" altLang="es-ES" b="1" dirty="0"/>
              <a:t>   rapidly</a:t>
            </a:r>
          </a:p>
          <a:p>
            <a:pPr>
              <a:buFontTx/>
              <a:buChar char="•"/>
            </a:pPr>
            <a:r>
              <a:rPr lang="en-US" altLang="es-ES" b="1" dirty="0"/>
              <a:t> city merchants were </a:t>
            </a:r>
          </a:p>
          <a:p>
            <a:r>
              <a:rPr lang="en-US" altLang="es-ES" b="1" dirty="0"/>
              <a:t>   becoming wealthy</a:t>
            </a:r>
          </a:p>
          <a:p>
            <a:r>
              <a:rPr lang="en-US" altLang="es-ES" b="1" dirty="0"/>
              <a:t>   enough to become</a:t>
            </a:r>
          </a:p>
          <a:p>
            <a:r>
              <a:rPr lang="en-US" altLang="es-ES" b="1" dirty="0"/>
              <a:t>  “patrons” as well as</a:t>
            </a:r>
          </a:p>
          <a:p>
            <a:r>
              <a:rPr lang="en-US" altLang="es-ES" b="1" dirty="0"/>
              <a:t>   educated in Humanist</a:t>
            </a:r>
          </a:p>
          <a:p>
            <a:r>
              <a:rPr lang="en-US" altLang="es-ES" b="1" dirty="0"/>
              <a:t>   pursuits.</a:t>
            </a:r>
          </a:p>
        </p:txBody>
      </p:sp>
      <p:sp>
        <p:nvSpPr>
          <p:cNvPr id="6150" name="Oval 6"/>
          <p:cNvSpPr>
            <a:spLocks noChangeArrowheads="1"/>
          </p:cNvSpPr>
          <p:nvPr/>
        </p:nvSpPr>
        <p:spPr bwMode="auto">
          <a:xfrm>
            <a:off x="5067300" y="3983712"/>
            <a:ext cx="2057400" cy="1371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6151" name="Line 7"/>
          <p:cNvSpPr>
            <a:spLocks noChangeShapeType="1"/>
          </p:cNvSpPr>
          <p:nvPr/>
        </p:nvSpPr>
        <p:spPr bwMode="auto">
          <a:xfrm flipV="1">
            <a:off x="6096000" y="2819400"/>
            <a:ext cx="0" cy="1219200"/>
          </a:xfrm>
          <a:prstGeom prst="line">
            <a:avLst/>
          </a:prstGeom>
          <a:noFill/>
          <a:ln w="76200">
            <a:solidFill>
              <a:srgbClr val="FF505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2" name="Line 8"/>
          <p:cNvSpPr>
            <a:spLocks noChangeShapeType="1"/>
          </p:cNvSpPr>
          <p:nvPr/>
        </p:nvSpPr>
        <p:spPr bwMode="auto">
          <a:xfrm flipH="1" flipV="1">
            <a:off x="5257800" y="2590800"/>
            <a:ext cx="838200" cy="8382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3" name="Line 9"/>
          <p:cNvSpPr>
            <a:spLocks noChangeShapeType="1"/>
          </p:cNvSpPr>
          <p:nvPr/>
        </p:nvSpPr>
        <p:spPr bwMode="auto">
          <a:xfrm>
            <a:off x="6324600" y="4724400"/>
            <a:ext cx="4572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4" name="Text Box 10"/>
          <p:cNvSpPr txBox="1">
            <a:spLocks noChangeArrowheads="1"/>
          </p:cNvSpPr>
          <p:nvPr/>
        </p:nvSpPr>
        <p:spPr bwMode="auto">
          <a:xfrm>
            <a:off x="7162800" y="6629401"/>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6155" name="Picture 11" descr="http://www.bc.edu/bc_org/avp/cas/fnart/arch/16thc/Fontainbleau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616450"/>
            <a:ext cx="3581400" cy="224155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itian. Portrait of Francis 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2819400"/>
            <a:ext cx="1692275" cy="2076450"/>
          </a:xfrm>
          <a:prstGeom prst="rect">
            <a:avLst/>
          </a:prstGeom>
          <a:noFill/>
          <a:extLst>
            <a:ext uri="{909E8E84-426E-40DD-AFC4-6F175D3DCCD1}">
              <a14:hiddenFill xmlns:a14="http://schemas.microsoft.com/office/drawing/2010/main">
                <a:solidFill>
                  <a:srgbClr val="FFFFFF"/>
                </a:solidFill>
              </a14:hiddenFill>
            </a:ext>
          </a:extLst>
        </p:spPr>
      </p:pic>
      <p:sp>
        <p:nvSpPr>
          <p:cNvPr id="6157" name="Text Box 13"/>
          <p:cNvSpPr txBox="1">
            <a:spLocks noChangeArrowheads="1"/>
          </p:cNvSpPr>
          <p:nvPr/>
        </p:nvSpPr>
        <p:spPr bwMode="auto">
          <a:xfrm>
            <a:off x="1524000" y="6127750"/>
            <a:ext cx="5638800" cy="738664"/>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400">
                <a:latin typeface="Arial" panose="020B0604020202020204" pitchFamily="34" charset="0"/>
              </a:rPr>
              <a:t>Monarchs in England and in France (such as Francis I who hired Italian architects to build his palace at Fontainebleau) supported the arts and introduced Renaissance styles to northern Europe.</a:t>
            </a:r>
          </a:p>
        </p:txBody>
      </p:sp>
      <p:sp>
        <p:nvSpPr>
          <p:cNvPr id="6158" name="Oval 14"/>
          <p:cNvSpPr>
            <a:spLocks noChangeArrowheads="1"/>
          </p:cNvSpPr>
          <p:nvPr/>
        </p:nvSpPr>
        <p:spPr bwMode="auto">
          <a:xfrm>
            <a:off x="4038600" y="3048000"/>
            <a:ext cx="1066800" cy="533400"/>
          </a:xfrm>
          <a:prstGeom prst="ellipse">
            <a:avLst/>
          </a:prstGeom>
          <a:noFill/>
          <a:ln w="38100">
            <a:solidFill>
              <a:srgbClr val="CC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6159" name="Line 15"/>
          <p:cNvSpPr>
            <a:spLocks noChangeShapeType="1"/>
          </p:cNvSpPr>
          <p:nvPr/>
        </p:nvSpPr>
        <p:spPr bwMode="auto">
          <a:xfrm flipV="1">
            <a:off x="3124200" y="3429000"/>
            <a:ext cx="990600" cy="1219200"/>
          </a:xfrm>
          <a:prstGeom prst="line">
            <a:avLst/>
          </a:prstGeom>
          <a:noFill/>
          <a:ln w="38100">
            <a:solidFill>
              <a:srgbClr val="CC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extLst>
      <p:ext uri="{BB962C8B-B14F-4D97-AF65-F5344CB8AC3E}">
        <p14:creationId xmlns:p14="http://schemas.microsoft.com/office/powerpoint/2010/main" val="4127812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500" fill="hold"/>
                                        <p:tgtEl>
                                          <p:spTgt spid="6150"/>
                                        </p:tgtEl>
                                        <p:attrNameLst>
                                          <p:attrName>ppt_x</p:attrName>
                                        </p:attrNameLst>
                                      </p:cBhvr>
                                      <p:tavLst>
                                        <p:tav tm="0">
                                          <p:val>
                                            <p:strVal val="0-#ppt_w/2"/>
                                          </p:val>
                                        </p:tav>
                                        <p:tav tm="100000">
                                          <p:val>
                                            <p:strVal val="#ppt_x"/>
                                          </p:val>
                                        </p:tav>
                                      </p:tavLst>
                                    </p:anim>
                                    <p:anim calcmode="lin" valueType="num">
                                      <p:cBhvr additive="base">
                                        <p:cTn id="8"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151"/>
                                        </p:tgtEl>
                                        <p:attrNameLst>
                                          <p:attrName>style.visibility</p:attrName>
                                        </p:attrNameLst>
                                      </p:cBhvr>
                                      <p:to>
                                        <p:strVal val="visible"/>
                                      </p:to>
                                    </p:set>
                                    <p:anim calcmode="lin" valueType="num">
                                      <p:cBhvr additive="base">
                                        <p:cTn id="13" dur="500" fill="hold"/>
                                        <p:tgtEl>
                                          <p:spTgt spid="6151"/>
                                        </p:tgtEl>
                                        <p:attrNameLst>
                                          <p:attrName>ppt_x</p:attrName>
                                        </p:attrNameLst>
                                      </p:cBhvr>
                                      <p:tavLst>
                                        <p:tav tm="0">
                                          <p:val>
                                            <p:strVal val="0-#ppt_w/2"/>
                                          </p:val>
                                        </p:tav>
                                        <p:tav tm="100000">
                                          <p:val>
                                            <p:strVal val="#ppt_x"/>
                                          </p:val>
                                        </p:tav>
                                      </p:tavLst>
                                    </p:anim>
                                    <p:anim calcmode="lin" valueType="num">
                                      <p:cBhvr additive="base">
                                        <p:cTn id="14" dur="500" fill="hold"/>
                                        <p:tgtEl>
                                          <p:spTgt spid="61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152"/>
                                        </p:tgtEl>
                                        <p:attrNameLst>
                                          <p:attrName>style.visibility</p:attrName>
                                        </p:attrNameLst>
                                      </p:cBhvr>
                                      <p:to>
                                        <p:strVal val="visible"/>
                                      </p:to>
                                    </p:set>
                                    <p:anim calcmode="lin" valueType="num">
                                      <p:cBhvr additive="base">
                                        <p:cTn id="19" dur="500" fill="hold"/>
                                        <p:tgtEl>
                                          <p:spTgt spid="6152"/>
                                        </p:tgtEl>
                                        <p:attrNameLst>
                                          <p:attrName>ppt_x</p:attrName>
                                        </p:attrNameLst>
                                      </p:cBhvr>
                                      <p:tavLst>
                                        <p:tav tm="0">
                                          <p:val>
                                            <p:strVal val="0-#ppt_w/2"/>
                                          </p:val>
                                        </p:tav>
                                        <p:tav tm="100000">
                                          <p:val>
                                            <p:strVal val="#ppt_x"/>
                                          </p:val>
                                        </p:tav>
                                      </p:tavLst>
                                    </p:anim>
                                    <p:anim calcmode="lin" valueType="num">
                                      <p:cBhvr additive="base">
                                        <p:cTn id="20"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9">
                                            <p:bg/>
                                          </p:spTgt>
                                        </p:tgtEl>
                                        <p:attrNameLst>
                                          <p:attrName>style.visibility</p:attrName>
                                        </p:attrNameLst>
                                      </p:cBhvr>
                                      <p:to>
                                        <p:strVal val="visible"/>
                                      </p:to>
                                    </p:set>
                                    <p:anim calcmode="lin" valueType="num">
                                      <p:cBhvr additive="base">
                                        <p:cTn id="25" dur="500" fill="hold"/>
                                        <p:tgtEl>
                                          <p:spTgt spid="6149">
                                            <p:bg/>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9">
                                            <p:bg/>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9">
                                            <p:txEl>
                                              <p:pRg st="0" end="0"/>
                                            </p:txEl>
                                          </p:spTgt>
                                        </p:tgtEl>
                                        <p:attrNameLst>
                                          <p:attrName>style.visibility</p:attrName>
                                        </p:attrNameLst>
                                      </p:cBhvr>
                                      <p:to>
                                        <p:strVal val="visible"/>
                                      </p:to>
                                    </p:set>
                                    <p:anim calcmode="lin" valueType="num">
                                      <p:cBhvr additive="base">
                                        <p:cTn id="31" dur="500" fill="hold"/>
                                        <p:tgtEl>
                                          <p:spTgt spid="6149">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49">
                                            <p:txEl>
                                              <p:pRg st="1" end="1"/>
                                            </p:txEl>
                                          </p:spTgt>
                                        </p:tgtEl>
                                        <p:attrNameLst>
                                          <p:attrName>style.visibility</p:attrName>
                                        </p:attrNameLst>
                                      </p:cBhvr>
                                      <p:to>
                                        <p:strVal val="visible"/>
                                      </p:to>
                                    </p:set>
                                    <p:anim calcmode="lin" valueType="num">
                                      <p:cBhvr additive="base">
                                        <p:cTn id="37" dur="500" fill="hold"/>
                                        <p:tgtEl>
                                          <p:spTgt spid="6149">
                                            <p:txEl>
                                              <p:pRg st="1" end="1"/>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1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149">
                                            <p:txEl>
                                              <p:pRg st="2" end="2"/>
                                            </p:txEl>
                                          </p:spTgt>
                                        </p:tgtEl>
                                        <p:attrNameLst>
                                          <p:attrName>style.visibility</p:attrName>
                                        </p:attrNameLst>
                                      </p:cBhvr>
                                      <p:to>
                                        <p:strVal val="visible"/>
                                      </p:to>
                                    </p:set>
                                    <p:anim calcmode="lin" valueType="num">
                                      <p:cBhvr additive="base">
                                        <p:cTn id="43" dur="500" fill="hold"/>
                                        <p:tgtEl>
                                          <p:spTgt spid="6149">
                                            <p:txEl>
                                              <p:pRg st="2" end="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14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149">
                                            <p:txEl>
                                              <p:pRg st="3" end="3"/>
                                            </p:txEl>
                                          </p:spTgt>
                                        </p:tgtEl>
                                        <p:attrNameLst>
                                          <p:attrName>style.visibility</p:attrName>
                                        </p:attrNameLst>
                                      </p:cBhvr>
                                      <p:to>
                                        <p:strVal val="visible"/>
                                      </p:to>
                                    </p:set>
                                    <p:anim calcmode="lin" valueType="num">
                                      <p:cBhvr additive="base">
                                        <p:cTn id="49" dur="500" fill="hold"/>
                                        <p:tgtEl>
                                          <p:spTgt spid="6149">
                                            <p:txEl>
                                              <p:pRg st="3" end="3"/>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614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6149">
                                            <p:txEl>
                                              <p:pRg st="4" end="4"/>
                                            </p:txEl>
                                          </p:spTgt>
                                        </p:tgtEl>
                                        <p:attrNameLst>
                                          <p:attrName>style.visibility</p:attrName>
                                        </p:attrNameLst>
                                      </p:cBhvr>
                                      <p:to>
                                        <p:strVal val="visible"/>
                                      </p:to>
                                    </p:set>
                                    <p:anim calcmode="lin" valueType="num">
                                      <p:cBhvr additive="base">
                                        <p:cTn id="55" dur="500" fill="hold"/>
                                        <p:tgtEl>
                                          <p:spTgt spid="6149">
                                            <p:txEl>
                                              <p:pRg st="4" end="4"/>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614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149">
                                            <p:txEl>
                                              <p:pRg st="5" end="5"/>
                                            </p:txEl>
                                          </p:spTgt>
                                        </p:tgtEl>
                                        <p:attrNameLst>
                                          <p:attrName>style.visibility</p:attrName>
                                        </p:attrNameLst>
                                      </p:cBhvr>
                                      <p:to>
                                        <p:strVal val="visible"/>
                                      </p:to>
                                    </p:set>
                                    <p:anim calcmode="lin" valueType="num">
                                      <p:cBhvr additive="base">
                                        <p:cTn id="61" dur="500" fill="hold"/>
                                        <p:tgtEl>
                                          <p:spTgt spid="6149">
                                            <p:txEl>
                                              <p:pRg st="5" end="5"/>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614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6149">
                                            <p:txEl>
                                              <p:pRg st="6" end="6"/>
                                            </p:txEl>
                                          </p:spTgt>
                                        </p:tgtEl>
                                        <p:attrNameLst>
                                          <p:attrName>style.visibility</p:attrName>
                                        </p:attrNameLst>
                                      </p:cBhvr>
                                      <p:to>
                                        <p:strVal val="visible"/>
                                      </p:to>
                                    </p:set>
                                    <p:anim calcmode="lin" valueType="num">
                                      <p:cBhvr additive="base">
                                        <p:cTn id="67" dur="500" fill="hold"/>
                                        <p:tgtEl>
                                          <p:spTgt spid="6149">
                                            <p:txEl>
                                              <p:pRg st="6" end="6"/>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614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6149">
                                            <p:txEl>
                                              <p:pRg st="7" end="7"/>
                                            </p:txEl>
                                          </p:spTgt>
                                        </p:tgtEl>
                                        <p:attrNameLst>
                                          <p:attrName>style.visibility</p:attrName>
                                        </p:attrNameLst>
                                      </p:cBhvr>
                                      <p:to>
                                        <p:strVal val="visible"/>
                                      </p:to>
                                    </p:set>
                                    <p:anim calcmode="lin" valueType="num">
                                      <p:cBhvr additive="base">
                                        <p:cTn id="73" dur="500" fill="hold"/>
                                        <p:tgtEl>
                                          <p:spTgt spid="6149">
                                            <p:txEl>
                                              <p:pRg st="7" end="7"/>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614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6149">
                                            <p:txEl>
                                              <p:pRg st="8" end="8"/>
                                            </p:txEl>
                                          </p:spTgt>
                                        </p:tgtEl>
                                        <p:attrNameLst>
                                          <p:attrName>style.visibility</p:attrName>
                                        </p:attrNameLst>
                                      </p:cBhvr>
                                      <p:to>
                                        <p:strVal val="visible"/>
                                      </p:to>
                                    </p:set>
                                    <p:anim calcmode="lin" valueType="num">
                                      <p:cBhvr additive="base">
                                        <p:cTn id="79" dur="500" fill="hold"/>
                                        <p:tgtEl>
                                          <p:spTgt spid="6149">
                                            <p:txEl>
                                              <p:pRg st="8" end="8"/>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614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6149">
                                            <p:txEl>
                                              <p:pRg st="9" end="9"/>
                                            </p:txEl>
                                          </p:spTgt>
                                        </p:tgtEl>
                                        <p:attrNameLst>
                                          <p:attrName>style.visibility</p:attrName>
                                        </p:attrNameLst>
                                      </p:cBhvr>
                                      <p:to>
                                        <p:strVal val="visible"/>
                                      </p:to>
                                    </p:set>
                                    <p:anim calcmode="lin" valueType="num">
                                      <p:cBhvr additive="base">
                                        <p:cTn id="85" dur="500" fill="hold"/>
                                        <p:tgtEl>
                                          <p:spTgt spid="6149">
                                            <p:txEl>
                                              <p:pRg st="9" end="9"/>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614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6149">
                                            <p:txEl>
                                              <p:pRg st="10" end="10"/>
                                            </p:txEl>
                                          </p:spTgt>
                                        </p:tgtEl>
                                        <p:attrNameLst>
                                          <p:attrName>style.visibility</p:attrName>
                                        </p:attrNameLst>
                                      </p:cBhvr>
                                      <p:to>
                                        <p:strVal val="visible"/>
                                      </p:to>
                                    </p:set>
                                    <p:anim calcmode="lin" valueType="num">
                                      <p:cBhvr additive="base">
                                        <p:cTn id="91" dur="500" fill="hold"/>
                                        <p:tgtEl>
                                          <p:spTgt spid="6149">
                                            <p:txEl>
                                              <p:pRg st="10" end="10"/>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614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6149">
                                            <p:txEl>
                                              <p:pRg st="11" end="11"/>
                                            </p:txEl>
                                          </p:spTgt>
                                        </p:tgtEl>
                                        <p:attrNameLst>
                                          <p:attrName>style.visibility</p:attrName>
                                        </p:attrNameLst>
                                      </p:cBhvr>
                                      <p:to>
                                        <p:strVal val="visible"/>
                                      </p:to>
                                    </p:set>
                                    <p:anim calcmode="lin" valueType="num">
                                      <p:cBhvr additive="base">
                                        <p:cTn id="97" dur="500" fill="hold"/>
                                        <p:tgtEl>
                                          <p:spTgt spid="6149">
                                            <p:txEl>
                                              <p:pRg st="11" end="11"/>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614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6149">
                                            <p:txEl>
                                              <p:pRg st="12" end="12"/>
                                            </p:txEl>
                                          </p:spTgt>
                                        </p:tgtEl>
                                        <p:attrNameLst>
                                          <p:attrName>style.visibility</p:attrName>
                                        </p:attrNameLst>
                                      </p:cBhvr>
                                      <p:to>
                                        <p:strVal val="visible"/>
                                      </p:to>
                                    </p:set>
                                    <p:anim calcmode="lin" valueType="num">
                                      <p:cBhvr additive="base">
                                        <p:cTn id="103" dur="500" fill="hold"/>
                                        <p:tgtEl>
                                          <p:spTgt spid="6149">
                                            <p:txEl>
                                              <p:pRg st="12" end="12"/>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614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6149">
                                            <p:txEl>
                                              <p:pRg st="13" end="13"/>
                                            </p:txEl>
                                          </p:spTgt>
                                        </p:tgtEl>
                                        <p:attrNameLst>
                                          <p:attrName>style.visibility</p:attrName>
                                        </p:attrNameLst>
                                      </p:cBhvr>
                                      <p:to>
                                        <p:strVal val="visible"/>
                                      </p:to>
                                    </p:set>
                                    <p:anim calcmode="lin" valueType="num">
                                      <p:cBhvr additive="base">
                                        <p:cTn id="109" dur="500" fill="hold"/>
                                        <p:tgtEl>
                                          <p:spTgt spid="6149">
                                            <p:txEl>
                                              <p:pRg st="13" end="13"/>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6149">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6149">
                                            <p:txEl>
                                              <p:pRg st="14" end="14"/>
                                            </p:txEl>
                                          </p:spTgt>
                                        </p:tgtEl>
                                        <p:attrNameLst>
                                          <p:attrName>style.visibility</p:attrName>
                                        </p:attrNameLst>
                                      </p:cBhvr>
                                      <p:to>
                                        <p:strVal val="visible"/>
                                      </p:to>
                                    </p:set>
                                    <p:anim calcmode="lin" valueType="num">
                                      <p:cBhvr additive="base">
                                        <p:cTn id="115" dur="500" fill="hold"/>
                                        <p:tgtEl>
                                          <p:spTgt spid="6149">
                                            <p:txEl>
                                              <p:pRg st="14" end="14"/>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6149">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6149">
                                            <p:txEl>
                                              <p:pRg st="15" end="15"/>
                                            </p:txEl>
                                          </p:spTgt>
                                        </p:tgtEl>
                                        <p:attrNameLst>
                                          <p:attrName>style.visibility</p:attrName>
                                        </p:attrNameLst>
                                      </p:cBhvr>
                                      <p:to>
                                        <p:strVal val="visible"/>
                                      </p:to>
                                    </p:set>
                                    <p:anim calcmode="lin" valueType="num">
                                      <p:cBhvr additive="base">
                                        <p:cTn id="121" dur="500" fill="hold"/>
                                        <p:tgtEl>
                                          <p:spTgt spid="6149">
                                            <p:txEl>
                                              <p:pRg st="15" end="15"/>
                                            </p:txEl>
                                          </p:spTgt>
                                        </p:tgtEl>
                                        <p:attrNameLst>
                                          <p:attrName>ppt_x</p:attrName>
                                        </p:attrNameLst>
                                      </p:cBhvr>
                                      <p:tavLst>
                                        <p:tav tm="0">
                                          <p:val>
                                            <p:strVal val="0-#ppt_w/2"/>
                                          </p:val>
                                        </p:tav>
                                        <p:tav tm="100000">
                                          <p:val>
                                            <p:strVal val="#ppt_x"/>
                                          </p:val>
                                        </p:tav>
                                      </p:tavLst>
                                    </p:anim>
                                    <p:anim calcmode="lin" valueType="num">
                                      <p:cBhvr additive="base">
                                        <p:cTn id="122" dur="500" fill="hold"/>
                                        <p:tgtEl>
                                          <p:spTgt spid="6149">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8" fill="hold" nodeType="clickEffect">
                                  <p:stCondLst>
                                    <p:cond delay="0"/>
                                  </p:stCondLst>
                                  <p:childTnLst>
                                    <p:set>
                                      <p:cBhvr>
                                        <p:cTn id="126" dur="1" fill="hold">
                                          <p:stCondLst>
                                            <p:cond delay="0"/>
                                          </p:stCondLst>
                                        </p:cTn>
                                        <p:tgtEl>
                                          <p:spTgt spid="6156"/>
                                        </p:tgtEl>
                                        <p:attrNameLst>
                                          <p:attrName>style.visibility</p:attrName>
                                        </p:attrNameLst>
                                      </p:cBhvr>
                                      <p:to>
                                        <p:strVal val="visible"/>
                                      </p:to>
                                    </p:set>
                                    <p:anim calcmode="lin" valueType="num">
                                      <p:cBhvr additive="base">
                                        <p:cTn id="127" dur="500" fill="hold"/>
                                        <p:tgtEl>
                                          <p:spTgt spid="6156"/>
                                        </p:tgtEl>
                                        <p:attrNameLst>
                                          <p:attrName>ppt_x</p:attrName>
                                        </p:attrNameLst>
                                      </p:cBhvr>
                                      <p:tavLst>
                                        <p:tav tm="0">
                                          <p:val>
                                            <p:strVal val="0-#ppt_w/2"/>
                                          </p:val>
                                        </p:tav>
                                        <p:tav tm="100000">
                                          <p:val>
                                            <p:strVal val="#ppt_x"/>
                                          </p:val>
                                        </p:tav>
                                      </p:tavLst>
                                    </p:anim>
                                    <p:anim calcmode="lin" valueType="num">
                                      <p:cBhvr additive="base">
                                        <p:cTn id="128" dur="500" fill="hold"/>
                                        <p:tgtEl>
                                          <p:spTgt spid="6156"/>
                                        </p:tgtEl>
                                        <p:attrNameLst>
                                          <p:attrName>ppt_y</p:attrName>
                                        </p:attrNameLst>
                                      </p:cBhvr>
                                      <p:tavLst>
                                        <p:tav tm="0">
                                          <p:val>
                                            <p:strVal val="#ppt_y"/>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8" fill="hold" nodeType="clickEffect">
                                  <p:stCondLst>
                                    <p:cond delay="0"/>
                                  </p:stCondLst>
                                  <p:childTnLst>
                                    <p:set>
                                      <p:cBhvr>
                                        <p:cTn id="132" dur="1" fill="hold">
                                          <p:stCondLst>
                                            <p:cond delay="0"/>
                                          </p:stCondLst>
                                        </p:cTn>
                                        <p:tgtEl>
                                          <p:spTgt spid="6155"/>
                                        </p:tgtEl>
                                        <p:attrNameLst>
                                          <p:attrName>style.visibility</p:attrName>
                                        </p:attrNameLst>
                                      </p:cBhvr>
                                      <p:to>
                                        <p:strVal val="visible"/>
                                      </p:to>
                                    </p:set>
                                    <p:anim calcmode="lin" valueType="num">
                                      <p:cBhvr additive="base">
                                        <p:cTn id="133" dur="500" fill="hold"/>
                                        <p:tgtEl>
                                          <p:spTgt spid="6155"/>
                                        </p:tgtEl>
                                        <p:attrNameLst>
                                          <p:attrName>ppt_x</p:attrName>
                                        </p:attrNameLst>
                                      </p:cBhvr>
                                      <p:tavLst>
                                        <p:tav tm="0">
                                          <p:val>
                                            <p:strVal val="0-#ppt_w/2"/>
                                          </p:val>
                                        </p:tav>
                                        <p:tav tm="100000">
                                          <p:val>
                                            <p:strVal val="#ppt_x"/>
                                          </p:val>
                                        </p:tav>
                                      </p:tavLst>
                                    </p:anim>
                                    <p:anim calcmode="lin" valueType="num">
                                      <p:cBhvr additive="base">
                                        <p:cTn id="134" dur="500" fill="hold"/>
                                        <p:tgtEl>
                                          <p:spTgt spid="6155"/>
                                        </p:tgtEl>
                                        <p:attrNameLst>
                                          <p:attrName>ppt_y</p:attrName>
                                        </p:attrNameLst>
                                      </p:cBhvr>
                                      <p:tavLst>
                                        <p:tav tm="0">
                                          <p:val>
                                            <p:strVal val="#ppt_y"/>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8" fill="hold" grpId="0" nodeType="clickEffect">
                                  <p:stCondLst>
                                    <p:cond delay="0"/>
                                  </p:stCondLst>
                                  <p:childTnLst>
                                    <p:set>
                                      <p:cBhvr>
                                        <p:cTn id="138" dur="1" fill="hold">
                                          <p:stCondLst>
                                            <p:cond delay="0"/>
                                          </p:stCondLst>
                                        </p:cTn>
                                        <p:tgtEl>
                                          <p:spTgt spid="6157"/>
                                        </p:tgtEl>
                                        <p:attrNameLst>
                                          <p:attrName>style.visibility</p:attrName>
                                        </p:attrNameLst>
                                      </p:cBhvr>
                                      <p:to>
                                        <p:strVal val="visible"/>
                                      </p:to>
                                    </p:set>
                                    <p:anim calcmode="lin" valueType="num">
                                      <p:cBhvr additive="base">
                                        <p:cTn id="139" dur="500" fill="hold"/>
                                        <p:tgtEl>
                                          <p:spTgt spid="6157"/>
                                        </p:tgtEl>
                                        <p:attrNameLst>
                                          <p:attrName>ppt_x</p:attrName>
                                        </p:attrNameLst>
                                      </p:cBhvr>
                                      <p:tavLst>
                                        <p:tav tm="0">
                                          <p:val>
                                            <p:strVal val="0-#ppt_w/2"/>
                                          </p:val>
                                        </p:tav>
                                        <p:tav tm="100000">
                                          <p:val>
                                            <p:strVal val="#ppt_x"/>
                                          </p:val>
                                        </p:tav>
                                      </p:tavLst>
                                    </p:anim>
                                    <p:anim calcmode="lin" valueType="num">
                                      <p:cBhvr additive="base">
                                        <p:cTn id="140"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 presetClass="entr" presetSubtype="8" fill="hold" nodeType="clickEffect">
                                  <p:stCondLst>
                                    <p:cond delay="0"/>
                                  </p:stCondLst>
                                  <p:childTnLst>
                                    <p:set>
                                      <p:cBhvr>
                                        <p:cTn id="144" dur="1" fill="hold">
                                          <p:stCondLst>
                                            <p:cond delay="0"/>
                                          </p:stCondLst>
                                        </p:cTn>
                                        <p:tgtEl>
                                          <p:spTgt spid="6159"/>
                                        </p:tgtEl>
                                        <p:attrNameLst>
                                          <p:attrName>style.visibility</p:attrName>
                                        </p:attrNameLst>
                                      </p:cBhvr>
                                      <p:to>
                                        <p:strVal val="visible"/>
                                      </p:to>
                                    </p:set>
                                    <p:anim calcmode="lin" valueType="num">
                                      <p:cBhvr additive="base">
                                        <p:cTn id="145" dur="500" fill="hold"/>
                                        <p:tgtEl>
                                          <p:spTgt spid="6159"/>
                                        </p:tgtEl>
                                        <p:attrNameLst>
                                          <p:attrName>ppt_x</p:attrName>
                                        </p:attrNameLst>
                                      </p:cBhvr>
                                      <p:tavLst>
                                        <p:tav tm="0">
                                          <p:val>
                                            <p:strVal val="0-#ppt_w/2"/>
                                          </p:val>
                                        </p:tav>
                                        <p:tav tm="100000">
                                          <p:val>
                                            <p:strVal val="#ppt_x"/>
                                          </p:val>
                                        </p:tav>
                                      </p:tavLst>
                                    </p:anim>
                                    <p:anim calcmode="lin" valueType="num">
                                      <p:cBhvr additive="base">
                                        <p:cTn id="146" dur="500" fill="hold"/>
                                        <p:tgtEl>
                                          <p:spTgt spid="6159"/>
                                        </p:tgtEl>
                                        <p:attrNameLst>
                                          <p:attrName>ppt_y</p:attrName>
                                        </p:attrNameLst>
                                      </p:cBhvr>
                                      <p:tavLst>
                                        <p:tav tm="0">
                                          <p:val>
                                            <p:strVal val="#ppt_y"/>
                                          </p:val>
                                        </p:tav>
                                        <p:tav tm="100000">
                                          <p:val>
                                            <p:strVal val="#ppt_y"/>
                                          </p:val>
                                        </p:tav>
                                      </p:tavLst>
                                    </p:anim>
                                  </p:childTnLst>
                                </p:cTn>
                              </p:par>
                            </p:childTnLst>
                          </p:cTn>
                        </p:par>
                      </p:childTnLst>
                    </p:cTn>
                  </p:par>
                  <p:par>
                    <p:cTn id="147" fill="hold" nodeType="clickPar">
                      <p:stCondLst>
                        <p:cond delay="indefinite"/>
                      </p:stCondLst>
                      <p:childTnLst>
                        <p:par>
                          <p:cTn id="148" fill="hold" nodeType="withGroup">
                            <p:stCondLst>
                              <p:cond delay="0"/>
                            </p:stCondLst>
                            <p:childTnLst>
                              <p:par>
                                <p:cTn id="149" presetID="2" presetClass="entr" presetSubtype="8" fill="hold" nodeType="clickEffect">
                                  <p:stCondLst>
                                    <p:cond delay="0"/>
                                  </p:stCondLst>
                                  <p:childTnLst>
                                    <p:set>
                                      <p:cBhvr>
                                        <p:cTn id="150" dur="1" fill="hold">
                                          <p:stCondLst>
                                            <p:cond delay="0"/>
                                          </p:stCondLst>
                                        </p:cTn>
                                        <p:tgtEl>
                                          <p:spTgt spid="6158"/>
                                        </p:tgtEl>
                                        <p:attrNameLst>
                                          <p:attrName>style.visibility</p:attrName>
                                        </p:attrNameLst>
                                      </p:cBhvr>
                                      <p:to>
                                        <p:strVal val="visible"/>
                                      </p:to>
                                    </p:set>
                                    <p:anim calcmode="lin" valueType="num">
                                      <p:cBhvr additive="base">
                                        <p:cTn id="151" dur="500" fill="hold"/>
                                        <p:tgtEl>
                                          <p:spTgt spid="6158"/>
                                        </p:tgtEl>
                                        <p:attrNameLst>
                                          <p:attrName>ppt_x</p:attrName>
                                        </p:attrNameLst>
                                      </p:cBhvr>
                                      <p:tavLst>
                                        <p:tav tm="0">
                                          <p:val>
                                            <p:strVal val="0-#ppt_w/2"/>
                                          </p:val>
                                        </p:tav>
                                        <p:tav tm="100000">
                                          <p:val>
                                            <p:strVal val="#ppt_x"/>
                                          </p:val>
                                        </p:tav>
                                      </p:tavLst>
                                    </p:anim>
                                    <p:anim calcmode="lin" valueType="num">
                                      <p:cBhvr additive="base">
                                        <p:cTn id="152" dur="500" fill="hold"/>
                                        <p:tgtEl>
                                          <p:spTgt spid="61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nimBg="1" autoUpdateAnimBg="0"/>
      <p:bldP spid="615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piction of a scribe adding text to a manuscript by hand, in a room filled with writing tools and bookmaking materia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114" y="285750"/>
            <a:ext cx="8104187"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155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tloessin\My Documents\My Pictures\GutenbergP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237038"/>
            <a:ext cx="3689350" cy="262096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Documents and Settings\tloessin\My Documents\My Pictures\Guten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70076"/>
            <a:ext cx="1752600" cy="1558925"/>
          </a:xfrm>
          <a:prstGeom prst="rect">
            <a:avLst/>
          </a:prstGeom>
          <a:noFill/>
          <a:extLst>
            <a:ext uri="{909E8E84-426E-40DD-AFC4-6F175D3DCCD1}">
              <a14:hiddenFill xmlns:a14="http://schemas.microsoft.com/office/drawing/2010/main">
                <a:solidFill>
                  <a:srgbClr val="FFFFFF"/>
                </a:solidFill>
              </a14:hiddenFill>
            </a:ext>
          </a:extLst>
        </p:spPr>
      </p:pic>
      <p:sp>
        <p:nvSpPr>
          <p:cNvPr id="8196" name="Text Box 4"/>
          <p:cNvSpPr txBox="1">
            <a:spLocks noChangeArrowheads="1"/>
          </p:cNvSpPr>
          <p:nvPr/>
        </p:nvSpPr>
        <p:spPr bwMode="auto">
          <a:xfrm>
            <a:off x="3886200" y="381000"/>
            <a:ext cx="6934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dirty="0"/>
              <a:t>Since antiquity it had been scribes and later, monks </a:t>
            </a:r>
          </a:p>
          <a:p>
            <a:r>
              <a:rPr lang="en-US" altLang="es-ES" dirty="0"/>
              <a:t>in the Medieval period, who copied all manuscripts </a:t>
            </a:r>
          </a:p>
          <a:p>
            <a:r>
              <a:rPr lang="en-US" altLang="es-ES" dirty="0"/>
              <a:t>by hand …</a:t>
            </a:r>
          </a:p>
        </p:txBody>
      </p:sp>
      <p:pic>
        <p:nvPicPr>
          <p:cNvPr id="8197" name="Picture 5" descr="scri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57200"/>
            <a:ext cx="1982788" cy="2133600"/>
          </a:xfrm>
          <a:prstGeom prst="rect">
            <a:avLst/>
          </a:prstGeom>
          <a:noFill/>
          <a:extLst>
            <a:ext uri="{909E8E84-426E-40DD-AFC4-6F175D3DCCD1}">
              <a14:hiddenFill xmlns:a14="http://schemas.microsoft.com/office/drawing/2010/main">
                <a:solidFill>
                  <a:srgbClr val="FFFFFF"/>
                </a:solidFill>
              </a14:hiddenFill>
            </a:ext>
          </a:extLst>
        </p:spPr>
      </p:pic>
      <p:sp>
        <p:nvSpPr>
          <p:cNvPr id="8198" name="Text Box 6"/>
          <p:cNvSpPr txBox="1">
            <a:spLocks noChangeArrowheads="1"/>
          </p:cNvSpPr>
          <p:nvPr/>
        </p:nvSpPr>
        <p:spPr bwMode="auto">
          <a:xfrm>
            <a:off x="5943600" y="1876426"/>
            <a:ext cx="4724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t>Johann Gutenberg  invented a “printing press” – </a:t>
            </a:r>
            <a:r>
              <a:rPr lang="en-US" altLang="es-ES" b="1" i="1" dirty="0"/>
              <a:t>or,</a:t>
            </a:r>
            <a:r>
              <a:rPr lang="en-US" altLang="es-ES" b="1" dirty="0"/>
              <a:t> </a:t>
            </a:r>
          </a:p>
          <a:p>
            <a:r>
              <a:rPr lang="en-US" altLang="es-ES" b="1" dirty="0"/>
              <a:t>the technique of printing from movable blocks of type letters.</a:t>
            </a:r>
          </a:p>
        </p:txBody>
      </p:sp>
      <p:sp>
        <p:nvSpPr>
          <p:cNvPr id="8199" name="Text Box 7"/>
          <p:cNvSpPr txBox="1">
            <a:spLocks noChangeArrowheads="1"/>
          </p:cNvSpPr>
          <p:nvPr/>
        </p:nvSpPr>
        <p:spPr bwMode="auto">
          <a:xfrm>
            <a:off x="1081549" y="3580032"/>
            <a:ext cx="8991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t>Gutenberg was a 15th-century German craftsman, inventor, and printer.  He used hand-set type cast in molds to print multiple copies of manuscripts. Copying now became </a:t>
            </a:r>
          </a:p>
          <a:p>
            <a:r>
              <a:rPr lang="en-US" altLang="es-ES" b="1" dirty="0"/>
              <a:t>mechanized and much faster. </a:t>
            </a:r>
          </a:p>
          <a:p>
            <a:r>
              <a:rPr lang="en-US" altLang="es-ES" b="1" dirty="0"/>
              <a:t>The invention of movable-type printing </a:t>
            </a:r>
          </a:p>
          <a:p>
            <a:r>
              <a:rPr lang="en-US" altLang="es-ES" b="1" dirty="0"/>
              <a:t>facilitated an easier exchange of ideas </a:t>
            </a:r>
          </a:p>
          <a:p>
            <a:r>
              <a:rPr lang="en-US" altLang="es-ES" b="1" dirty="0"/>
              <a:t>throughout Europe and helped spread </a:t>
            </a:r>
          </a:p>
          <a:p>
            <a:r>
              <a:rPr lang="en-US" altLang="es-ES" b="1" dirty="0"/>
              <a:t>the ideas of the Renaissance.</a:t>
            </a:r>
          </a:p>
          <a:p>
            <a:endParaRPr lang="en-US" altLang="es-ES" dirty="0"/>
          </a:p>
        </p:txBody>
      </p:sp>
      <p:sp>
        <p:nvSpPr>
          <p:cNvPr id="8200" name="Text Box 8"/>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8201" name="Text Box 9"/>
          <p:cNvSpPr txBox="1">
            <a:spLocks noChangeArrowheads="1"/>
          </p:cNvSpPr>
          <p:nvPr/>
        </p:nvSpPr>
        <p:spPr bwMode="auto">
          <a:xfrm>
            <a:off x="4953001" y="1447800"/>
            <a:ext cx="17684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solidFill>
                  <a:srgbClr val="FF0000"/>
                </a:solidFill>
              </a:rPr>
              <a:t>UNTIL </a:t>
            </a:r>
            <a:r>
              <a:rPr lang="en-US" altLang="es-ES" dirty="0">
                <a:solidFill>
                  <a:schemeClr val="accent2"/>
                </a:solidFill>
              </a:rPr>
              <a:t>…</a:t>
            </a:r>
          </a:p>
        </p:txBody>
      </p:sp>
      <p:sp>
        <p:nvSpPr>
          <p:cNvPr id="8202" name="Text Box 10"/>
          <p:cNvSpPr txBox="1">
            <a:spLocks noChangeArrowheads="1"/>
          </p:cNvSpPr>
          <p:nvPr/>
        </p:nvSpPr>
        <p:spPr bwMode="auto">
          <a:xfrm>
            <a:off x="1447800" y="738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sz="2000" b="1" dirty="0">
              <a:latin typeface="Arial" panose="020B0604020202020204" pitchFamily="34" charset="0"/>
            </a:endParaRPr>
          </a:p>
        </p:txBody>
      </p:sp>
      <p:sp>
        <p:nvSpPr>
          <p:cNvPr id="8203" name="Line 11"/>
          <p:cNvSpPr>
            <a:spLocks noChangeShapeType="1"/>
          </p:cNvSpPr>
          <p:nvPr/>
        </p:nvSpPr>
        <p:spPr bwMode="auto">
          <a:xfrm>
            <a:off x="5943600" y="34290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8204" name="Line 12"/>
          <p:cNvSpPr>
            <a:spLocks noChangeShapeType="1"/>
          </p:cNvSpPr>
          <p:nvPr/>
        </p:nvSpPr>
        <p:spPr bwMode="auto">
          <a:xfrm>
            <a:off x="5943600" y="19050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extLst>
      <p:ext uri="{BB962C8B-B14F-4D97-AF65-F5344CB8AC3E}">
        <p14:creationId xmlns:p14="http://schemas.microsoft.com/office/powerpoint/2010/main" val="1650433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8201"/>
                                        </p:tgtEl>
                                        <p:attrNameLst>
                                          <p:attrName>style.visibility</p:attrName>
                                        </p:attrNameLst>
                                      </p:cBhvr>
                                      <p:to>
                                        <p:strVal val="visible"/>
                                      </p:to>
                                    </p:set>
                                    <p:anim calcmode="lin" valueType="num">
                                      <p:cBhvr additive="base">
                                        <p:cTn id="7" dur="75" fill="hold"/>
                                        <p:tgtEl>
                                          <p:spTgt spid="8201"/>
                                        </p:tgtEl>
                                        <p:attrNameLst>
                                          <p:attrName>ppt_x</p:attrName>
                                        </p:attrNameLst>
                                      </p:cBhvr>
                                      <p:tavLst>
                                        <p:tav tm="0">
                                          <p:val>
                                            <p:strVal val="0-#ppt_w/2"/>
                                          </p:val>
                                        </p:tav>
                                        <p:tav tm="100000">
                                          <p:val>
                                            <p:strVal val="#ppt_x"/>
                                          </p:val>
                                        </p:tav>
                                      </p:tavLst>
                                    </p:anim>
                                    <p:anim calcmode="lin" valueType="num">
                                      <p:cBhvr additive="base">
                                        <p:cTn id="8" dur="75" fill="hold"/>
                                        <p:tgtEl>
                                          <p:spTgt spid="820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8203"/>
                                        </p:tgtEl>
                                        <p:attrNameLst>
                                          <p:attrName>style.visibility</p:attrName>
                                        </p:attrNameLst>
                                      </p:cBhvr>
                                      <p:to>
                                        <p:strVal val="visible"/>
                                      </p:to>
                                    </p:set>
                                    <p:anim calcmode="lin" valueType="num">
                                      <p:cBhvr additive="base">
                                        <p:cTn id="13" dur="500" fill="hold"/>
                                        <p:tgtEl>
                                          <p:spTgt spid="8203"/>
                                        </p:tgtEl>
                                        <p:attrNameLst>
                                          <p:attrName>ppt_x</p:attrName>
                                        </p:attrNameLst>
                                      </p:cBhvr>
                                      <p:tavLst>
                                        <p:tav tm="0">
                                          <p:val>
                                            <p:strVal val="0-#ppt_w/2"/>
                                          </p:val>
                                        </p:tav>
                                        <p:tav tm="100000">
                                          <p:val>
                                            <p:strVal val="#ppt_x"/>
                                          </p:val>
                                        </p:tav>
                                      </p:tavLst>
                                    </p:anim>
                                    <p:anim calcmode="lin" valueType="num">
                                      <p:cBhvr additive="base">
                                        <p:cTn id="14" dur="500" fill="hold"/>
                                        <p:tgtEl>
                                          <p:spTgt spid="82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8204"/>
                                        </p:tgtEl>
                                        <p:attrNameLst>
                                          <p:attrName>style.visibility</p:attrName>
                                        </p:attrNameLst>
                                      </p:cBhvr>
                                      <p:to>
                                        <p:strVal val="visible"/>
                                      </p:to>
                                    </p:set>
                                    <p:anim calcmode="lin" valueType="num">
                                      <p:cBhvr additive="base">
                                        <p:cTn id="19" dur="500" fill="hold"/>
                                        <p:tgtEl>
                                          <p:spTgt spid="8204"/>
                                        </p:tgtEl>
                                        <p:attrNameLst>
                                          <p:attrName>ppt_x</p:attrName>
                                        </p:attrNameLst>
                                      </p:cBhvr>
                                      <p:tavLst>
                                        <p:tav tm="0">
                                          <p:val>
                                            <p:strVal val="0-#ppt_w/2"/>
                                          </p:val>
                                        </p:tav>
                                        <p:tav tm="100000">
                                          <p:val>
                                            <p:strVal val="#ppt_x"/>
                                          </p:val>
                                        </p:tav>
                                      </p:tavLst>
                                    </p:anim>
                                    <p:anim calcmode="lin" valueType="num">
                                      <p:cBhvr additive="base">
                                        <p:cTn id="20" dur="500" fill="hold"/>
                                        <p:tgtEl>
                                          <p:spTgt spid="82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8195"/>
                                        </p:tgtEl>
                                        <p:attrNameLst>
                                          <p:attrName>style.visibility</p:attrName>
                                        </p:attrNameLst>
                                      </p:cBhvr>
                                      <p:to>
                                        <p:strVal val="visible"/>
                                      </p:to>
                                    </p:set>
                                    <p:anim calcmode="lin" valueType="num">
                                      <p:cBhvr additive="base">
                                        <p:cTn id="25" dur="500" fill="hold"/>
                                        <p:tgtEl>
                                          <p:spTgt spid="8195"/>
                                        </p:tgtEl>
                                        <p:attrNameLst>
                                          <p:attrName>ppt_x</p:attrName>
                                        </p:attrNameLst>
                                      </p:cBhvr>
                                      <p:tavLst>
                                        <p:tav tm="0">
                                          <p:val>
                                            <p:strVal val="0-#ppt_w/2"/>
                                          </p:val>
                                        </p:tav>
                                        <p:tav tm="100000">
                                          <p:val>
                                            <p:strVal val="#ppt_x"/>
                                          </p:val>
                                        </p:tav>
                                      </p:tavLst>
                                    </p:anim>
                                    <p:anim calcmode="lin" valueType="num">
                                      <p:cBhvr additive="base">
                                        <p:cTn id="26" dur="500" fill="hold"/>
                                        <p:tgtEl>
                                          <p:spTgt spid="819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iterate type="lt">
                                    <p:tmPct val="100000"/>
                                  </p:iterate>
                                  <p:childTnLst>
                                    <p:set>
                                      <p:cBhvr>
                                        <p:cTn id="30" dur="1" fill="hold">
                                          <p:stCondLst>
                                            <p:cond delay="0"/>
                                          </p:stCondLst>
                                        </p:cTn>
                                        <p:tgtEl>
                                          <p:spTgt spid="8198"/>
                                        </p:tgtEl>
                                        <p:attrNameLst>
                                          <p:attrName>style.visibility</p:attrName>
                                        </p:attrNameLst>
                                      </p:cBhvr>
                                      <p:to>
                                        <p:strVal val="visible"/>
                                      </p:to>
                                    </p:set>
                                    <p:anim calcmode="lin" valueType="num">
                                      <p:cBhvr additive="base">
                                        <p:cTn id="31" dur="75" fill="hold"/>
                                        <p:tgtEl>
                                          <p:spTgt spid="8198"/>
                                        </p:tgtEl>
                                        <p:attrNameLst>
                                          <p:attrName>ppt_x</p:attrName>
                                        </p:attrNameLst>
                                      </p:cBhvr>
                                      <p:tavLst>
                                        <p:tav tm="0">
                                          <p:val>
                                            <p:strVal val="0-#ppt_w/2"/>
                                          </p:val>
                                        </p:tav>
                                        <p:tav tm="100000">
                                          <p:val>
                                            <p:strVal val="#ppt_x"/>
                                          </p:val>
                                        </p:tav>
                                      </p:tavLst>
                                    </p:anim>
                                    <p:anim calcmode="lin" valueType="num">
                                      <p:cBhvr additive="base">
                                        <p:cTn id="32" dur="75" fill="hold"/>
                                        <p:tgtEl>
                                          <p:spTgt spid="819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8194"/>
                                        </p:tgtEl>
                                        <p:attrNameLst>
                                          <p:attrName>style.visibility</p:attrName>
                                        </p:attrNameLst>
                                      </p:cBhvr>
                                      <p:to>
                                        <p:strVal val="visible"/>
                                      </p:to>
                                    </p:set>
                                    <p:anim calcmode="lin" valueType="num">
                                      <p:cBhvr additive="base">
                                        <p:cTn id="37" dur="500" fill="hold"/>
                                        <p:tgtEl>
                                          <p:spTgt spid="8194"/>
                                        </p:tgtEl>
                                        <p:attrNameLst>
                                          <p:attrName>ppt_x</p:attrName>
                                        </p:attrNameLst>
                                      </p:cBhvr>
                                      <p:tavLst>
                                        <p:tav tm="0">
                                          <p:val>
                                            <p:strVal val="0-#ppt_w/2"/>
                                          </p:val>
                                        </p:tav>
                                        <p:tav tm="100000">
                                          <p:val>
                                            <p:strVal val="#ppt_x"/>
                                          </p:val>
                                        </p:tav>
                                      </p:tavLst>
                                    </p:anim>
                                    <p:anim calcmode="lin" valueType="num">
                                      <p:cBhvr additive="base">
                                        <p:cTn id="3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iterate type="lt">
                                    <p:tmPct val="100000"/>
                                  </p:iterate>
                                  <p:childTnLst>
                                    <p:set>
                                      <p:cBhvr>
                                        <p:cTn id="42" dur="1" fill="hold">
                                          <p:stCondLst>
                                            <p:cond delay="0"/>
                                          </p:stCondLst>
                                        </p:cTn>
                                        <p:tgtEl>
                                          <p:spTgt spid="8199"/>
                                        </p:tgtEl>
                                        <p:attrNameLst>
                                          <p:attrName>style.visibility</p:attrName>
                                        </p:attrNameLst>
                                      </p:cBhvr>
                                      <p:to>
                                        <p:strVal val="visible"/>
                                      </p:to>
                                    </p:set>
                                    <p:anim calcmode="lin" valueType="num">
                                      <p:cBhvr additive="base">
                                        <p:cTn id="43" dur="75" fill="hold"/>
                                        <p:tgtEl>
                                          <p:spTgt spid="8199"/>
                                        </p:tgtEl>
                                        <p:attrNameLst>
                                          <p:attrName>ppt_x</p:attrName>
                                        </p:attrNameLst>
                                      </p:cBhvr>
                                      <p:tavLst>
                                        <p:tav tm="0">
                                          <p:val>
                                            <p:strVal val="0-#ppt_w/2"/>
                                          </p:val>
                                        </p:tav>
                                        <p:tav tm="100000">
                                          <p:val>
                                            <p:strVal val="#ppt_x"/>
                                          </p:val>
                                        </p:tav>
                                      </p:tavLst>
                                    </p:anim>
                                    <p:anim calcmode="lin" valueType="num">
                                      <p:cBhvr additive="base">
                                        <p:cTn id="44" dur="75" fill="hold"/>
                                        <p:tgtEl>
                                          <p:spTgt spid="8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utoUpdateAnimBg="0"/>
      <p:bldP spid="8199" grpId="0" autoUpdateAnimBg="0"/>
      <p:bldP spid="820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tloessin\My Documents\My Pictures\GutenbergP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425451"/>
            <a:ext cx="2286000" cy="1624013"/>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Documents and Settings\tloessin\My Documents\My Pictures\Guten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533401"/>
            <a:ext cx="1752600" cy="1558925"/>
          </a:xfrm>
          <a:prstGeom prst="rect">
            <a:avLst/>
          </a:prstGeom>
          <a:noFill/>
          <a:extLst>
            <a:ext uri="{909E8E84-426E-40DD-AFC4-6F175D3DCCD1}">
              <a14:hiddenFill xmlns:a14="http://schemas.microsoft.com/office/drawing/2010/main">
                <a:solidFill>
                  <a:srgbClr val="FFFFFF"/>
                </a:solidFill>
              </a14:hiddenFill>
            </a:ext>
          </a:extLst>
        </p:spPr>
      </p:pic>
      <p:sp>
        <p:nvSpPr>
          <p:cNvPr id="9220" name="Text Box 4"/>
          <p:cNvSpPr txBox="1">
            <a:spLocks noChangeArrowheads="1"/>
          </p:cNvSpPr>
          <p:nvPr/>
        </p:nvSpPr>
        <p:spPr bwMode="auto">
          <a:xfrm>
            <a:off x="3505200" y="533401"/>
            <a:ext cx="4724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solidFill>
                  <a:srgbClr val="FF0000"/>
                </a:solidFill>
              </a:rPr>
              <a:t>Johann Gutenberg</a:t>
            </a:r>
            <a:r>
              <a:rPr lang="en-US" altLang="es-ES">
                <a:solidFill>
                  <a:schemeClr val="accent2"/>
                </a:solidFill>
              </a:rPr>
              <a:t> </a:t>
            </a:r>
            <a:r>
              <a:rPr lang="en-US" altLang="es-ES" b="1">
                <a:solidFill>
                  <a:schemeClr val="accent2"/>
                </a:solidFill>
              </a:rPr>
              <a:t> invented a “printing press” – </a:t>
            </a:r>
            <a:r>
              <a:rPr lang="en-US" altLang="es-ES" i="1">
                <a:solidFill>
                  <a:schemeClr val="accent2"/>
                </a:solidFill>
              </a:rPr>
              <a:t>or,</a:t>
            </a:r>
            <a:r>
              <a:rPr lang="en-US" altLang="es-ES" b="1">
                <a:solidFill>
                  <a:schemeClr val="accent2"/>
                </a:solidFill>
              </a:rPr>
              <a:t> </a:t>
            </a:r>
          </a:p>
          <a:p>
            <a:r>
              <a:rPr lang="en-US" altLang="es-ES" b="1">
                <a:solidFill>
                  <a:schemeClr val="accent2"/>
                </a:solidFill>
              </a:rPr>
              <a:t>the technique of printing from movable blocks of type letters.</a:t>
            </a:r>
            <a:endParaRPr lang="en-US" altLang="es-ES">
              <a:solidFill>
                <a:schemeClr val="accent2"/>
              </a:solidFill>
            </a:endParaRPr>
          </a:p>
        </p:txBody>
      </p:sp>
      <p:sp>
        <p:nvSpPr>
          <p:cNvPr id="9221" name="Text Box 5"/>
          <p:cNvSpPr txBox="1">
            <a:spLocks noChangeArrowheads="1"/>
          </p:cNvSpPr>
          <p:nvPr/>
        </p:nvSpPr>
        <p:spPr bwMode="auto">
          <a:xfrm>
            <a:off x="1524000" y="2133599"/>
            <a:ext cx="9463314"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altLang="es-ES" sz="2200" b="1" dirty="0">
                <a:latin typeface="Verdana" panose="020B0604030504040204" pitchFamily="34" charset="0"/>
              </a:rPr>
              <a:t>Gutenberg's invention did not make him rich, but it laid the foundation for the first commercial mass production of books. The success of printing meant that books soon became cheaper, and the previously uneducated lower classes of the population could now afford them and it inspired them to learn to read, increasing literacy. </a:t>
            </a:r>
          </a:p>
        </p:txBody>
      </p:sp>
      <p:sp>
        <p:nvSpPr>
          <p:cNvPr id="9222" name="Text Box 6"/>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9223" name="Text Box 7"/>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9224" name="Line 8"/>
          <p:cNvSpPr>
            <a:spLocks noChangeShapeType="1"/>
          </p:cNvSpPr>
          <p:nvPr/>
        </p:nvSpPr>
        <p:spPr bwMode="auto">
          <a:xfrm>
            <a:off x="3505200" y="2057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225" name="Line 9"/>
          <p:cNvSpPr>
            <a:spLocks noChangeShapeType="1"/>
          </p:cNvSpPr>
          <p:nvPr/>
        </p:nvSpPr>
        <p:spPr bwMode="auto">
          <a:xfrm>
            <a:off x="3429000" y="533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026" name="Picture 2" descr="16th Century CE Flemish Book Printer">
            <a:extLst>
              <a:ext uri="{FF2B5EF4-FFF2-40B4-BE49-F238E27FC236}">
                <a16:creationId xmlns:a16="http://schemas.microsoft.com/office/drawing/2014/main" id="{D9E66B36-C0B2-43DD-9432-EDDB5C813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0085" y="4257257"/>
            <a:ext cx="4892511" cy="2603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800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 calcmode="lin" valueType="num">
                                      <p:cBhvr additive="base">
                                        <p:cTn id="7" dur="500" fill="hold"/>
                                        <p:tgtEl>
                                          <p:spTgt spid="922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tloessin\My Documents\My Pictures\GutenbergP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425451"/>
            <a:ext cx="2286000" cy="1624013"/>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Documents and Settings\tloessin\My Documents\My Pictures\Guten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533401"/>
            <a:ext cx="1752600" cy="1558925"/>
          </a:xfrm>
          <a:prstGeom prst="rect">
            <a:avLst/>
          </a:prstGeom>
          <a:noFill/>
          <a:extLst>
            <a:ext uri="{909E8E84-426E-40DD-AFC4-6F175D3DCCD1}">
              <a14:hiddenFill xmlns:a14="http://schemas.microsoft.com/office/drawing/2010/main">
                <a:solidFill>
                  <a:srgbClr val="FFFFFF"/>
                </a:solidFill>
              </a14:hiddenFill>
            </a:ext>
          </a:extLst>
        </p:spPr>
      </p:pic>
      <p:sp>
        <p:nvSpPr>
          <p:cNvPr id="10244" name="Text Box 4"/>
          <p:cNvSpPr txBox="1">
            <a:spLocks noChangeArrowheads="1"/>
          </p:cNvSpPr>
          <p:nvPr/>
        </p:nvSpPr>
        <p:spPr bwMode="auto">
          <a:xfrm>
            <a:off x="3505200" y="533401"/>
            <a:ext cx="4724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solidFill>
                  <a:srgbClr val="FF0000"/>
                </a:solidFill>
              </a:rPr>
              <a:t>Johann Gutenberg</a:t>
            </a:r>
            <a:r>
              <a:rPr lang="en-US" altLang="es-ES">
                <a:solidFill>
                  <a:schemeClr val="accent2"/>
                </a:solidFill>
              </a:rPr>
              <a:t> </a:t>
            </a:r>
            <a:r>
              <a:rPr lang="en-US" altLang="es-ES" b="1">
                <a:solidFill>
                  <a:schemeClr val="accent2"/>
                </a:solidFill>
              </a:rPr>
              <a:t> invented a “printing press” – </a:t>
            </a:r>
            <a:r>
              <a:rPr lang="en-US" altLang="es-ES" i="1">
                <a:solidFill>
                  <a:schemeClr val="accent2"/>
                </a:solidFill>
              </a:rPr>
              <a:t>or,</a:t>
            </a:r>
            <a:r>
              <a:rPr lang="en-US" altLang="es-ES" b="1">
                <a:solidFill>
                  <a:schemeClr val="accent2"/>
                </a:solidFill>
              </a:rPr>
              <a:t> </a:t>
            </a:r>
          </a:p>
          <a:p>
            <a:r>
              <a:rPr lang="en-US" altLang="es-ES" b="1">
                <a:solidFill>
                  <a:schemeClr val="accent2"/>
                </a:solidFill>
              </a:rPr>
              <a:t>the technique of printing from movable blocks of type letters.</a:t>
            </a:r>
            <a:endParaRPr lang="en-US" altLang="es-ES">
              <a:solidFill>
                <a:schemeClr val="accent2"/>
              </a:solidFill>
            </a:endParaRPr>
          </a:p>
        </p:txBody>
      </p:sp>
      <p:sp>
        <p:nvSpPr>
          <p:cNvPr id="10245" name="Text Box 5"/>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10246" name="Text Box 6"/>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10247" name="Line 7"/>
          <p:cNvSpPr>
            <a:spLocks noChangeShapeType="1"/>
          </p:cNvSpPr>
          <p:nvPr/>
        </p:nvSpPr>
        <p:spPr bwMode="auto">
          <a:xfrm>
            <a:off x="3505200" y="2057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248" name="Line 8"/>
          <p:cNvSpPr>
            <a:spLocks noChangeShapeType="1"/>
          </p:cNvSpPr>
          <p:nvPr/>
        </p:nvSpPr>
        <p:spPr bwMode="auto">
          <a:xfrm>
            <a:off x="3429000" y="533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0249" name="Picture 9" descr="Gutenberg Bible opened to pages 114 verso and 115 rec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0" y="2151064"/>
            <a:ext cx="5562600" cy="3348377"/>
          </a:xfrm>
          <a:prstGeom prst="rect">
            <a:avLst/>
          </a:prstGeom>
          <a:noFill/>
          <a:extLst>
            <a:ext uri="{909E8E84-426E-40DD-AFC4-6F175D3DCCD1}">
              <a14:hiddenFill xmlns:a14="http://schemas.microsoft.com/office/drawing/2010/main">
                <a:solidFill>
                  <a:srgbClr val="FFFFFF"/>
                </a:solidFill>
              </a14:hiddenFill>
            </a:ext>
          </a:extLst>
        </p:spPr>
      </p:pic>
      <p:sp>
        <p:nvSpPr>
          <p:cNvPr id="10250" name="Text Box 10"/>
          <p:cNvSpPr txBox="1">
            <a:spLocks noChangeArrowheads="1"/>
          </p:cNvSpPr>
          <p:nvPr/>
        </p:nvSpPr>
        <p:spPr bwMode="auto">
          <a:xfrm>
            <a:off x="1524000" y="5638800"/>
            <a:ext cx="6019800" cy="369332"/>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b="1" dirty="0">
                <a:solidFill>
                  <a:srgbClr val="663300"/>
                </a:solidFill>
                <a:latin typeface="Arial" panose="020B0604020202020204" pitchFamily="34" charset="0"/>
              </a:rPr>
              <a:t>The Gutenberg Bible</a:t>
            </a:r>
          </a:p>
        </p:txBody>
      </p:sp>
      <p:sp>
        <p:nvSpPr>
          <p:cNvPr id="10251" name="AutoShape 11"/>
          <p:cNvSpPr>
            <a:spLocks noChangeArrowheads="1"/>
          </p:cNvSpPr>
          <p:nvPr/>
        </p:nvSpPr>
        <p:spPr bwMode="auto">
          <a:xfrm>
            <a:off x="8769927" y="2193644"/>
            <a:ext cx="3422073" cy="3611701"/>
          </a:xfrm>
          <a:prstGeom prst="flowChartAlternateProcess">
            <a:avLst/>
          </a:prstGeom>
          <a:solidFill>
            <a:srgbClr val="0070C0"/>
          </a:solidFill>
          <a:ln w="9525">
            <a:solidFill>
              <a:schemeClr val="tx1"/>
            </a:solidFill>
            <a:miter lim="800000"/>
            <a:headEnd/>
            <a:tailEnd/>
          </a:ln>
          <a:effectLst/>
        </p:spPr>
        <p:txBody>
          <a:bodyPr wrap="square" anchor="ctr">
            <a:spAutoFit/>
          </a:bodyPr>
          <a:lstStyle/>
          <a:p>
            <a:pPr algn="ctr"/>
            <a:r>
              <a:rPr lang="en-US" altLang="es-ES" sz="1600" b="1" dirty="0">
                <a:cs typeface="Times New Roman" panose="02020603050405020304" pitchFamily="18" charset="0"/>
              </a:rPr>
              <a:t>It is said that other great historical events such as the Protestant Reformation of the 1500s, the Scientific Age of Enlightenment of the 1600s, and the French Revolution in the 1700s would likely have not been such transforming forces had it not been for the invention of the printing press.   Explain why historians would make such an assertion. </a:t>
            </a:r>
          </a:p>
        </p:txBody>
      </p:sp>
    </p:spTree>
    <p:extLst>
      <p:ext uri="{BB962C8B-B14F-4D97-AF65-F5344CB8AC3E}">
        <p14:creationId xmlns:p14="http://schemas.microsoft.com/office/powerpoint/2010/main" val="3847353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51"/>
                                        </p:tgtEl>
                                        <p:attrNameLst>
                                          <p:attrName>style.visibility</p:attrName>
                                        </p:attrNameLst>
                                      </p:cBhvr>
                                      <p:to>
                                        <p:strVal val="visible"/>
                                      </p:to>
                                    </p:set>
                                    <p:anim calcmode="lin" valueType="num">
                                      <p:cBhvr additive="base">
                                        <p:cTn id="7" dur="500" fill="hold"/>
                                        <p:tgtEl>
                                          <p:spTgt spid="10251"/>
                                        </p:tgtEl>
                                        <p:attrNameLst>
                                          <p:attrName>ppt_x</p:attrName>
                                        </p:attrNameLst>
                                      </p:cBhvr>
                                      <p:tavLst>
                                        <p:tav tm="0">
                                          <p:val>
                                            <p:strVal val="0-#ppt_w/2"/>
                                          </p:val>
                                        </p:tav>
                                        <p:tav tm="100000">
                                          <p:val>
                                            <p:strVal val="#ppt_x"/>
                                          </p:val>
                                        </p:tav>
                                      </p:tavLst>
                                    </p:anim>
                                    <p:anim calcmode="lin" valueType="num">
                                      <p:cBhvr additive="base">
                                        <p:cTn id="8" dur="500" fill="hold"/>
                                        <p:tgtEl>
                                          <p:spTgt spid="10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752600" y="4572000"/>
            <a:ext cx="8001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altLang="es-ES" dirty="0"/>
              <a:t> </a:t>
            </a:r>
            <a:r>
              <a:rPr lang="en-US" altLang="es-ES" b="1" dirty="0"/>
              <a:t>Political Ideas / Movements  / helped spark Revolutions !</a:t>
            </a:r>
          </a:p>
        </p:txBody>
      </p:sp>
      <p:sp>
        <p:nvSpPr>
          <p:cNvPr id="11267" name="Text Box 3"/>
          <p:cNvSpPr txBox="1">
            <a:spLocks noChangeArrowheads="1"/>
          </p:cNvSpPr>
          <p:nvPr/>
        </p:nvSpPr>
        <p:spPr bwMode="auto">
          <a:xfrm>
            <a:off x="1752600" y="4191000"/>
            <a:ext cx="6705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altLang="es-ES" dirty="0"/>
              <a:t> </a:t>
            </a:r>
            <a:r>
              <a:rPr lang="en-US" altLang="es-ES" b="1" dirty="0"/>
              <a:t>Scientific Ideas / Classical Education</a:t>
            </a:r>
          </a:p>
        </p:txBody>
      </p:sp>
      <p:sp>
        <p:nvSpPr>
          <p:cNvPr id="11268" name="Text Box 4"/>
          <p:cNvSpPr txBox="1">
            <a:spLocks noChangeArrowheads="1"/>
          </p:cNvSpPr>
          <p:nvPr/>
        </p:nvSpPr>
        <p:spPr bwMode="auto">
          <a:xfrm>
            <a:off x="1981199" y="3886201"/>
            <a:ext cx="488217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s-ES" b="1" dirty="0"/>
              <a:t>People begin to read Bible for themselves</a:t>
            </a:r>
          </a:p>
        </p:txBody>
      </p:sp>
      <p:sp>
        <p:nvSpPr>
          <p:cNvPr id="11269" name="Text Box 5"/>
          <p:cNvSpPr txBox="1">
            <a:spLocks noChangeArrowheads="1"/>
          </p:cNvSpPr>
          <p:nvPr/>
        </p:nvSpPr>
        <p:spPr bwMode="auto">
          <a:xfrm>
            <a:off x="1752600" y="3105834"/>
            <a:ext cx="7848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i="1" dirty="0"/>
              <a:t>Examples:  </a:t>
            </a:r>
          </a:p>
          <a:p>
            <a:pPr>
              <a:buFontTx/>
              <a:buChar char="•"/>
            </a:pPr>
            <a:r>
              <a:rPr lang="en-US" altLang="es-ES" b="1" i="1" dirty="0"/>
              <a:t> </a:t>
            </a:r>
            <a:r>
              <a:rPr lang="en-US" altLang="es-ES" b="1" dirty="0"/>
              <a:t>Luther’s Ideas about Reforming the Church</a:t>
            </a:r>
          </a:p>
        </p:txBody>
      </p:sp>
      <p:sp>
        <p:nvSpPr>
          <p:cNvPr id="11270" name="Text Box 6"/>
          <p:cNvSpPr txBox="1">
            <a:spLocks noChangeArrowheads="1"/>
          </p:cNvSpPr>
          <p:nvPr/>
        </p:nvSpPr>
        <p:spPr bwMode="auto">
          <a:xfrm>
            <a:off x="1752601" y="2819400"/>
            <a:ext cx="46640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altLang="es-ES" dirty="0"/>
              <a:t> </a:t>
            </a:r>
            <a:r>
              <a:rPr lang="en-US" altLang="es-ES" b="1" dirty="0"/>
              <a:t>Spreads Ideas and Learning</a:t>
            </a:r>
          </a:p>
        </p:txBody>
      </p:sp>
      <p:sp>
        <p:nvSpPr>
          <p:cNvPr id="11271" name="Text Box 7"/>
          <p:cNvSpPr txBox="1">
            <a:spLocks noChangeArrowheads="1"/>
          </p:cNvSpPr>
          <p:nvPr/>
        </p:nvSpPr>
        <p:spPr bwMode="auto">
          <a:xfrm>
            <a:off x="1752600" y="2438400"/>
            <a:ext cx="434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altLang="es-ES" dirty="0"/>
              <a:t> </a:t>
            </a:r>
            <a:r>
              <a:rPr lang="en-US" altLang="es-ES" b="1" dirty="0"/>
              <a:t>Increased Literacy</a:t>
            </a:r>
          </a:p>
        </p:txBody>
      </p:sp>
      <p:sp>
        <p:nvSpPr>
          <p:cNvPr id="11272" name="Text Box 8"/>
          <p:cNvSpPr txBox="1">
            <a:spLocks noChangeArrowheads="1"/>
          </p:cNvSpPr>
          <p:nvPr/>
        </p:nvSpPr>
        <p:spPr bwMode="auto">
          <a:xfrm>
            <a:off x="1752600" y="2057400"/>
            <a:ext cx="8610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US" altLang="es-ES" dirty="0"/>
              <a:t> </a:t>
            </a:r>
            <a:r>
              <a:rPr lang="en-US" altLang="es-ES" b="1" dirty="0"/>
              <a:t>Made books cheaper and accessible to the mass population</a:t>
            </a:r>
          </a:p>
        </p:txBody>
      </p:sp>
      <p:sp>
        <p:nvSpPr>
          <p:cNvPr id="11273" name="Text Box 9"/>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11274" name="AutoShape 10"/>
          <p:cNvSpPr>
            <a:spLocks noChangeArrowheads="1"/>
          </p:cNvSpPr>
          <p:nvPr/>
        </p:nvSpPr>
        <p:spPr bwMode="auto">
          <a:xfrm>
            <a:off x="1701800" y="499904"/>
            <a:ext cx="8788400" cy="1225868"/>
          </a:xfrm>
          <a:prstGeom prst="flowChartAlternateProcess">
            <a:avLst/>
          </a:prstGeom>
          <a:solidFill>
            <a:srgbClr val="00B0F0"/>
          </a:solidFill>
          <a:ln w="9525">
            <a:solidFill>
              <a:schemeClr val="tx1"/>
            </a:solidFill>
            <a:miter lim="800000"/>
            <a:headEnd/>
            <a:tailEnd/>
          </a:ln>
          <a:effectLst/>
        </p:spPr>
        <p:txBody>
          <a:bodyPr anchor="ctr">
            <a:spAutoFit/>
          </a:bodyPr>
          <a:lstStyle/>
          <a:p>
            <a:pPr algn="ctr"/>
            <a:r>
              <a:rPr lang="en-US" altLang="es-ES" sz="1600" b="1" dirty="0">
                <a:cs typeface="Times New Roman" panose="02020603050405020304" pitchFamily="18" charset="0"/>
              </a:rPr>
              <a:t>It is said that other great historical events such as the Protestant Reformation of the 1500s, the </a:t>
            </a:r>
            <a:r>
              <a:rPr lang="en-US" altLang="es-ES" b="1" dirty="0"/>
              <a:t>Scientific</a:t>
            </a:r>
            <a:r>
              <a:rPr lang="en-US" altLang="es-ES" sz="1600" b="1" dirty="0">
                <a:cs typeface="Times New Roman" panose="02020603050405020304" pitchFamily="18" charset="0"/>
              </a:rPr>
              <a:t> Age of Enlightenment of the 1600s, and the French Revolution in the 1700s would likely have not been such transforming forces had it not been for the invention of the printing press.   Explain why historians would make such an assertion. </a:t>
            </a:r>
          </a:p>
        </p:txBody>
      </p:sp>
      <p:pic>
        <p:nvPicPr>
          <p:cNvPr id="11275" name="Picture 11" descr="http://www.legends.dm.net/art/rhym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0364" y="3006726"/>
            <a:ext cx="1417637" cy="3851275"/>
          </a:xfrm>
          <a:prstGeom prst="rect">
            <a:avLst/>
          </a:prstGeom>
          <a:noFill/>
          <a:extLst>
            <a:ext uri="{909E8E84-426E-40DD-AFC4-6F175D3DCCD1}">
              <a14:hiddenFill xmlns:a14="http://schemas.microsoft.com/office/drawing/2010/main">
                <a:solidFill>
                  <a:srgbClr val="FFFFFF"/>
                </a:solidFill>
              </a14:hiddenFill>
            </a:ext>
          </a:extLst>
        </p:spPr>
      </p:pic>
      <p:sp>
        <p:nvSpPr>
          <p:cNvPr id="11276" name="Text Box 12"/>
          <p:cNvSpPr txBox="1">
            <a:spLocks noChangeArrowheads="1"/>
          </p:cNvSpPr>
          <p:nvPr/>
        </p:nvSpPr>
        <p:spPr bwMode="auto">
          <a:xfrm>
            <a:off x="15240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Tree>
    <p:extLst>
      <p:ext uri="{BB962C8B-B14F-4D97-AF65-F5344CB8AC3E}">
        <p14:creationId xmlns:p14="http://schemas.microsoft.com/office/powerpoint/2010/main" val="20242108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additive="base">
                                        <p:cTn id="7" dur="500" fill="hold"/>
                                        <p:tgtEl>
                                          <p:spTgt spid="11272"/>
                                        </p:tgtEl>
                                        <p:attrNameLst>
                                          <p:attrName>ppt_x</p:attrName>
                                        </p:attrNameLst>
                                      </p:cBhvr>
                                      <p:tavLst>
                                        <p:tav tm="0">
                                          <p:val>
                                            <p:strVal val="0-#ppt_w/2"/>
                                          </p:val>
                                        </p:tav>
                                        <p:tav tm="100000">
                                          <p:val>
                                            <p:strVal val="#ppt_x"/>
                                          </p:val>
                                        </p:tav>
                                      </p:tavLst>
                                    </p:anim>
                                    <p:anim calcmode="lin" valueType="num">
                                      <p:cBhvr additive="base">
                                        <p:cTn id="8" dur="500" fill="hold"/>
                                        <p:tgtEl>
                                          <p:spTgt spid="112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74"/>
                                        </p:tgtEl>
                                        <p:attrNameLst>
                                          <p:attrName>style.visibility</p:attrName>
                                        </p:attrNameLst>
                                      </p:cBhvr>
                                      <p:to>
                                        <p:strVal val="visible"/>
                                      </p:to>
                                    </p:set>
                                    <p:anim calcmode="lin" valueType="num">
                                      <p:cBhvr additive="base">
                                        <p:cTn id="13" dur="500" fill="hold"/>
                                        <p:tgtEl>
                                          <p:spTgt spid="11274"/>
                                        </p:tgtEl>
                                        <p:attrNameLst>
                                          <p:attrName>ppt_x</p:attrName>
                                        </p:attrNameLst>
                                      </p:cBhvr>
                                      <p:tavLst>
                                        <p:tav tm="0">
                                          <p:val>
                                            <p:strVal val="0-#ppt_w/2"/>
                                          </p:val>
                                        </p:tav>
                                        <p:tav tm="100000">
                                          <p:val>
                                            <p:strVal val="#ppt_x"/>
                                          </p:val>
                                        </p:tav>
                                      </p:tavLst>
                                    </p:anim>
                                    <p:anim calcmode="lin" valueType="num">
                                      <p:cBhvr additive="base">
                                        <p:cTn id="14" dur="500" fill="hold"/>
                                        <p:tgtEl>
                                          <p:spTgt spid="1127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70"/>
                                        </p:tgtEl>
                                        <p:attrNameLst>
                                          <p:attrName>style.visibility</p:attrName>
                                        </p:attrNameLst>
                                      </p:cBhvr>
                                      <p:to>
                                        <p:strVal val="visible"/>
                                      </p:to>
                                    </p:set>
                                    <p:anim calcmode="lin" valueType="num">
                                      <p:cBhvr additive="base">
                                        <p:cTn id="19" dur="500" fill="hold"/>
                                        <p:tgtEl>
                                          <p:spTgt spid="11270"/>
                                        </p:tgtEl>
                                        <p:attrNameLst>
                                          <p:attrName>ppt_x</p:attrName>
                                        </p:attrNameLst>
                                      </p:cBhvr>
                                      <p:tavLst>
                                        <p:tav tm="0">
                                          <p:val>
                                            <p:strVal val="0-#ppt_w/2"/>
                                          </p:val>
                                        </p:tav>
                                        <p:tav tm="100000">
                                          <p:val>
                                            <p:strVal val="#ppt_x"/>
                                          </p:val>
                                        </p:tav>
                                      </p:tavLst>
                                    </p:anim>
                                    <p:anim calcmode="lin" valueType="num">
                                      <p:cBhvr additive="base">
                                        <p:cTn id="20" dur="500" fill="hold"/>
                                        <p:tgtEl>
                                          <p:spTgt spid="1127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69"/>
                                        </p:tgtEl>
                                        <p:attrNameLst>
                                          <p:attrName>style.visibility</p:attrName>
                                        </p:attrNameLst>
                                      </p:cBhvr>
                                      <p:to>
                                        <p:strVal val="visible"/>
                                      </p:to>
                                    </p:set>
                                    <p:anim calcmode="lin" valueType="num">
                                      <p:cBhvr additive="base">
                                        <p:cTn id="25" dur="500" fill="hold"/>
                                        <p:tgtEl>
                                          <p:spTgt spid="11269"/>
                                        </p:tgtEl>
                                        <p:attrNameLst>
                                          <p:attrName>ppt_x</p:attrName>
                                        </p:attrNameLst>
                                      </p:cBhvr>
                                      <p:tavLst>
                                        <p:tav tm="0">
                                          <p:val>
                                            <p:strVal val="0-#ppt_w/2"/>
                                          </p:val>
                                        </p:tav>
                                        <p:tav tm="100000">
                                          <p:val>
                                            <p:strVal val="#ppt_x"/>
                                          </p:val>
                                        </p:tav>
                                      </p:tavLst>
                                    </p:anim>
                                    <p:anim calcmode="lin" valueType="num">
                                      <p:cBhvr additive="base">
                                        <p:cTn id="26" dur="500" fill="hold"/>
                                        <p:tgtEl>
                                          <p:spTgt spid="1126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267"/>
                                        </p:tgtEl>
                                        <p:attrNameLst>
                                          <p:attrName>style.visibility</p:attrName>
                                        </p:attrNameLst>
                                      </p:cBhvr>
                                      <p:to>
                                        <p:strVal val="visible"/>
                                      </p:to>
                                    </p:set>
                                    <p:anim calcmode="lin" valueType="num">
                                      <p:cBhvr additive="base">
                                        <p:cTn id="31" dur="500" fill="hold"/>
                                        <p:tgtEl>
                                          <p:spTgt spid="11267"/>
                                        </p:tgtEl>
                                        <p:attrNameLst>
                                          <p:attrName>ppt_x</p:attrName>
                                        </p:attrNameLst>
                                      </p:cBhvr>
                                      <p:tavLst>
                                        <p:tav tm="0">
                                          <p:val>
                                            <p:strVal val="0-#ppt_w/2"/>
                                          </p:val>
                                        </p:tav>
                                        <p:tav tm="100000">
                                          <p:val>
                                            <p:strVal val="#ppt_x"/>
                                          </p:val>
                                        </p:tav>
                                      </p:tavLst>
                                    </p:anim>
                                    <p:anim calcmode="lin" valueType="num">
                                      <p:cBhvr additive="base">
                                        <p:cTn id="32"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266"/>
                                        </p:tgtEl>
                                        <p:attrNameLst>
                                          <p:attrName>style.visibility</p:attrName>
                                        </p:attrNameLst>
                                      </p:cBhvr>
                                      <p:to>
                                        <p:strVal val="visible"/>
                                      </p:to>
                                    </p:set>
                                    <p:anim calcmode="lin" valueType="num">
                                      <p:cBhvr additive="base">
                                        <p:cTn id="37" dur="500" fill="hold"/>
                                        <p:tgtEl>
                                          <p:spTgt spid="11266"/>
                                        </p:tgtEl>
                                        <p:attrNameLst>
                                          <p:attrName>ppt_x</p:attrName>
                                        </p:attrNameLst>
                                      </p:cBhvr>
                                      <p:tavLst>
                                        <p:tav tm="0">
                                          <p:val>
                                            <p:strVal val="0-#ppt_w/2"/>
                                          </p:val>
                                        </p:tav>
                                        <p:tav tm="100000">
                                          <p:val>
                                            <p:strVal val="#ppt_x"/>
                                          </p:val>
                                        </p:tav>
                                      </p:tavLst>
                                    </p:anim>
                                    <p:anim calcmode="lin" valueType="num">
                                      <p:cBhvr additive="base">
                                        <p:cTn id="3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268"/>
                                        </p:tgtEl>
                                        <p:attrNameLst>
                                          <p:attrName>style.visibility</p:attrName>
                                        </p:attrNameLst>
                                      </p:cBhvr>
                                      <p:to>
                                        <p:strVal val="visible"/>
                                      </p:to>
                                    </p:set>
                                    <p:anim calcmode="lin" valueType="num">
                                      <p:cBhvr additive="base">
                                        <p:cTn id="43" dur="500" fill="hold"/>
                                        <p:tgtEl>
                                          <p:spTgt spid="11268"/>
                                        </p:tgtEl>
                                        <p:attrNameLst>
                                          <p:attrName>ppt_x</p:attrName>
                                        </p:attrNameLst>
                                      </p:cBhvr>
                                      <p:tavLst>
                                        <p:tav tm="0">
                                          <p:val>
                                            <p:strVal val="0-#ppt_w/2"/>
                                          </p:val>
                                        </p:tav>
                                        <p:tav tm="100000">
                                          <p:val>
                                            <p:strVal val="#ppt_x"/>
                                          </p:val>
                                        </p:tav>
                                      </p:tavLst>
                                    </p:anim>
                                    <p:anim calcmode="lin" valueType="num">
                                      <p:cBhvr additive="base">
                                        <p:cTn id="44"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271"/>
                                        </p:tgtEl>
                                        <p:attrNameLst>
                                          <p:attrName>style.visibility</p:attrName>
                                        </p:attrNameLst>
                                      </p:cBhvr>
                                      <p:to>
                                        <p:strVal val="visible"/>
                                      </p:to>
                                    </p:set>
                                    <p:anim calcmode="lin" valueType="num">
                                      <p:cBhvr additive="base">
                                        <p:cTn id="49" dur="500" fill="hold"/>
                                        <p:tgtEl>
                                          <p:spTgt spid="11271"/>
                                        </p:tgtEl>
                                        <p:attrNameLst>
                                          <p:attrName>ppt_x</p:attrName>
                                        </p:attrNameLst>
                                      </p:cBhvr>
                                      <p:tavLst>
                                        <p:tav tm="0">
                                          <p:val>
                                            <p:strVal val="0-#ppt_w/2"/>
                                          </p:val>
                                        </p:tav>
                                        <p:tav tm="100000">
                                          <p:val>
                                            <p:strVal val="#ppt_x"/>
                                          </p:val>
                                        </p:tav>
                                      </p:tavLst>
                                    </p:anim>
                                    <p:anim calcmode="lin" valueType="num">
                                      <p:cBhvr additive="base">
                                        <p:cTn id="50" dur="500" fill="hold"/>
                                        <p:tgtEl>
                                          <p:spTgt spid="112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utoUpdateAnimBg="0"/>
      <p:bldP spid="11268" grpId="0" autoUpdateAnimBg="0"/>
      <p:bldP spid="11269" grpId="0" autoUpdateAnimBg="0"/>
      <p:bldP spid="11270" grpId="0" autoUpdateAnimBg="0"/>
      <p:bldP spid="11271" grpId="0" autoUpdateAnimBg="0"/>
      <p:bldP spid="11272" grpId="0" autoUpdateAnimBg="0"/>
      <p:bldP spid="1127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12291" name="Text Box 3"/>
          <p:cNvSpPr txBox="1">
            <a:spLocks noChangeArrowheads="1"/>
          </p:cNvSpPr>
          <p:nvPr/>
        </p:nvSpPr>
        <p:spPr bwMode="auto">
          <a:xfrm>
            <a:off x="1630364" y="533400"/>
            <a:ext cx="8931275" cy="23698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b="1" dirty="0"/>
              <a:t>2.  How did the invention of the printing press help spread learning and </a:t>
            </a:r>
          </a:p>
          <a:p>
            <a:r>
              <a:rPr lang="en-US" altLang="es-ES" sz="2000" b="1" dirty="0"/>
              <a:t>     Renaissance ideas?</a:t>
            </a:r>
          </a:p>
          <a:p>
            <a:r>
              <a:rPr lang="en-US" altLang="es-ES" b="1" dirty="0"/>
              <a:t>     Lowered price of books; more people could afford them;</a:t>
            </a:r>
          </a:p>
          <a:p>
            <a:r>
              <a:rPr lang="en-US" altLang="es-ES" b="1" dirty="0"/>
              <a:t>     books now written in the vernacular so people who had </a:t>
            </a:r>
          </a:p>
          <a:p>
            <a:r>
              <a:rPr lang="en-US" altLang="es-ES" b="1" dirty="0"/>
              <a:t>     no classical education (in Latin) could now read the classics;</a:t>
            </a:r>
          </a:p>
          <a:p>
            <a:r>
              <a:rPr lang="en-US" altLang="es-ES" b="1" dirty="0"/>
              <a:t>     this all led to increased literacy</a:t>
            </a:r>
          </a:p>
          <a:p>
            <a:r>
              <a:rPr lang="en-US" altLang="es-ES" b="1" dirty="0"/>
              <a:t>     as well as ordinary people’s awareness of what was happening </a:t>
            </a:r>
          </a:p>
          <a:p>
            <a:r>
              <a:rPr lang="en-US" altLang="es-ES" b="1" dirty="0"/>
              <a:t>     in their larger world.</a:t>
            </a:r>
          </a:p>
        </p:txBody>
      </p:sp>
      <p:pic>
        <p:nvPicPr>
          <p:cNvPr id="12292" name="Picture 4" descr="http://www.legends.dm.net/art/rhym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7526" y="3429000"/>
            <a:ext cx="1260475" cy="3422650"/>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http://www.metmuseum.org/toah/images/h2/h2_1981.1178.2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598863"/>
            <a:ext cx="4114800" cy="2913062"/>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www.metmuseum.org/toah/images/hb/hb_1981.1178.29_av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200400"/>
            <a:ext cx="3943350" cy="2730500"/>
          </a:xfrm>
          <a:prstGeom prst="rect">
            <a:avLst/>
          </a:prstGeom>
          <a:noFill/>
          <a:extLst>
            <a:ext uri="{909E8E84-426E-40DD-AFC4-6F175D3DCCD1}">
              <a14:hiddenFill xmlns:a14="http://schemas.microsoft.com/office/drawing/2010/main">
                <a:solidFill>
                  <a:srgbClr val="FFFFFF"/>
                </a:solidFill>
              </a14:hiddenFill>
            </a:ext>
          </a:extLst>
        </p:spPr>
      </p:pic>
      <p:sp>
        <p:nvSpPr>
          <p:cNvPr id="12295" name="Text Box 7"/>
          <p:cNvSpPr txBox="1">
            <a:spLocks noChangeArrowheads="1"/>
          </p:cNvSpPr>
          <p:nvPr/>
        </p:nvSpPr>
        <p:spPr bwMode="auto">
          <a:xfrm>
            <a:off x="15240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12296" name="AutoShape 8"/>
          <p:cNvSpPr>
            <a:spLocks noChangeArrowheads="1"/>
          </p:cNvSpPr>
          <p:nvPr/>
        </p:nvSpPr>
        <p:spPr bwMode="auto">
          <a:xfrm>
            <a:off x="3810000" y="3856356"/>
            <a:ext cx="3048000" cy="1834515"/>
          </a:xfrm>
          <a:prstGeom prst="flowChartPunchedCard">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s-ES" dirty="0">
                <a:solidFill>
                  <a:schemeClr val="bg1"/>
                </a:solidFill>
              </a:rPr>
              <a:t>How did they put pictures in books  </a:t>
            </a:r>
          </a:p>
          <a:p>
            <a:pPr algn="ctr"/>
            <a:r>
              <a:rPr lang="en-US" altLang="es-ES" dirty="0">
                <a:solidFill>
                  <a:schemeClr val="bg1"/>
                </a:solidFill>
              </a:rPr>
              <a:t>now printed with the movable type press?</a:t>
            </a:r>
          </a:p>
          <a:p>
            <a:pPr algn="ctr"/>
            <a:endParaRPr lang="en-US" altLang="es-ES" dirty="0"/>
          </a:p>
        </p:txBody>
      </p:sp>
    </p:spTree>
    <p:extLst>
      <p:ext uri="{BB962C8B-B14F-4D97-AF65-F5344CB8AC3E}">
        <p14:creationId xmlns:p14="http://schemas.microsoft.com/office/powerpoint/2010/main" val="1999155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1">
                                            <p:bg/>
                                          </p:spTgt>
                                        </p:tgtEl>
                                        <p:attrNameLst>
                                          <p:attrName>style.visibility</p:attrName>
                                        </p:attrNameLst>
                                      </p:cBhvr>
                                      <p:to>
                                        <p:strVal val="visible"/>
                                      </p:to>
                                    </p:set>
                                    <p:anim calcmode="lin" valueType="num">
                                      <p:cBhvr additive="base">
                                        <p:cTn id="7" dur="500" fill="hold"/>
                                        <p:tgtEl>
                                          <p:spTgt spid="12291">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additive="base">
                                        <p:cTn id="13"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1">
                                            <p:txEl>
                                              <p:pRg st="1" end="1"/>
                                            </p:txEl>
                                          </p:spTgt>
                                        </p:tgtEl>
                                        <p:attrNameLst>
                                          <p:attrName>style.visibility</p:attrName>
                                        </p:attrNameLst>
                                      </p:cBhvr>
                                      <p:to>
                                        <p:strVal val="visible"/>
                                      </p:to>
                                    </p:set>
                                    <p:anim calcmode="lin" valueType="num">
                                      <p:cBhvr additive="base">
                                        <p:cTn id="19" dur="500" fill="hold"/>
                                        <p:tgtEl>
                                          <p:spTgt spid="122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1">
                                            <p:txEl>
                                              <p:pRg st="2" end="2"/>
                                            </p:txEl>
                                          </p:spTgt>
                                        </p:tgtEl>
                                        <p:attrNameLst>
                                          <p:attrName>style.visibility</p:attrName>
                                        </p:attrNameLst>
                                      </p:cBhvr>
                                      <p:to>
                                        <p:strVal val="visible"/>
                                      </p:to>
                                    </p:set>
                                    <p:anim calcmode="lin" valueType="num">
                                      <p:cBhvr additive="base">
                                        <p:cTn id="25"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291">
                                            <p:txEl>
                                              <p:pRg st="3" end="3"/>
                                            </p:txEl>
                                          </p:spTgt>
                                        </p:tgtEl>
                                        <p:attrNameLst>
                                          <p:attrName>style.visibility</p:attrName>
                                        </p:attrNameLst>
                                      </p:cBhvr>
                                      <p:to>
                                        <p:strVal val="visible"/>
                                      </p:to>
                                    </p:set>
                                    <p:anim calcmode="lin" valueType="num">
                                      <p:cBhvr additive="base">
                                        <p:cTn id="31"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291">
                                            <p:txEl>
                                              <p:pRg st="4" end="4"/>
                                            </p:txEl>
                                          </p:spTgt>
                                        </p:tgtEl>
                                        <p:attrNameLst>
                                          <p:attrName>style.visibility</p:attrName>
                                        </p:attrNameLst>
                                      </p:cBhvr>
                                      <p:to>
                                        <p:strVal val="visible"/>
                                      </p:to>
                                    </p:set>
                                    <p:anim calcmode="lin" valueType="num">
                                      <p:cBhvr additive="base">
                                        <p:cTn id="37" dur="500" fill="hold"/>
                                        <p:tgtEl>
                                          <p:spTgt spid="1229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2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291">
                                            <p:txEl>
                                              <p:pRg st="5" end="5"/>
                                            </p:txEl>
                                          </p:spTgt>
                                        </p:tgtEl>
                                        <p:attrNameLst>
                                          <p:attrName>style.visibility</p:attrName>
                                        </p:attrNameLst>
                                      </p:cBhvr>
                                      <p:to>
                                        <p:strVal val="visible"/>
                                      </p:to>
                                    </p:set>
                                    <p:anim calcmode="lin" valueType="num">
                                      <p:cBhvr additive="base">
                                        <p:cTn id="43" dur="500" fill="hold"/>
                                        <p:tgtEl>
                                          <p:spTgt spid="1229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2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2291">
                                            <p:txEl>
                                              <p:pRg st="6" end="6"/>
                                            </p:txEl>
                                          </p:spTgt>
                                        </p:tgtEl>
                                        <p:attrNameLst>
                                          <p:attrName>style.visibility</p:attrName>
                                        </p:attrNameLst>
                                      </p:cBhvr>
                                      <p:to>
                                        <p:strVal val="visible"/>
                                      </p:to>
                                    </p:set>
                                    <p:anim calcmode="lin" valueType="num">
                                      <p:cBhvr additive="base">
                                        <p:cTn id="49" dur="500" fill="hold"/>
                                        <p:tgtEl>
                                          <p:spTgt spid="12291">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229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2291">
                                            <p:txEl>
                                              <p:pRg st="7" end="7"/>
                                            </p:txEl>
                                          </p:spTgt>
                                        </p:tgtEl>
                                        <p:attrNameLst>
                                          <p:attrName>style.visibility</p:attrName>
                                        </p:attrNameLst>
                                      </p:cBhvr>
                                      <p:to>
                                        <p:strVal val="visible"/>
                                      </p:to>
                                    </p:set>
                                    <p:anim calcmode="lin" valueType="num">
                                      <p:cBhvr additive="base">
                                        <p:cTn id="55" dur="500" fill="hold"/>
                                        <p:tgtEl>
                                          <p:spTgt spid="12291">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229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13315" name="Text Box 3"/>
          <p:cNvSpPr txBox="1">
            <a:spLocks noChangeArrowheads="1"/>
          </p:cNvSpPr>
          <p:nvPr/>
        </p:nvSpPr>
        <p:spPr bwMode="auto">
          <a:xfrm>
            <a:off x="1676400" y="609600"/>
            <a:ext cx="4038600" cy="255454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solidFill>
                  <a:srgbClr val="FF0000"/>
                </a:solidFill>
              </a:rPr>
              <a:t> </a:t>
            </a:r>
            <a:r>
              <a:rPr lang="en-US" altLang="es-ES" sz="2000" b="1" dirty="0"/>
              <a:t>Albrecht Durer – produced </a:t>
            </a:r>
            <a:r>
              <a:rPr lang="en-US" altLang="es-ES" sz="2000" b="1" u="sng" dirty="0"/>
              <a:t>woodcuts</a:t>
            </a:r>
            <a:r>
              <a:rPr lang="en-US" altLang="es-ES" sz="2000" b="1" dirty="0"/>
              <a:t> and </a:t>
            </a:r>
            <a:r>
              <a:rPr lang="en-US" altLang="es-ES" sz="2000" b="1" u="sng" dirty="0"/>
              <a:t>engravings</a:t>
            </a:r>
            <a:r>
              <a:rPr lang="en-US" altLang="es-ES" sz="2000" b="1" dirty="0"/>
              <a:t> whose realism influenced other northern artists.  </a:t>
            </a:r>
          </a:p>
          <a:p>
            <a:r>
              <a:rPr lang="en-US" altLang="es-ES" sz="2000" b="1" dirty="0"/>
              <a:t>His works were not just religious subject matter but showed classical mythology and realistic landscapes.</a:t>
            </a:r>
          </a:p>
        </p:txBody>
      </p:sp>
      <p:sp>
        <p:nvSpPr>
          <p:cNvPr id="13316" name="Rectangle 4"/>
          <p:cNvSpPr>
            <a:spLocks noChangeArrowheads="1"/>
          </p:cNvSpPr>
          <p:nvPr/>
        </p:nvSpPr>
        <p:spPr bwMode="auto">
          <a:xfrm>
            <a:off x="3152775" y="19367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17" name="Picture 5" descr="D:\home\TWLoessin\School\Units_CH materials\CH 17\Durer_Knight_Dev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4688" y="457200"/>
            <a:ext cx="4913312" cy="6248400"/>
          </a:xfrm>
          <a:prstGeom prst="rect">
            <a:avLst/>
          </a:prstGeom>
          <a:noFill/>
          <a:extLst>
            <a:ext uri="{909E8E84-426E-40DD-AFC4-6F175D3DCCD1}">
              <a14:hiddenFill xmlns:a14="http://schemas.microsoft.com/office/drawing/2010/main">
                <a:solidFill>
                  <a:srgbClr val="FFFFFF"/>
                </a:solidFill>
              </a14:hiddenFill>
            </a:ext>
          </a:extLst>
        </p:spPr>
      </p:pic>
      <p:sp>
        <p:nvSpPr>
          <p:cNvPr id="13318" name="Rectangle 6"/>
          <p:cNvSpPr>
            <a:spLocks noChangeArrowheads="1"/>
          </p:cNvSpPr>
          <p:nvPr/>
        </p:nvSpPr>
        <p:spPr bwMode="auto">
          <a:xfrm>
            <a:off x="3152775" y="192563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19" name="Picture 7" descr="http://www.boglewood.com/cornaro/xdurerpic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733800"/>
            <a:ext cx="22860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ttp://www.boglewood.com/cornaro/xdurerpic2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733801"/>
            <a:ext cx="2286000" cy="2892425"/>
          </a:xfrm>
          <a:prstGeom prst="rect">
            <a:avLst/>
          </a:prstGeom>
          <a:noFill/>
          <a:extLst>
            <a:ext uri="{909E8E84-426E-40DD-AFC4-6F175D3DCCD1}">
              <a14:hiddenFill xmlns:a14="http://schemas.microsoft.com/office/drawing/2010/main">
                <a:solidFill>
                  <a:srgbClr val="FFFFFF"/>
                </a:solidFill>
              </a14:hiddenFill>
            </a:ext>
          </a:extLst>
        </p:spPr>
      </p:pic>
      <p:sp>
        <p:nvSpPr>
          <p:cNvPr id="13321" name="Text Box 9"/>
          <p:cNvSpPr txBox="1">
            <a:spLocks noChangeArrowheads="1"/>
          </p:cNvSpPr>
          <p:nvPr/>
        </p:nvSpPr>
        <p:spPr bwMode="auto">
          <a:xfrm>
            <a:off x="3657600" y="4876801"/>
            <a:ext cx="2133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t>“Knight, Death, </a:t>
            </a:r>
          </a:p>
          <a:p>
            <a:pPr algn="r"/>
            <a:r>
              <a:rPr lang="en-US" altLang="es-ES" b="1"/>
              <a:t>     and the Devil”</a:t>
            </a:r>
          </a:p>
          <a:p>
            <a:endParaRPr lang="en-US" altLang="es-ES" b="1"/>
          </a:p>
          <a:p>
            <a:pPr algn="r"/>
            <a:r>
              <a:rPr lang="en-US" altLang="es-ES" b="1"/>
              <a:t>  -engraving by</a:t>
            </a:r>
          </a:p>
          <a:p>
            <a:pPr algn="r"/>
            <a:r>
              <a:rPr lang="en-US" altLang="es-ES" b="1"/>
              <a:t>   Albrecht Durer</a:t>
            </a:r>
          </a:p>
        </p:txBody>
      </p:sp>
      <p:sp>
        <p:nvSpPr>
          <p:cNvPr id="13322" name="Line 10"/>
          <p:cNvSpPr>
            <a:spLocks noChangeShapeType="1"/>
          </p:cNvSpPr>
          <p:nvPr/>
        </p:nvSpPr>
        <p:spPr bwMode="auto">
          <a:xfrm>
            <a:off x="4038600" y="36576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3323" name="Rectangle 11"/>
          <p:cNvSpPr>
            <a:spLocks noChangeArrowheads="1"/>
          </p:cNvSpPr>
          <p:nvPr/>
        </p:nvSpPr>
        <p:spPr bwMode="auto">
          <a:xfrm>
            <a:off x="3152775" y="176053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24" name="Picture 12" descr="http://www.boglewood.com/cornaro/xdurerpic2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733800"/>
            <a:ext cx="2286000" cy="2971800"/>
          </a:xfrm>
          <a:prstGeom prst="rect">
            <a:avLst/>
          </a:prstGeom>
          <a:noFill/>
          <a:extLst>
            <a:ext uri="{909E8E84-426E-40DD-AFC4-6F175D3DCCD1}">
              <a14:hiddenFill xmlns:a14="http://schemas.microsoft.com/office/drawing/2010/main">
                <a:solidFill>
                  <a:srgbClr val="FFFFFF"/>
                </a:solidFill>
              </a14:hiddenFill>
            </a:ext>
          </a:extLst>
        </p:spPr>
      </p:pic>
      <p:sp>
        <p:nvSpPr>
          <p:cNvPr id="13325" name="Text Box 13"/>
          <p:cNvSpPr txBox="1">
            <a:spLocks noChangeArrowheads="1"/>
          </p:cNvSpPr>
          <p:nvPr/>
        </p:nvSpPr>
        <p:spPr bwMode="auto">
          <a:xfrm>
            <a:off x="71628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Tree>
    <p:extLst>
      <p:ext uri="{BB962C8B-B14F-4D97-AF65-F5344CB8AC3E}">
        <p14:creationId xmlns:p14="http://schemas.microsoft.com/office/powerpoint/2010/main" val="1311439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additive="base">
                                        <p:cTn id="7" dur="500" fill="hold"/>
                                        <p:tgtEl>
                                          <p:spTgt spid="13320"/>
                                        </p:tgtEl>
                                        <p:attrNameLst>
                                          <p:attrName>ppt_x</p:attrName>
                                        </p:attrNameLst>
                                      </p:cBhvr>
                                      <p:tavLst>
                                        <p:tav tm="0">
                                          <p:val>
                                            <p:strVal val="0-#ppt_w/2"/>
                                          </p:val>
                                        </p:tav>
                                        <p:tav tm="100000">
                                          <p:val>
                                            <p:strVal val="#ppt_x"/>
                                          </p:val>
                                        </p:tav>
                                      </p:tavLst>
                                    </p:anim>
                                    <p:anim calcmode="lin" valueType="num">
                                      <p:cBhvr additive="base">
                                        <p:cTn id="8" dur="500" fill="hold"/>
                                        <p:tgtEl>
                                          <p:spTgt spid="133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324"/>
                                        </p:tgtEl>
                                        <p:attrNameLst>
                                          <p:attrName>style.visibility</p:attrName>
                                        </p:attrNameLst>
                                      </p:cBhvr>
                                      <p:to>
                                        <p:strVal val="visible"/>
                                      </p:to>
                                    </p:set>
                                    <p:anim calcmode="lin" valueType="num">
                                      <p:cBhvr additive="base">
                                        <p:cTn id="13" dur="500" fill="hold"/>
                                        <p:tgtEl>
                                          <p:spTgt spid="13324"/>
                                        </p:tgtEl>
                                        <p:attrNameLst>
                                          <p:attrName>ppt_x</p:attrName>
                                        </p:attrNameLst>
                                      </p:cBhvr>
                                      <p:tavLst>
                                        <p:tav tm="0">
                                          <p:val>
                                            <p:strVal val="0-#ppt_w/2"/>
                                          </p:val>
                                        </p:tav>
                                        <p:tav tm="100000">
                                          <p:val>
                                            <p:strVal val="#ppt_x"/>
                                          </p:val>
                                        </p:tav>
                                      </p:tavLst>
                                    </p:anim>
                                    <p:anim calcmode="lin" valueType="num">
                                      <p:cBhvr additive="base">
                                        <p:cTn id="14" dur="500" fill="hold"/>
                                        <p:tgtEl>
                                          <p:spTgt spid="133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15363" name="Text Box 3"/>
          <p:cNvSpPr txBox="1">
            <a:spLocks noChangeArrowheads="1"/>
          </p:cNvSpPr>
          <p:nvPr/>
        </p:nvSpPr>
        <p:spPr bwMode="auto">
          <a:xfrm>
            <a:off x="1662545" y="924651"/>
            <a:ext cx="4038600" cy="17543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s-ES" b="1" dirty="0">
                <a:solidFill>
                  <a:srgbClr val="FF0000"/>
                </a:solidFill>
              </a:rPr>
              <a:t> </a:t>
            </a:r>
            <a:r>
              <a:rPr lang="en-US" altLang="es-ES" b="1" dirty="0"/>
              <a:t>Jan van Eyck – developed new creative techniques to achieve most realistic detail with oil-based paints, applying several layers to create variety of colors and 3-D appearance to clothing / jewelry.</a:t>
            </a:r>
          </a:p>
        </p:txBody>
      </p:sp>
      <p:pic>
        <p:nvPicPr>
          <p:cNvPr id="15364" name="Picture 4" descr="http://employees.oneonta.edu/farberas/arth/Images/ARTH_214images/van_eyck/arnolfini/pain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4102100" cy="56388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employees.oneonta.edu/farberas/arth/Images/110images/sl3images/vaneyck_arnol_mirr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1" y="3429000"/>
            <a:ext cx="2809875" cy="327660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employees.oneonta.edu/farberas/arth/Images/110images/sl3images/vaneyck_arnol_chand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571876"/>
            <a:ext cx="3429000" cy="3286125"/>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http://employees.oneonta.edu/farberas/arth/Images/ARTH_214images/van_eyck/arnolfini/clo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1" y="3505200"/>
            <a:ext cx="2606675"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employees.oneonta.edu/farberas/arth/Images/ARTH_214images/van_eyck/arnolfini/do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4910138"/>
            <a:ext cx="2819400" cy="1947862"/>
          </a:xfrm>
          <a:prstGeom prst="rect">
            <a:avLst/>
          </a:prstGeom>
          <a:noFill/>
          <a:extLst>
            <a:ext uri="{909E8E84-426E-40DD-AFC4-6F175D3DCCD1}">
              <a14:hiddenFill xmlns:a14="http://schemas.microsoft.com/office/drawing/2010/main">
                <a:solidFill>
                  <a:srgbClr val="FFFFFF"/>
                </a:solidFill>
              </a14:hiddenFill>
            </a:ext>
          </a:extLst>
        </p:spPr>
      </p:pic>
      <p:sp>
        <p:nvSpPr>
          <p:cNvPr id="15369" name="Text Box 9"/>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
        <p:nvSpPr>
          <p:cNvPr id="15370" name="Text Box 10"/>
          <p:cNvSpPr txBox="1">
            <a:spLocks noChangeArrowheads="1"/>
          </p:cNvSpPr>
          <p:nvPr/>
        </p:nvSpPr>
        <p:spPr bwMode="auto">
          <a:xfrm>
            <a:off x="6324600" y="6019800"/>
            <a:ext cx="434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solidFill>
                  <a:srgbClr val="FF0000"/>
                </a:solidFill>
              </a:rPr>
              <a:t>“Wedding Portrait”  *</a:t>
            </a:r>
          </a:p>
          <a:p>
            <a:r>
              <a:rPr lang="en-US" altLang="es-ES" b="1">
                <a:solidFill>
                  <a:srgbClr val="FF0000"/>
                </a:solidFill>
              </a:rPr>
              <a:t>  -Jan van Eyck</a:t>
            </a:r>
          </a:p>
        </p:txBody>
      </p:sp>
    </p:spTree>
    <p:extLst>
      <p:ext uri="{BB962C8B-B14F-4D97-AF65-F5344CB8AC3E}">
        <p14:creationId xmlns:p14="http://schemas.microsoft.com/office/powerpoint/2010/main" val="3125654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additive="base">
                                        <p:cTn id="7" dur="500" fill="hold"/>
                                        <p:tgtEl>
                                          <p:spTgt spid="15365"/>
                                        </p:tgtEl>
                                        <p:attrNameLst>
                                          <p:attrName>ppt_x</p:attrName>
                                        </p:attrNameLst>
                                      </p:cBhvr>
                                      <p:tavLst>
                                        <p:tav tm="0">
                                          <p:val>
                                            <p:strVal val="0-#ppt_w/2"/>
                                          </p:val>
                                        </p:tav>
                                        <p:tav tm="100000">
                                          <p:val>
                                            <p:strVal val="#ppt_x"/>
                                          </p:val>
                                        </p:tav>
                                      </p:tavLst>
                                    </p:anim>
                                    <p:anim calcmode="lin" valueType="num">
                                      <p:cBhvr additive="base">
                                        <p:cTn id="8" dur="500" fill="hold"/>
                                        <p:tgtEl>
                                          <p:spTgt spid="1536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5366"/>
                                        </p:tgtEl>
                                        <p:attrNameLst>
                                          <p:attrName>style.visibility</p:attrName>
                                        </p:attrNameLst>
                                      </p:cBhvr>
                                      <p:to>
                                        <p:strVal val="visible"/>
                                      </p:to>
                                    </p:set>
                                    <p:anim calcmode="lin" valueType="num">
                                      <p:cBhvr additive="base">
                                        <p:cTn id="13" dur="500" fill="hold"/>
                                        <p:tgtEl>
                                          <p:spTgt spid="15366"/>
                                        </p:tgtEl>
                                        <p:attrNameLst>
                                          <p:attrName>ppt_x</p:attrName>
                                        </p:attrNameLst>
                                      </p:cBhvr>
                                      <p:tavLst>
                                        <p:tav tm="0">
                                          <p:val>
                                            <p:strVal val="0-#ppt_w/2"/>
                                          </p:val>
                                        </p:tav>
                                        <p:tav tm="100000">
                                          <p:val>
                                            <p:strVal val="#ppt_x"/>
                                          </p:val>
                                        </p:tav>
                                      </p:tavLst>
                                    </p:anim>
                                    <p:anim calcmode="lin" valueType="num">
                                      <p:cBhvr additive="base">
                                        <p:cTn id="14" dur="500" fill="hold"/>
                                        <p:tgtEl>
                                          <p:spTgt spid="1536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additive="base">
                                        <p:cTn id="19" dur="500" fill="hold"/>
                                        <p:tgtEl>
                                          <p:spTgt spid="15367"/>
                                        </p:tgtEl>
                                        <p:attrNameLst>
                                          <p:attrName>ppt_x</p:attrName>
                                        </p:attrNameLst>
                                      </p:cBhvr>
                                      <p:tavLst>
                                        <p:tav tm="0">
                                          <p:val>
                                            <p:strVal val="0-#ppt_w/2"/>
                                          </p:val>
                                        </p:tav>
                                        <p:tav tm="100000">
                                          <p:val>
                                            <p:strVal val="#ppt_x"/>
                                          </p:val>
                                        </p:tav>
                                      </p:tavLst>
                                    </p:anim>
                                    <p:anim calcmode="lin" valueType="num">
                                      <p:cBhvr additive="base">
                                        <p:cTn id="20" dur="500" fill="hold"/>
                                        <p:tgtEl>
                                          <p:spTgt spid="1536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5368"/>
                                        </p:tgtEl>
                                        <p:attrNameLst>
                                          <p:attrName>style.visibility</p:attrName>
                                        </p:attrNameLst>
                                      </p:cBhvr>
                                      <p:to>
                                        <p:strVal val="visible"/>
                                      </p:to>
                                    </p:set>
                                    <p:anim calcmode="lin" valueType="num">
                                      <p:cBhvr additive="base">
                                        <p:cTn id="25" dur="500" fill="hold"/>
                                        <p:tgtEl>
                                          <p:spTgt spid="15368"/>
                                        </p:tgtEl>
                                        <p:attrNameLst>
                                          <p:attrName>ppt_x</p:attrName>
                                        </p:attrNameLst>
                                      </p:cBhvr>
                                      <p:tavLst>
                                        <p:tav tm="0">
                                          <p:val>
                                            <p:strVal val="0-#ppt_w/2"/>
                                          </p:val>
                                        </p:tav>
                                        <p:tav tm="100000">
                                          <p:val>
                                            <p:strVal val="#ppt_x"/>
                                          </p:val>
                                        </p:tav>
                                      </p:tavLst>
                                    </p:anim>
                                    <p:anim calcmode="lin" valueType="num">
                                      <p:cBhvr additive="base">
                                        <p:cTn id="26" dur="500" fill="hold"/>
                                        <p:tgtEl>
                                          <p:spTgt spid="153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artchive.com/artchive/v/van_eyck/ca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326"/>
            <a:ext cx="8915400" cy="6797675"/>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http://www.artchive.com/artchive/v/van_eyck/canon_dtl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1664" y="0"/>
            <a:ext cx="4986337" cy="6096000"/>
          </a:xfrm>
          <a:prstGeom prst="rect">
            <a:avLst/>
          </a:prstGeom>
          <a:noFill/>
          <a:extLst>
            <a:ext uri="{909E8E84-426E-40DD-AFC4-6F175D3DCCD1}">
              <a14:hiddenFill xmlns:a14="http://schemas.microsoft.com/office/drawing/2010/main">
                <a:solidFill>
                  <a:srgbClr val="FFFFFF"/>
                </a:solidFill>
              </a14:hiddenFill>
            </a:ext>
          </a:extLst>
        </p:spPr>
      </p:pic>
      <p:sp>
        <p:nvSpPr>
          <p:cNvPr id="16388" name="Text Box 4"/>
          <p:cNvSpPr txBox="1">
            <a:spLocks noChangeArrowheads="1"/>
          </p:cNvSpPr>
          <p:nvPr/>
        </p:nvSpPr>
        <p:spPr bwMode="auto">
          <a:xfrm>
            <a:off x="3619500" y="6218239"/>
            <a:ext cx="4953000" cy="646331"/>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pPr>
            <a:r>
              <a:rPr lang="en-US" altLang="es-ES" sz="1200" b="1">
                <a:latin typeface="Arial" panose="020B0604020202020204" pitchFamily="34" charset="0"/>
              </a:rPr>
              <a:t>Van Eyck, Jan</a:t>
            </a:r>
            <a:br>
              <a:rPr lang="en-US" altLang="es-ES" sz="1200">
                <a:latin typeface="Arial" panose="020B0604020202020204" pitchFamily="34" charset="0"/>
              </a:rPr>
            </a:br>
            <a:r>
              <a:rPr lang="en-US" altLang="es-ES" sz="1200">
                <a:latin typeface="Arial" panose="020B0604020202020204" pitchFamily="34" charset="0"/>
              </a:rPr>
              <a:t>The Madonna with Canon van der Paele</a:t>
            </a:r>
            <a:br>
              <a:rPr lang="en-US" altLang="es-ES" sz="1200">
                <a:latin typeface="Arial" panose="020B0604020202020204" pitchFamily="34" charset="0"/>
              </a:rPr>
            </a:br>
            <a:r>
              <a:rPr lang="en-US" altLang="es-ES" sz="1200">
                <a:latin typeface="Arial" panose="020B0604020202020204" pitchFamily="34" charset="0"/>
              </a:rPr>
              <a:t>1436 Oil on panel 122 x 157 cm Het Groeninge Museum, Brugge</a:t>
            </a:r>
            <a:endParaRPr lang="en-US" altLang="es-ES"/>
          </a:p>
        </p:txBody>
      </p:sp>
    </p:spTree>
    <p:extLst>
      <p:ext uri="{BB962C8B-B14F-4D97-AF65-F5344CB8AC3E}">
        <p14:creationId xmlns:p14="http://schemas.microsoft.com/office/powerpoint/2010/main" val="1353358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additive="base">
                                        <p:cTn id="7" dur="500" fill="hold"/>
                                        <p:tgtEl>
                                          <p:spTgt spid="16388"/>
                                        </p:tgtEl>
                                        <p:attrNameLst>
                                          <p:attrName>ppt_x</p:attrName>
                                        </p:attrNameLst>
                                      </p:cBhvr>
                                      <p:tavLst>
                                        <p:tav tm="0">
                                          <p:val>
                                            <p:strVal val="0-#ppt_w/2"/>
                                          </p:val>
                                        </p:tav>
                                        <p:tav tm="100000">
                                          <p:val>
                                            <p:strVal val="#ppt_x"/>
                                          </p:val>
                                        </p:tav>
                                      </p:tavLst>
                                    </p:anim>
                                    <p:anim calcmode="lin" valueType="num">
                                      <p:cBhvr additive="base">
                                        <p:cTn id="8" dur="500" fill="hold"/>
                                        <p:tgtEl>
                                          <p:spTgt spid="1638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387"/>
                                        </p:tgtEl>
                                        <p:attrNameLst>
                                          <p:attrName>style.visibility</p:attrName>
                                        </p:attrNameLst>
                                      </p:cBhvr>
                                      <p:to>
                                        <p:strVal val="visible"/>
                                      </p:to>
                                    </p:set>
                                    <p:anim calcmode="lin" valueType="num">
                                      <p:cBhvr additive="base">
                                        <p:cTn id="13" dur="500" fill="hold"/>
                                        <p:tgtEl>
                                          <p:spTgt spid="16387"/>
                                        </p:tgtEl>
                                        <p:attrNameLst>
                                          <p:attrName>ppt_x</p:attrName>
                                        </p:attrNameLst>
                                      </p:cBhvr>
                                      <p:tavLst>
                                        <p:tav tm="0">
                                          <p:val>
                                            <p:strVal val="0-#ppt_w/2"/>
                                          </p:val>
                                        </p:tav>
                                        <p:tav tm="100000">
                                          <p:val>
                                            <p:strVal val="#ppt_x"/>
                                          </p:val>
                                        </p:tav>
                                      </p:tavLst>
                                    </p:anim>
                                    <p:anim calcmode="lin" valueType="num">
                                      <p:cBhvr additive="base">
                                        <p:cTn id="14" dur="500" fill="hold"/>
                                        <p:tgtEl>
                                          <p:spTgt spid="163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artchive.com/artchive/v/van_eyck/eyck_turb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533401"/>
            <a:ext cx="4367212" cy="5630863"/>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http://www.ibiblio.org/wm/paint/auth/eyck/ghent/ghentop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076" y="1600201"/>
            <a:ext cx="4606925" cy="32797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artchive.com/artchive/v/van_eyck/eyck_ghent_dtl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609600"/>
            <a:ext cx="3729038"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4115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0-#ppt_w/2"/>
                                          </p:val>
                                        </p:tav>
                                        <p:tav tm="100000">
                                          <p:val>
                                            <p:strVal val="#ppt_x"/>
                                          </p:val>
                                        </p:tav>
                                      </p:tavLst>
                                    </p:anim>
                                    <p:anim calcmode="lin" valueType="num">
                                      <p:cBhvr additive="base">
                                        <p:cTn id="8"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434"/>
                                        </p:tgtEl>
                                        <p:attrNameLst>
                                          <p:attrName>style.visibility</p:attrName>
                                        </p:attrNameLst>
                                      </p:cBhvr>
                                      <p:to>
                                        <p:strVal val="visible"/>
                                      </p:to>
                                    </p:set>
                                    <p:anim calcmode="lin" valueType="num">
                                      <p:cBhvr additive="base">
                                        <p:cTn id="13" dur="500" fill="hold"/>
                                        <p:tgtEl>
                                          <p:spTgt spid="18434"/>
                                        </p:tgtEl>
                                        <p:attrNameLst>
                                          <p:attrName>ppt_x</p:attrName>
                                        </p:attrNameLst>
                                      </p:cBhvr>
                                      <p:tavLst>
                                        <p:tav tm="0">
                                          <p:val>
                                            <p:strVal val="0-#ppt_w/2"/>
                                          </p:val>
                                        </p:tav>
                                        <p:tav tm="100000">
                                          <p:val>
                                            <p:strVal val="#ppt_x"/>
                                          </p:val>
                                        </p:tav>
                                      </p:tavLst>
                                    </p:anim>
                                    <p:anim calcmode="lin" valueType="num">
                                      <p:cBhvr additive="base">
                                        <p:cTn id="14"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0483" name="Text Box 3"/>
          <p:cNvSpPr txBox="1">
            <a:spLocks noChangeArrowheads="1"/>
          </p:cNvSpPr>
          <p:nvPr/>
        </p:nvSpPr>
        <p:spPr bwMode="auto">
          <a:xfrm>
            <a:off x="1676399" y="609599"/>
            <a:ext cx="4100945" cy="34163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altLang="es-ES" b="1" dirty="0">
                <a:solidFill>
                  <a:srgbClr val="FF0000"/>
                </a:solidFill>
              </a:rPr>
              <a:t> </a:t>
            </a:r>
            <a:r>
              <a:rPr lang="en-US" altLang="es-ES" sz="2400" b="1" dirty="0"/>
              <a:t>Jan van Eyck – developed new creative techniques to achieve most realistic detail with oil-based paints, applying several layers to create variety of colors and 3-D appearance to clothing / jewelry.</a:t>
            </a:r>
          </a:p>
        </p:txBody>
      </p:sp>
      <p:pic>
        <p:nvPicPr>
          <p:cNvPr id="20484" name="Picture 4" descr="http://employees.oneonta.edu/farberas/arth/Images/ARTH_214images/van_eyck/arnolfini/pain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4102100" cy="5638800"/>
          </a:xfrm>
          <a:prstGeom prst="rect">
            <a:avLst/>
          </a:prstGeom>
          <a:noFill/>
          <a:extLst>
            <a:ext uri="{909E8E84-426E-40DD-AFC4-6F175D3DCCD1}">
              <a14:hiddenFill xmlns:a14="http://schemas.microsoft.com/office/drawing/2010/main">
                <a:solidFill>
                  <a:srgbClr val="FFFFFF"/>
                </a:solidFill>
              </a14:hiddenFill>
            </a:ext>
          </a:extLst>
        </p:spPr>
      </p:pic>
      <p:sp>
        <p:nvSpPr>
          <p:cNvPr id="20485" name="Text Box 5"/>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
        <p:nvSpPr>
          <p:cNvPr id="20486" name="Text Box 6"/>
          <p:cNvSpPr txBox="1">
            <a:spLocks noChangeArrowheads="1"/>
          </p:cNvSpPr>
          <p:nvPr/>
        </p:nvSpPr>
        <p:spPr bwMode="auto">
          <a:xfrm>
            <a:off x="2057400" y="5334000"/>
            <a:ext cx="434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“Wedding Portrait”  *</a:t>
            </a:r>
          </a:p>
          <a:p>
            <a:pPr algn="r"/>
            <a:r>
              <a:rPr lang="en-US" altLang="es-ES" b="1">
                <a:solidFill>
                  <a:srgbClr val="FF0000"/>
                </a:solidFill>
              </a:rPr>
              <a:t>  -Jan van Eyck</a:t>
            </a:r>
          </a:p>
        </p:txBody>
      </p:sp>
    </p:spTree>
    <p:extLst>
      <p:ext uri="{BB962C8B-B14F-4D97-AF65-F5344CB8AC3E}">
        <p14:creationId xmlns:p14="http://schemas.microsoft.com/office/powerpoint/2010/main" val="712102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1507" name="Text Box 3"/>
          <p:cNvSpPr txBox="1">
            <a:spLocks noChangeArrowheads="1"/>
          </p:cNvSpPr>
          <p:nvPr/>
        </p:nvSpPr>
        <p:spPr bwMode="auto">
          <a:xfrm>
            <a:off x="1676400" y="609600"/>
            <a:ext cx="8991600" cy="132343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altLang="es-ES" sz="2000" b="1" dirty="0"/>
              <a:t>Pieter Bruegel the Elder – Painted mostly scenes of everyday life – focused on realism and individual characteristics.  Produced paintings that taught morals, illustrated proverbs, and strongly protested Spanish rule over his country.</a:t>
            </a:r>
          </a:p>
        </p:txBody>
      </p:sp>
      <p:sp>
        <p:nvSpPr>
          <p:cNvPr id="21508" name="Text Box 4"/>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21509" name="Picture 5" descr="Bruegel - Childrens Games BRP002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409826"/>
            <a:ext cx="6324600" cy="4448175"/>
          </a:xfrm>
          <a:prstGeom prst="rect">
            <a:avLst/>
          </a:prstGeom>
          <a:noFill/>
          <a:extLst>
            <a:ext uri="{909E8E84-426E-40DD-AFC4-6F175D3DCCD1}">
              <a14:hiddenFill xmlns:a14="http://schemas.microsoft.com/office/drawing/2010/main">
                <a:solidFill>
                  <a:srgbClr val="FFFFFF"/>
                </a:solidFill>
              </a14:hiddenFill>
            </a:ext>
          </a:extLst>
        </p:spPr>
      </p:pic>
      <p:sp>
        <p:nvSpPr>
          <p:cNvPr id="21510" name="Text Box 6"/>
          <p:cNvSpPr txBox="1">
            <a:spLocks noChangeArrowheads="1"/>
          </p:cNvSpPr>
          <p:nvPr/>
        </p:nvSpPr>
        <p:spPr bwMode="auto">
          <a:xfrm>
            <a:off x="7848600" y="4876800"/>
            <a:ext cx="2819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“Children’s Games”  *</a:t>
            </a:r>
          </a:p>
          <a:p>
            <a:pPr algn="r"/>
            <a:r>
              <a:rPr lang="en-US" altLang="es-ES" b="1">
                <a:solidFill>
                  <a:srgbClr val="FF0000"/>
                </a:solidFill>
              </a:rPr>
              <a:t>  - Pieter Bruegel the Elder</a:t>
            </a:r>
          </a:p>
        </p:txBody>
      </p:sp>
    </p:spTree>
    <p:extLst>
      <p:ext uri="{BB962C8B-B14F-4D97-AF65-F5344CB8AC3E}">
        <p14:creationId xmlns:p14="http://schemas.microsoft.com/office/powerpoint/2010/main" val="2948857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ruegel - Netherlandish Proverbs BRP001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889" y="304800"/>
            <a:ext cx="6880225" cy="4960938"/>
          </a:xfrm>
          <a:prstGeom prst="rect">
            <a:avLst/>
          </a:prstGeom>
          <a:noFill/>
          <a:extLst>
            <a:ext uri="{909E8E84-426E-40DD-AFC4-6F175D3DCCD1}">
              <a14:hiddenFill xmlns:a14="http://schemas.microsoft.com/office/drawing/2010/main">
                <a:solidFill>
                  <a:srgbClr val="FFFFFF"/>
                </a:solidFill>
              </a14:hiddenFill>
            </a:ext>
          </a:extLst>
        </p:spPr>
      </p:pic>
      <p:sp>
        <p:nvSpPr>
          <p:cNvPr id="22531" name="Text Box 3"/>
          <p:cNvSpPr txBox="1">
            <a:spLocks noChangeArrowheads="1"/>
          </p:cNvSpPr>
          <p:nvPr/>
        </p:nvSpPr>
        <p:spPr bwMode="auto">
          <a:xfrm>
            <a:off x="2803526" y="5832475"/>
            <a:ext cx="6645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a:t>Bruegel’s “Netherland’s Proverbs,” 1559</a:t>
            </a:r>
          </a:p>
        </p:txBody>
      </p:sp>
    </p:spTree>
    <p:extLst>
      <p:ext uri="{BB962C8B-B14F-4D97-AF65-F5344CB8AC3E}">
        <p14:creationId xmlns:p14="http://schemas.microsoft.com/office/powerpoint/2010/main" val="3389262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ruegel - Triumph of Death BRP003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1764" y="838200"/>
            <a:ext cx="6846887" cy="4903788"/>
          </a:xfrm>
          <a:prstGeom prst="rect">
            <a:avLst/>
          </a:prstGeom>
          <a:noFill/>
          <a:extLst>
            <a:ext uri="{909E8E84-426E-40DD-AFC4-6F175D3DCCD1}">
              <a14:hiddenFill xmlns:a14="http://schemas.microsoft.com/office/drawing/2010/main">
                <a:solidFill>
                  <a:srgbClr val="FFFFFF"/>
                </a:solidFill>
              </a14:hiddenFill>
            </a:ext>
          </a:extLst>
        </p:spPr>
      </p:pic>
      <p:sp>
        <p:nvSpPr>
          <p:cNvPr id="23555" name="Text Box 3"/>
          <p:cNvSpPr txBox="1">
            <a:spLocks noChangeArrowheads="1"/>
          </p:cNvSpPr>
          <p:nvPr/>
        </p:nvSpPr>
        <p:spPr bwMode="auto">
          <a:xfrm>
            <a:off x="2803526" y="5832475"/>
            <a:ext cx="6645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a:t>Bruegel’s “The Triumph of Death,” 1562</a:t>
            </a:r>
          </a:p>
        </p:txBody>
      </p:sp>
    </p:spTree>
    <p:extLst>
      <p:ext uri="{BB962C8B-B14F-4D97-AF65-F5344CB8AC3E}">
        <p14:creationId xmlns:p14="http://schemas.microsoft.com/office/powerpoint/2010/main" val="636270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4579" name="Text Box 3"/>
          <p:cNvSpPr txBox="1">
            <a:spLocks noChangeArrowheads="1"/>
          </p:cNvSpPr>
          <p:nvPr/>
        </p:nvSpPr>
        <p:spPr bwMode="auto">
          <a:xfrm>
            <a:off x="1676400" y="609601"/>
            <a:ext cx="8839200" cy="1446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solidFill>
                  <a:srgbClr val="FF0000"/>
                </a:solidFill>
              </a:rPr>
              <a:t> </a:t>
            </a:r>
            <a:r>
              <a:rPr lang="en-US" altLang="es-ES" sz="2200" b="1" dirty="0"/>
              <a:t>Pieter Bruegel the Elder – Painted mostly scenes of everyday life – focused on realism and individual characteristics.  Produced paintings that taught morals, illustrated proverbs, and strongly protested Spanish rule over his country.</a:t>
            </a:r>
          </a:p>
        </p:txBody>
      </p:sp>
      <p:sp>
        <p:nvSpPr>
          <p:cNvPr id="24580" name="Text Box 4"/>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24581" name="Picture 5" descr="Bruegel - Childrens Games BRP002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409826"/>
            <a:ext cx="6324600" cy="4448175"/>
          </a:xfrm>
          <a:prstGeom prst="rect">
            <a:avLst/>
          </a:prstGeom>
          <a:noFill/>
          <a:extLst>
            <a:ext uri="{909E8E84-426E-40DD-AFC4-6F175D3DCCD1}">
              <a14:hiddenFill xmlns:a14="http://schemas.microsoft.com/office/drawing/2010/main">
                <a:solidFill>
                  <a:srgbClr val="FFFFFF"/>
                </a:solidFill>
              </a14:hiddenFill>
            </a:ext>
          </a:extLst>
        </p:spPr>
      </p:pic>
      <p:sp>
        <p:nvSpPr>
          <p:cNvPr id="24582" name="Text Box 6"/>
          <p:cNvSpPr txBox="1">
            <a:spLocks noChangeArrowheads="1"/>
          </p:cNvSpPr>
          <p:nvPr/>
        </p:nvSpPr>
        <p:spPr bwMode="auto">
          <a:xfrm>
            <a:off x="7848600" y="4876800"/>
            <a:ext cx="2819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“Children’s Games” *</a:t>
            </a:r>
          </a:p>
          <a:p>
            <a:pPr algn="r"/>
            <a:r>
              <a:rPr lang="en-US" altLang="es-ES" b="1">
                <a:solidFill>
                  <a:srgbClr val="FF0000"/>
                </a:solidFill>
              </a:rPr>
              <a:t>  - Pieter Bruegel the Elder</a:t>
            </a:r>
          </a:p>
        </p:txBody>
      </p:sp>
    </p:spTree>
    <p:extLst>
      <p:ext uri="{BB962C8B-B14F-4D97-AF65-F5344CB8AC3E}">
        <p14:creationId xmlns:p14="http://schemas.microsoft.com/office/powerpoint/2010/main" val="51211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E:\Graphics\Unit 03\p385-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5600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descr="E:\Graphics\Unit 03\p385-k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222625"/>
            <a:ext cx="3810000"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409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Northern Writers Try to Reform Society</a:t>
            </a:r>
          </a:p>
        </p:txBody>
      </p:sp>
      <p:sp>
        <p:nvSpPr>
          <p:cNvPr id="26627" name="Text Box 3"/>
          <p:cNvSpPr txBox="1">
            <a:spLocks noChangeArrowheads="1"/>
          </p:cNvSpPr>
          <p:nvPr/>
        </p:nvSpPr>
        <p:spPr bwMode="auto">
          <a:xfrm>
            <a:off x="1736726" y="346076"/>
            <a:ext cx="87026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dirty="0"/>
              <a:t>“</a:t>
            </a:r>
            <a:r>
              <a:rPr lang="en-US" altLang="es-ES" b="1" dirty="0"/>
              <a:t>Northern Renaissance writers also adopted the ideas of Humanism...</a:t>
            </a:r>
          </a:p>
          <a:p>
            <a:r>
              <a:rPr lang="en-US" altLang="es-ES" b="1" dirty="0"/>
              <a:t>   however, some gave it a more religious slant</a:t>
            </a:r>
          </a:p>
        </p:txBody>
      </p:sp>
      <p:sp>
        <p:nvSpPr>
          <p:cNvPr id="26628" name="Text Box 4"/>
          <p:cNvSpPr txBox="1">
            <a:spLocks noChangeArrowheads="1"/>
          </p:cNvSpPr>
          <p:nvPr/>
        </p:nvSpPr>
        <p:spPr bwMode="auto">
          <a:xfrm>
            <a:off x="1736726" y="1184275"/>
            <a:ext cx="8778875" cy="163121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b="1" dirty="0"/>
              <a:t> Desiderius Erasmus – a Christian humanist, wrote “The Praise of Folly” which poked fun at people’s human flaws such as greedy merchants, arrogant priests, etc.  He believed mankind could improve society by reading the Bible and that Christianity was about “the heart” and not a bunch of “rules and ceremonies” done in Church</a:t>
            </a:r>
            <a:r>
              <a:rPr lang="en-US" altLang="es-ES" dirty="0"/>
              <a:t>.</a:t>
            </a:r>
          </a:p>
        </p:txBody>
      </p:sp>
      <p:sp>
        <p:nvSpPr>
          <p:cNvPr id="26629" name="Rectangle 5"/>
          <p:cNvSpPr>
            <a:spLocks noChangeArrowheads="1"/>
          </p:cNvSpPr>
          <p:nvPr/>
        </p:nvSpPr>
        <p:spPr bwMode="auto">
          <a:xfrm>
            <a:off x="4876800" y="21780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26630" name="Picture 6" descr="erasmus.jpg (7988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200401"/>
            <a:ext cx="1646238" cy="2411413"/>
          </a:xfrm>
          <a:prstGeom prst="rect">
            <a:avLst/>
          </a:prstGeom>
          <a:noFill/>
          <a:extLst>
            <a:ext uri="{909E8E84-426E-40DD-AFC4-6F175D3DCCD1}">
              <a14:hiddenFill xmlns:a14="http://schemas.microsoft.com/office/drawing/2010/main">
                <a:solidFill>
                  <a:srgbClr val="FFFFFF"/>
                </a:solidFill>
              </a14:hiddenFill>
            </a:ext>
          </a:extLst>
        </p:spPr>
      </p:pic>
      <p:sp>
        <p:nvSpPr>
          <p:cNvPr id="26631" name="Text Box 7"/>
          <p:cNvSpPr txBox="1">
            <a:spLocks noChangeArrowheads="1"/>
          </p:cNvSpPr>
          <p:nvPr/>
        </p:nvSpPr>
        <p:spPr bwMode="auto">
          <a:xfrm>
            <a:off x="3429000" y="3602890"/>
            <a:ext cx="73152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s-ES" b="1">
                <a:latin typeface="Arial" panose="020B0604020202020204" pitchFamily="34" charset="0"/>
              </a:rPr>
              <a:t>Erasmus was from the </a:t>
            </a:r>
          </a:p>
          <a:p>
            <a:r>
              <a:rPr lang="en-US" altLang="es-ES" b="1">
                <a:latin typeface="Arial" panose="020B0604020202020204" pitchFamily="34" charset="0"/>
              </a:rPr>
              <a:t>Dutch region of Holland </a:t>
            </a:r>
          </a:p>
          <a:p>
            <a:r>
              <a:rPr lang="en-US" altLang="es-ES" b="1">
                <a:latin typeface="Arial" panose="020B0604020202020204" pitchFamily="34" charset="0"/>
              </a:rPr>
              <a:t>and received many honors </a:t>
            </a:r>
          </a:p>
          <a:p>
            <a:r>
              <a:rPr lang="en-US" altLang="es-ES" b="1">
                <a:latin typeface="Arial" panose="020B0604020202020204" pitchFamily="34" charset="0"/>
              </a:rPr>
              <a:t>in his lifetime.  He was often critical of the “mindless” rituals Christians performed during church services and their ignorance about the actual Bible itself.</a:t>
            </a:r>
            <a:r>
              <a:rPr lang="en-US" altLang="es-ES" sz="2000" b="1">
                <a:latin typeface="Arial" panose="020B0604020202020204" pitchFamily="34" charset="0"/>
              </a:rPr>
              <a:t>  </a:t>
            </a:r>
          </a:p>
          <a:p>
            <a:endParaRPr lang="en-US" altLang="es-ES" sz="2000" b="1">
              <a:latin typeface="Arial" panose="020B0604020202020204" pitchFamily="34" charset="0"/>
            </a:endParaRPr>
          </a:p>
          <a:p>
            <a:endParaRPr lang="en-US" altLang="es-ES" sz="2000" b="1">
              <a:latin typeface="Arial" panose="020B0604020202020204" pitchFamily="34" charset="0"/>
            </a:endParaRPr>
          </a:p>
        </p:txBody>
      </p:sp>
      <p:sp>
        <p:nvSpPr>
          <p:cNvPr id="26632" name="Text Box 8"/>
          <p:cNvSpPr txBox="1">
            <a:spLocks noChangeArrowheads="1"/>
          </p:cNvSpPr>
          <p:nvPr/>
        </p:nvSpPr>
        <p:spPr bwMode="auto">
          <a:xfrm>
            <a:off x="1676400" y="5562601"/>
            <a:ext cx="8991600" cy="70167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b="1">
                <a:latin typeface="Arial" panose="020B0604020202020204" pitchFamily="34" charset="0"/>
              </a:rPr>
              <a:t>“It is the chief point of happiness when a man is willing to be what he is -</a:t>
            </a:r>
          </a:p>
          <a:p>
            <a:r>
              <a:rPr lang="en-US" altLang="es-ES" sz="2000" b="1">
                <a:latin typeface="Arial" panose="020B0604020202020204" pitchFamily="34" charset="0"/>
              </a:rPr>
              <a:t>  not what others would have him be.”   ~ Erasmus, 1527.</a:t>
            </a:r>
          </a:p>
        </p:txBody>
      </p:sp>
      <p:sp>
        <p:nvSpPr>
          <p:cNvPr id="26633" name="AutoShape 9"/>
          <p:cNvSpPr>
            <a:spLocks noChangeArrowheads="1"/>
          </p:cNvSpPr>
          <p:nvPr/>
        </p:nvSpPr>
        <p:spPr bwMode="auto">
          <a:xfrm>
            <a:off x="6553200" y="3185716"/>
            <a:ext cx="3962400" cy="1021556"/>
          </a:xfrm>
          <a:prstGeom prst="flowChartAlternateProcess">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s-ES" b="1" i="1"/>
              <a:t>Examining a Primary Source:  </a:t>
            </a:r>
          </a:p>
          <a:p>
            <a:pPr algn="ctr"/>
            <a:r>
              <a:rPr lang="en-US" altLang="es-ES" b="1" i="1"/>
              <a:t>“In Praise of Folly,” </a:t>
            </a:r>
          </a:p>
          <a:p>
            <a:pPr algn="ctr"/>
            <a:r>
              <a:rPr lang="en-US" altLang="es-ES" b="1" i="1"/>
              <a:t>packet p. 17a – 17b</a:t>
            </a:r>
          </a:p>
        </p:txBody>
      </p:sp>
      <p:sp>
        <p:nvSpPr>
          <p:cNvPr id="26634" name="Text Box 10"/>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Tree>
    <p:extLst>
      <p:ext uri="{BB962C8B-B14F-4D97-AF65-F5344CB8AC3E}">
        <p14:creationId xmlns:p14="http://schemas.microsoft.com/office/powerpoint/2010/main" val="1877608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26628"/>
                                        </p:tgtEl>
                                        <p:attrNameLst>
                                          <p:attrName>style.visibility</p:attrName>
                                        </p:attrNameLst>
                                      </p:cBhvr>
                                      <p:to>
                                        <p:strVal val="visible"/>
                                      </p:to>
                                    </p:set>
                                    <p:anim calcmode="lin" valueType="num">
                                      <p:cBhvr additive="base">
                                        <p:cTn id="7" dur="75" fill="hold"/>
                                        <p:tgtEl>
                                          <p:spTgt spid="26628"/>
                                        </p:tgtEl>
                                        <p:attrNameLst>
                                          <p:attrName>ppt_x</p:attrName>
                                        </p:attrNameLst>
                                      </p:cBhvr>
                                      <p:tavLst>
                                        <p:tav tm="0">
                                          <p:val>
                                            <p:strVal val="0-#ppt_w/2"/>
                                          </p:val>
                                        </p:tav>
                                        <p:tav tm="100000">
                                          <p:val>
                                            <p:strVal val="#ppt_x"/>
                                          </p:val>
                                        </p:tav>
                                      </p:tavLst>
                                    </p:anim>
                                    <p:anim calcmode="lin" valueType="num">
                                      <p:cBhvr additive="base">
                                        <p:cTn id="8" dur="75" fill="hold"/>
                                        <p:tgtEl>
                                          <p:spTgt spid="2662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31"/>
                                        </p:tgtEl>
                                        <p:attrNameLst>
                                          <p:attrName>style.visibility</p:attrName>
                                        </p:attrNameLst>
                                      </p:cBhvr>
                                      <p:to>
                                        <p:strVal val="visible"/>
                                      </p:to>
                                    </p:set>
                                    <p:anim calcmode="lin" valueType="num">
                                      <p:cBhvr additive="base">
                                        <p:cTn id="13" dur="500" fill="hold"/>
                                        <p:tgtEl>
                                          <p:spTgt spid="26631"/>
                                        </p:tgtEl>
                                        <p:attrNameLst>
                                          <p:attrName>ppt_x</p:attrName>
                                        </p:attrNameLst>
                                      </p:cBhvr>
                                      <p:tavLst>
                                        <p:tav tm="0">
                                          <p:val>
                                            <p:strVal val="0-#ppt_w/2"/>
                                          </p:val>
                                        </p:tav>
                                        <p:tav tm="100000">
                                          <p:val>
                                            <p:strVal val="#ppt_x"/>
                                          </p:val>
                                        </p:tav>
                                      </p:tavLst>
                                    </p:anim>
                                    <p:anim calcmode="lin" valueType="num">
                                      <p:cBhvr additive="base">
                                        <p:cTn id="14" dur="500" fill="hold"/>
                                        <p:tgtEl>
                                          <p:spTgt spid="266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32"/>
                                        </p:tgtEl>
                                        <p:attrNameLst>
                                          <p:attrName>style.visibility</p:attrName>
                                        </p:attrNameLst>
                                      </p:cBhvr>
                                      <p:to>
                                        <p:strVal val="visible"/>
                                      </p:to>
                                    </p:set>
                                    <p:anim calcmode="lin" valueType="num">
                                      <p:cBhvr additive="base">
                                        <p:cTn id="19" dur="500" fill="hold"/>
                                        <p:tgtEl>
                                          <p:spTgt spid="26632"/>
                                        </p:tgtEl>
                                        <p:attrNameLst>
                                          <p:attrName>ppt_x</p:attrName>
                                        </p:attrNameLst>
                                      </p:cBhvr>
                                      <p:tavLst>
                                        <p:tav tm="0">
                                          <p:val>
                                            <p:strVal val="0-#ppt_w/2"/>
                                          </p:val>
                                        </p:tav>
                                        <p:tav tm="100000">
                                          <p:val>
                                            <p:strVal val="#ppt_x"/>
                                          </p:val>
                                        </p:tav>
                                      </p:tavLst>
                                    </p:anim>
                                    <p:anim calcmode="lin" valueType="num">
                                      <p:cBhvr additive="base">
                                        <p:cTn id="20" dur="500" fill="hold"/>
                                        <p:tgtEl>
                                          <p:spTgt spid="2663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633"/>
                                        </p:tgtEl>
                                        <p:attrNameLst>
                                          <p:attrName>style.visibility</p:attrName>
                                        </p:attrNameLst>
                                      </p:cBhvr>
                                      <p:to>
                                        <p:strVal val="visible"/>
                                      </p:to>
                                    </p:set>
                                    <p:anim calcmode="lin" valueType="num">
                                      <p:cBhvr additive="base">
                                        <p:cTn id="25" dur="500" fill="hold"/>
                                        <p:tgtEl>
                                          <p:spTgt spid="26633"/>
                                        </p:tgtEl>
                                        <p:attrNameLst>
                                          <p:attrName>ppt_x</p:attrName>
                                        </p:attrNameLst>
                                      </p:cBhvr>
                                      <p:tavLst>
                                        <p:tav tm="0">
                                          <p:val>
                                            <p:strVal val="0-#ppt_w/2"/>
                                          </p:val>
                                        </p:tav>
                                        <p:tav tm="100000">
                                          <p:val>
                                            <p:strVal val="#ppt_x"/>
                                          </p:val>
                                        </p:tav>
                                      </p:tavLst>
                                    </p:anim>
                                    <p:anim calcmode="lin" valueType="num">
                                      <p:cBhvr additive="base">
                                        <p:cTn id="26" dur="500" fill="hold"/>
                                        <p:tgtEl>
                                          <p:spTgt spid="266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autoUpdateAnimBg="0"/>
      <p:bldP spid="26631" grpId="0" autoUpdateAnimBg="0"/>
      <p:bldP spid="26632" grpId="0" animBg="1" autoUpdateAnimBg="0"/>
      <p:bldP spid="26633"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828800" y="838201"/>
            <a:ext cx="42672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b="1"/>
              <a:t>An illustration Albrecht Durer did </a:t>
            </a:r>
          </a:p>
          <a:p>
            <a:r>
              <a:rPr lang="en-US" altLang="es-ES" sz="2000" b="1"/>
              <a:t>of someone he admired </a:t>
            </a:r>
          </a:p>
          <a:p>
            <a:r>
              <a:rPr lang="en-US" altLang="es-ES" sz="2000" b="1"/>
              <a:t>in his own lifetime –</a:t>
            </a:r>
          </a:p>
          <a:p>
            <a:endParaRPr lang="en-US" altLang="es-ES" sz="2000" b="1"/>
          </a:p>
          <a:p>
            <a:r>
              <a:rPr lang="en-US" altLang="es-ES" sz="2000" b="1"/>
              <a:t>the Dutch Humanist, Erasmus.</a:t>
            </a:r>
          </a:p>
        </p:txBody>
      </p:sp>
      <p:sp>
        <p:nvSpPr>
          <p:cNvPr id="27651" name="Rectangle 3"/>
          <p:cNvSpPr>
            <a:spLocks noChangeArrowheads="1"/>
          </p:cNvSpPr>
          <p:nvPr/>
        </p:nvSpPr>
        <p:spPr bwMode="auto">
          <a:xfrm>
            <a:off x="2151063" y="95408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27652" name="Picture 4" descr="http://imagecache2.allposters.com/images/CORPOD/AABR0014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450" y="304800"/>
            <a:ext cx="4618038" cy="6248400"/>
          </a:xfrm>
          <a:prstGeom prst="rect">
            <a:avLst/>
          </a:prstGeom>
          <a:noFill/>
          <a:extLst>
            <a:ext uri="{909E8E84-426E-40DD-AFC4-6F175D3DCCD1}">
              <a14:hiddenFill xmlns:a14="http://schemas.microsoft.com/office/drawing/2010/main">
                <a:solidFill>
                  <a:srgbClr val="FFFFFF"/>
                </a:solidFill>
              </a14:hiddenFill>
            </a:ext>
          </a:extLst>
        </p:spPr>
      </p:pic>
      <p:sp>
        <p:nvSpPr>
          <p:cNvPr id="27653" name="Text Box 5"/>
          <p:cNvSpPr txBox="1">
            <a:spLocks noChangeArrowheads="1"/>
          </p:cNvSpPr>
          <p:nvPr/>
        </p:nvSpPr>
        <p:spPr bwMode="auto">
          <a:xfrm>
            <a:off x="15240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Tree>
    <p:extLst>
      <p:ext uri="{BB962C8B-B14F-4D97-AF65-F5344CB8AC3E}">
        <p14:creationId xmlns:p14="http://schemas.microsoft.com/office/powerpoint/2010/main" val="2782931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Northern Writers Try to Reform Society</a:t>
            </a:r>
          </a:p>
        </p:txBody>
      </p:sp>
      <p:sp>
        <p:nvSpPr>
          <p:cNvPr id="28675" name="Text Box 3"/>
          <p:cNvSpPr txBox="1">
            <a:spLocks noChangeArrowheads="1"/>
          </p:cNvSpPr>
          <p:nvPr/>
        </p:nvSpPr>
        <p:spPr bwMode="auto">
          <a:xfrm>
            <a:off x="1524000" y="533253"/>
            <a:ext cx="8778875" cy="7078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s-ES" b="1" dirty="0">
                <a:solidFill>
                  <a:srgbClr val="FF0000"/>
                </a:solidFill>
              </a:rPr>
              <a:t> </a:t>
            </a:r>
            <a:r>
              <a:rPr lang="en-US" altLang="es-ES" sz="2000" b="1" dirty="0"/>
              <a:t>Thomas More – an English humanist concerned about society’s </a:t>
            </a:r>
          </a:p>
          <a:p>
            <a:pPr algn="just"/>
            <a:r>
              <a:rPr lang="en-US" altLang="es-ES" sz="2000" b="1" dirty="0"/>
              <a:t>  problems.  He wrote “Utopia,” about an ideal model of society.</a:t>
            </a:r>
          </a:p>
        </p:txBody>
      </p:sp>
      <p:sp>
        <p:nvSpPr>
          <p:cNvPr id="28676" name="Rectangle 4"/>
          <p:cNvSpPr>
            <a:spLocks noChangeArrowheads="1"/>
          </p:cNvSpPr>
          <p:nvPr/>
        </p:nvSpPr>
        <p:spPr bwMode="auto">
          <a:xfrm>
            <a:off x="1927225" y="1120775"/>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28677" name="Picture 5" descr="http://www.apostles.com/statu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1524001"/>
            <a:ext cx="2994025" cy="4525963"/>
          </a:xfrm>
          <a:prstGeom prst="rect">
            <a:avLst/>
          </a:prstGeom>
          <a:noFill/>
          <a:extLst>
            <a:ext uri="{909E8E84-426E-40DD-AFC4-6F175D3DCCD1}">
              <a14:hiddenFill xmlns:a14="http://schemas.microsoft.com/office/drawing/2010/main">
                <a:solidFill>
                  <a:srgbClr val="FFFFFF"/>
                </a:solidFill>
              </a14:hiddenFill>
            </a:ext>
          </a:extLst>
        </p:spPr>
      </p:pic>
      <p:sp>
        <p:nvSpPr>
          <p:cNvPr id="28678" name="Text Box 6"/>
          <p:cNvSpPr txBox="1">
            <a:spLocks noChangeArrowheads="1"/>
          </p:cNvSpPr>
          <p:nvPr/>
        </p:nvSpPr>
        <p:spPr bwMode="auto">
          <a:xfrm>
            <a:off x="1524000" y="6096001"/>
            <a:ext cx="3200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600" b="1" i="1"/>
              <a:t>Statue of More in Chelsea, London</a:t>
            </a:r>
          </a:p>
        </p:txBody>
      </p:sp>
      <p:sp>
        <p:nvSpPr>
          <p:cNvPr id="28679" name="Text Box 7"/>
          <p:cNvSpPr txBox="1">
            <a:spLocks noChangeArrowheads="1"/>
          </p:cNvSpPr>
          <p:nvPr/>
        </p:nvSpPr>
        <p:spPr bwMode="auto">
          <a:xfrm>
            <a:off x="4648200" y="2743200"/>
            <a:ext cx="58674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s-ES" sz="2000" b="1" dirty="0">
                <a:latin typeface="Arial" panose="020B0604020202020204" pitchFamily="34" charset="0"/>
              </a:rPr>
              <a:t>More served as Speaker in the House of Commons and Lord Chancellor during the reign of King Henry VIII of England.  When Henry began his plan to separate the Church of England from the Catholic Pope, More defended Catholicism and the struggle with his king would lead eventually to his trial for treason and his beheading in 1535 at the Tower of London.</a:t>
            </a:r>
          </a:p>
          <a:p>
            <a:pPr algn="just"/>
            <a:endParaRPr lang="en-US" altLang="es-ES" sz="2000" b="1" dirty="0">
              <a:latin typeface="Arial" panose="020B0604020202020204" pitchFamily="34" charset="0"/>
            </a:endParaRPr>
          </a:p>
          <a:p>
            <a:pPr algn="just"/>
            <a:r>
              <a:rPr lang="en-US" altLang="es-ES" sz="2000" b="1" dirty="0">
                <a:latin typeface="Arial" panose="020B0604020202020204" pitchFamily="34" charset="0"/>
              </a:rPr>
              <a:t>The events are dramatized in a classic film entitled “ A Man for All Seasons”,</a:t>
            </a:r>
          </a:p>
        </p:txBody>
      </p:sp>
      <p:sp>
        <p:nvSpPr>
          <p:cNvPr id="28680" name="Text Box 8"/>
          <p:cNvSpPr txBox="1">
            <a:spLocks noChangeArrowheads="1"/>
          </p:cNvSpPr>
          <p:nvPr/>
        </p:nvSpPr>
        <p:spPr bwMode="auto">
          <a:xfrm>
            <a:off x="4648201" y="1524000"/>
            <a:ext cx="5807075" cy="91598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i="1"/>
              <a:t>Utopia</a:t>
            </a:r>
            <a:r>
              <a:rPr lang="en-US" altLang="es-ES" b="1"/>
              <a:t> is Greek for “no place” – More’s sense of humor is shown since this perfect society he gives this name to clearly did not exist.</a:t>
            </a:r>
            <a:endParaRPr lang="en-US" altLang="es-ES" b="1" i="1"/>
          </a:p>
        </p:txBody>
      </p:sp>
      <p:sp>
        <p:nvSpPr>
          <p:cNvPr id="28681" name="Text Box 9"/>
          <p:cNvSpPr txBox="1">
            <a:spLocks noChangeArrowheads="1"/>
          </p:cNvSpPr>
          <p:nvPr/>
        </p:nvSpPr>
        <p:spPr bwMode="auto">
          <a:xfrm>
            <a:off x="6950076" y="6558538"/>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dirty="0">
                <a:solidFill>
                  <a:schemeClr val="bg2"/>
                </a:solidFill>
              </a:rPr>
              <a:t>PP Design of T. </a:t>
            </a:r>
            <a:r>
              <a:rPr lang="en-US" altLang="es-ES" sz="1000" dirty="0" err="1">
                <a:solidFill>
                  <a:schemeClr val="bg2"/>
                </a:solidFill>
              </a:rPr>
              <a:t>Loessin</a:t>
            </a:r>
            <a:r>
              <a:rPr lang="en-US" altLang="es-ES" sz="1000" dirty="0">
                <a:solidFill>
                  <a:schemeClr val="bg2"/>
                </a:solidFill>
              </a:rPr>
              <a:t>; Akins High School</a:t>
            </a:r>
          </a:p>
        </p:txBody>
      </p:sp>
    </p:spTree>
    <p:extLst>
      <p:ext uri="{BB962C8B-B14F-4D97-AF65-F5344CB8AC3E}">
        <p14:creationId xmlns:p14="http://schemas.microsoft.com/office/powerpoint/2010/main" val="3258890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lt">
                                    <p:tmPct val="100000"/>
                                  </p:iterate>
                                  <p:childTnLst>
                                    <p:set>
                                      <p:cBhvr>
                                        <p:cTn id="12" dur="1" fill="hold">
                                          <p:stCondLst>
                                            <p:cond delay="0"/>
                                          </p:stCondLst>
                                        </p:cTn>
                                        <p:tgtEl>
                                          <p:spTgt spid="28675"/>
                                        </p:tgtEl>
                                        <p:attrNameLst>
                                          <p:attrName>style.visibility</p:attrName>
                                        </p:attrNameLst>
                                      </p:cBhvr>
                                      <p:to>
                                        <p:strVal val="visible"/>
                                      </p:to>
                                    </p:set>
                                    <p:anim calcmode="lin" valueType="num">
                                      <p:cBhvr additive="base">
                                        <p:cTn id="13" dur="75" fill="hold"/>
                                        <p:tgtEl>
                                          <p:spTgt spid="28675"/>
                                        </p:tgtEl>
                                        <p:attrNameLst>
                                          <p:attrName>ppt_x</p:attrName>
                                        </p:attrNameLst>
                                      </p:cBhvr>
                                      <p:tavLst>
                                        <p:tav tm="0">
                                          <p:val>
                                            <p:strVal val="0-#ppt_w/2"/>
                                          </p:val>
                                        </p:tav>
                                        <p:tav tm="100000">
                                          <p:val>
                                            <p:strVal val="#ppt_x"/>
                                          </p:val>
                                        </p:tav>
                                      </p:tavLst>
                                    </p:anim>
                                    <p:anim calcmode="lin" valueType="num">
                                      <p:cBhvr additive="base">
                                        <p:cTn id="14" dur="75"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80"/>
                                        </p:tgtEl>
                                        <p:attrNameLst>
                                          <p:attrName>style.visibility</p:attrName>
                                        </p:attrNameLst>
                                      </p:cBhvr>
                                      <p:to>
                                        <p:strVal val="visible"/>
                                      </p:to>
                                    </p:set>
                                    <p:anim calcmode="lin" valueType="num">
                                      <p:cBhvr additive="base">
                                        <p:cTn id="19" dur="500" fill="hold"/>
                                        <p:tgtEl>
                                          <p:spTgt spid="28680"/>
                                        </p:tgtEl>
                                        <p:attrNameLst>
                                          <p:attrName>ppt_x</p:attrName>
                                        </p:attrNameLst>
                                      </p:cBhvr>
                                      <p:tavLst>
                                        <p:tav tm="0">
                                          <p:val>
                                            <p:strVal val="0-#ppt_w/2"/>
                                          </p:val>
                                        </p:tav>
                                        <p:tav tm="100000">
                                          <p:val>
                                            <p:strVal val="#ppt_x"/>
                                          </p:val>
                                        </p:tav>
                                      </p:tavLst>
                                    </p:anim>
                                    <p:anim calcmode="lin" valueType="num">
                                      <p:cBhvr additive="base">
                                        <p:cTn id="20" dur="500" fill="hold"/>
                                        <p:tgtEl>
                                          <p:spTgt spid="286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9">
                                            <p:txEl>
                                              <p:pRg st="0" end="0"/>
                                            </p:txEl>
                                          </p:spTgt>
                                        </p:tgtEl>
                                        <p:attrNameLst>
                                          <p:attrName>style.visibility</p:attrName>
                                        </p:attrNameLst>
                                      </p:cBhvr>
                                      <p:to>
                                        <p:strVal val="visible"/>
                                      </p:to>
                                    </p:set>
                                    <p:anim calcmode="lin" valueType="num">
                                      <p:cBhvr additive="base">
                                        <p:cTn id="25" dur="500" fill="hold"/>
                                        <p:tgtEl>
                                          <p:spTgt spid="28679">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79">
                                            <p:txEl>
                                              <p:pRg st="2" end="2"/>
                                            </p:txEl>
                                          </p:spTgt>
                                        </p:tgtEl>
                                        <p:attrNameLst>
                                          <p:attrName>style.visibility</p:attrName>
                                        </p:attrNameLst>
                                      </p:cBhvr>
                                      <p:to>
                                        <p:strVal val="visible"/>
                                      </p:to>
                                    </p:set>
                                    <p:anim calcmode="lin" valueType="num">
                                      <p:cBhvr additive="base">
                                        <p:cTn id="31" dur="500" fill="hold"/>
                                        <p:tgtEl>
                                          <p:spTgt spid="28679">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86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autoUpdateAnimBg="0"/>
      <p:bldP spid="28675" grpId="0" animBg="1" autoUpdateAnimBg="0"/>
      <p:bldP spid="28679" grpId="0" build="p" autoUpdateAnimBg="0"/>
      <p:bldP spid="28680"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456751"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Northern Writers Try to Reform Society</a:t>
            </a:r>
          </a:p>
        </p:txBody>
      </p:sp>
      <p:sp>
        <p:nvSpPr>
          <p:cNvPr id="29699" name="Rectangle 3"/>
          <p:cNvSpPr>
            <a:spLocks noChangeArrowheads="1"/>
          </p:cNvSpPr>
          <p:nvPr/>
        </p:nvSpPr>
        <p:spPr bwMode="auto">
          <a:xfrm>
            <a:off x="1927225" y="1120775"/>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29700" name="Rectangle 4"/>
          <p:cNvSpPr>
            <a:spLocks noChangeArrowheads="1"/>
          </p:cNvSpPr>
          <p:nvPr/>
        </p:nvSpPr>
        <p:spPr bwMode="auto">
          <a:xfrm>
            <a:off x="3043238" y="1668463"/>
            <a:ext cx="91440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29701" name="Picture 5" descr="D:\home\TWLoessin\School\Units_CH materials\CH 17\Shakespeares wor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828800"/>
            <a:ext cx="6019800" cy="5029200"/>
          </a:xfrm>
          <a:prstGeom prst="rect">
            <a:avLst/>
          </a:prstGeom>
          <a:noFill/>
          <a:extLst>
            <a:ext uri="{909E8E84-426E-40DD-AFC4-6F175D3DCCD1}">
              <a14:hiddenFill xmlns:a14="http://schemas.microsoft.com/office/drawing/2010/main">
                <a:solidFill>
                  <a:srgbClr val="FFFFFF"/>
                </a:solidFill>
              </a14:hiddenFill>
            </a:ext>
          </a:extLst>
        </p:spPr>
      </p:pic>
      <p:sp>
        <p:nvSpPr>
          <p:cNvPr id="29702" name="Text Box 6"/>
          <p:cNvSpPr txBox="1">
            <a:spLocks noChangeArrowheads="1"/>
          </p:cNvSpPr>
          <p:nvPr/>
        </p:nvSpPr>
        <p:spPr bwMode="auto">
          <a:xfrm>
            <a:off x="1706564" y="457201"/>
            <a:ext cx="8778875" cy="1200329"/>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s-ES" b="1" dirty="0"/>
              <a:t>William Shakespeare – English playwright whose plays </a:t>
            </a:r>
          </a:p>
          <a:p>
            <a:pPr algn="just"/>
            <a:r>
              <a:rPr lang="en-US" altLang="es-ES" b="1" dirty="0"/>
              <a:t>       examine human flaws but also express the Renaissance view of</a:t>
            </a:r>
          </a:p>
          <a:p>
            <a:pPr algn="just"/>
            <a:r>
              <a:rPr lang="en-US" altLang="es-ES" b="1" dirty="0"/>
              <a:t>       humanity’s potential.  Many of his plays focus on Greek or</a:t>
            </a:r>
          </a:p>
          <a:p>
            <a:pPr algn="just"/>
            <a:r>
              <a:rPr lang="en-US" altLang="es-ES" b="1" dirty="0"/>
              <a:t>       Roman subjects and classical plots.</a:t>
            </a:r>
          </a:p>
        </p:txBody>
      </p:sp>
      <p:pic>
        <p:nvPicPr>
          <p:cNvPr id="29703" name="Picture 7" descr="http://www.calvin.edu/academic/engl/346/proj/nathan/shak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3775" y="4495800"/>
            <a:ext cx="2122488" cy="2362200"/>
          </a:xfrm>
          <a:prstGeom prst="rect">
            <a:avLst/>
          </a:prstGeom>
          <a:noFill/>
          <a:extLst>
            <a:ext uri="{909E8E84-426E-40DD-AFC4-6F175D3DCCD1}">
              <a14:hiddenFill xmlns:a14="http://schemas.microsoft.com/office/drawing/2010/main">
                <a:solidFill>
                  <a:srgbClr val="FFFFFF"/>
                </a:solidFill>
              </a14:hiddenFill>
            </a:ext>
          </a:extLst>
        </p:spPr>
      </p:pic>
      <p:sp>
        <p:nvSpPr>
          <p:cNvPr id="29704" name="Text Box 8"/>
          <p:cNvSpPr txBox="1">
            <a:spLocks noChangeArrowheads="1"/>
          </p:cNvSpPr>
          <p:nvPr/>
        </p:nvSpPr>
        <p:spPr bwMode="auto">
          <a:xfrm>
            <a:off x="1524001" y="6096001"/>
            <a:ext cx="7026275" cy="646331"/>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a:p>
          <a:p>
            <a:endParaRPr lang="en-US" altLang="es-ES"/>
          </a:p>
        </p:txBody>
      </p:sp>
      <p:sp>
        <p:nvSpPr>
          <p:cNvPr id="29705" name="Text Box 9"/>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pic>
        <p:nvPicPr>
          <p:cNvPr id="29706" name="Picture 10" descr="D:\home\TWLoessin\School\Units_CH materials\CH 17\Shakespeares Glo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057401"/>
            <a:ext cx="3124200" cy="2295525"/>
          </a:xfrm>
          <a:prstGeom prst="rect">
            <a:avLst/>
          </a:prstGeom>
          <a:noFill/>
          <a:extLst>
            <a:ext uri="{909E8E84-426E-40DD-AFC4-6F175D3DCCD1}">
              <a14:hiddenFill xmlns:a14="http://schemas.microsoft.com/office/drawing/2010/main">
                <a:solidFill>
                  <a:srgbClr val="FFFFFF"/>
                </a:solidFill>
              </a14:hiddenFill>
            </a:ext>
          </a:extLst>
        </p:spPr>
      </p:pic>
      <p:sp>
        <p:nvSpPr>
          <p:cNvPr id="29707" name="Text Box 11"/>
          <p:cNvSpPr txBox="1">
            <a:spLocks noChangeArrowheads="1"/>
          </p:cNvSpPr>
          <p:nvPr/>
        </p:nvSpPr>
        <p:spPr bwMode="auto">
          <a:xfrm>
            <a:off x="1676400" y="4267200"/>
            <a:ext cx="3048000" cy="1739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u="sng">
                <a:solidFill>
                  <a:srgbClr val="663300"/>
                </a:solidFill>
                <a:latin typeface="Arial" panose="020B0604020202020204" pitchFamily="34" charset="0"/>
              </a:rPr>
              <a:t>The Globe Theater</a:t>
            </a:r>
          </a:p>
          <a:p>
            <a:r>
              <a:rPr lang="en-US" altLang="es-ES" b="1">
                <a:solidFill>
                  <a:srgbClr val="663300"/>
                </a:solidFill>
                <a:latin typeface="Arial" panose="020B0604020202020204" pitchFamily="34" charset="0"/>
              </a:rPr>
              <a:t>Shakespeare had this “theater in the round” built on the banks of the Thames River in London, 1599 – 1614.</a:t>
            </a:r>
          </a:p>
        </p:txBody>
      </p:sp>
    </p:spTree>
    <p:extLst>
      <p:ext uri="{BB962C8B-B14F-4D97-AF65-F5344CB8AC3E}">
        <p14:creationId xmlns:p14="http://schemas.microsoft.com/office/powerpoint/2010/main" val="2853393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lt">
                                    <p:tmPct val="100000"/>
                                  </p:iterate>
                                  <p:childTnLst>
                                    <p:set>
                                      <p:cBhvr>
                                        <p:cTn id="12" dur="1" fill="hold">
                                          <p:stCondLst>
                                            <p:cond delay="0"/>
                                          </p:stCondLst>
                                        </p:cTn>
                                        <p:tgtEl>
                                          <p:spTgt spid="29702"/>
                                        </p:tgtEl>
                                        <p:attrNameLst>
                                          <p:attrName>style.visibility</p:attrName>
                                        </p:attrNameLst>
                                      </p:cBhvr>
                                      <p:to>
                                        <p:strVal val="visible"/>
                                      </p:to>
                                    </p:set>
                                    <p:anim calcmode="lin" valueType="num">
                                      <p:cBhvr additive="base">
                                        <p:cTn id="13" dur="75" fill="hold"/>
                                        <p:tgtEl>
                                          <p:spTgt spid="29702"/>
                                        </p:tgtEl>
                                        <p:attrNameLst>
                                          <p:attrName>ppt_x</p:attrName>
                                        </p:attrNameLst>
                                      </p:cBhvr>
                                      <p:tavLst>
                                        <p:tav tm="0">
                                          <p:val>
                                            <p:strVal val="0-#ppt_w/2"/>
                                          </p:val>
                                        </p:tav>
                                        <p:tav tm="100000">
                                          <p:val>
                                            <p:strVal val="#ppt_x"/>
                                          </p:val>
                                        </p:tav>
                                      </p:tavLst>
                                    </p:anim>
                                    <p:anim calcmode="lin" valueType="num">
                                      <p:cBhvr additive="base">
                                        <p:cTn id="14" dur="75" fill="hold"/>
                                        <p:tgtEl>
                                          <p:spTgt spid="2970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9701"/>
                                        </p:tgtEl>
                                        <p:attrNameLst>
                                          <p:attrName>style.visibility</p:attrName>
                                        </p:attrNameLst>
                                      </p:cBhvr>
                                      <p:to>
                                        <p:strVal val="visible"/>
                                      </p:to>
                                    </p:set>
                                    <p:anim calcmode="lin" valueType="num">
                                      <p:cBhvr additive="base">
                                        <p:cTn id="19" dur="500" fill="hold"/>
                                        <p:tgtEl>
                                          <p:spTgt spid="29701"/>
                                        </p:tgtEl>
                                        <p:attrNameLst>
                                          <p:attrName>ppt_x</p:attrName>
                                        </p:attrNameLst>
                                      </p:cBhvr>
                                      <p:tavLst>
                                        <p:tav tm="0">
                                          <p:val>
                                            <p:strVal val="0-#ppt_w/2"/>
                                          </p:val>
                                        </p:tav>
                                        <p:tav tm="100000">
                                          <p:val>
                                            <p:strVal val="#ppt_x"/>
                                          </p:val>
                                        </p:tav>
                                      </p:tavLst>
                                    </p:anim>
                                    <p:anim calcmode="lin" valueType="num">
                                      <p:cBhvr additive="base">
                                        <p:cTn id="20" dur="500" fill="hold"/>
                                        <p:tgtEl>
                                          <p:spTgt spid="2970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9706"/>
                                        </p:tgtEl>
                                        <p:attrNameLst>
                                          <p:attrName>style.visibility</p:attrName>
                                        </p:attrNameLst>
                                      </p:cBhvr>
                                      <p:to>
                                        <p:strVal val="visible"/>
                                      </p:to>
                                    </p:set>
                                    <p:anim calcmode="lin" valueType="num">
                                      <p:cBhvr additive="base">
                                        <p:cTn id="25" dur="500" fill="hold"/>
                                        <p:tgtEl>
                                          <p:spTgt spid="29706"/>
                                        </p:tgtEl>
                                        <p:attrNameLst>
                                          <p:attrName>ppt_x</p:attrName>
                                        </p:attrNameLst>
                                      </p:cBhvr>
                                      <p:tavLst>
                                        <p:tav tm="0">
                                          <p:val>
                                            <p:strVal val="0-#ppt_w/2"/>
                                          </p:val>
                                        </p:tav>
                                        <p:tav tm="100000">
                                          <p:val>
                                            <p:strVal val="#ppt_x"/>
                                          </p:val>
                                        </p:tav>
                                      </p:tavLst>
                                    </p:anim>
                                    <p:anim calcmode="lin" valueType="num">
                                      <p:cBhvr additive="base">
                                        <p:cTn id="26" dur="500" fill="hold"/>
                                        <p:tgtEl>
                                          <p:spTgt spid="2970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707"/>
                                        </p:tgtEl>
                                        <p:attrNameLst>
                                          <p:attrName>style.visibility</p:attrName>
                                        </p:attrNameLst>
                                      </p:cBhvr>
                                      <p:to>
                                        <p:strVal val="visible"/>
                                      </p:to>
                                    </p:set>
                                    <p:anim calcmode="lin" valueType="num">
                                      <p:cBhvr additive="base">
                                        <p:cTn id="31" dur="500" fill="hold"/>
                                        <p:tgtEl>
                                          <p:spTgt spid="29707"/>
                                        </p:tgtEl>
                                        <p:attrNameLst>
                                          <p:attrName>ppt_x</p:attrName>
                                        </p:attrNameLst>
                                      </p:cBhvr>
                                      <p:tavLst>
                                        <p:tav tm="0">
                                          <p:val>
                                            <p:strVal val="0-#ppt_w/2"/>
                                          </p:val>
                                        </p:tav>
                                        <p:tav tm="100000">
                                          <p:val>
                                            <p:strVal val="#ppt_x"/>
                                          </p:val>
                                        </p:tav>
                                      </p:tavLst>
                                    </p:anim>
                                    <p:anim calcmode="lin" valueType="num">
                                      <p:cBhvr additive="base">
                                        <p:cTn id="32" dur="500" fill="hold"/>
                                        <p:tgtEl>
                                          <p:spTgt spid="297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autoUpdateAnimBg="0"/>
      <p:bldP spid="29702" grpId="0" animBg="1" autoUpdateAnimBg="0"/>
      <p:bldP spid="29707"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data.greatbuildings.com/gbc/images/cid_1034645766_The_Globe_theatre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400800" cy="4222750"/>
          </a:xfrm>
          <a:prstGeom prst="rect">
            <a:avLst/>
          </a:prstGeom>
          <a:noFill/>
          <a:extLst>
            <a:ext uri="{909E8E84-426E-40DD-AFC4-6F175D3DCCD1}">
              <a14:hiddenFill xmlns:a14="http://schemas.microsoft.com/office/drawing/2010/main">
                <a:solidFill>
                  <a:srgbClr val="FFFFFF"/>
                </a:solidFill>
              </a14:hiddenFill>
            </a:ext>
          </a:extLst>
        </p:spPr>
      </p:pic>
      <p:pic>
        <p:nvPicPr>
          <p:cNvPr id="30723" name="Picture 3" descr="http://data.greatbuildings.com/gbc/images/cid_globe_the_km_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200400"/>
            <a:ext cx="6191250" cy="4135438"/>
          </a:xfrm>
          <a:prstGeom prst="rect">
            <a:avLst/>
          </a:prstGeom>
          <a:noFill/>
          <a:extLst>
            <a:ext uri="{909E8E84-426E-40DD-AFC4-6F175D3DCCD1}">
              <a14:hiddenFill xmlns:a14="http://schemas.microsoft.com/office/drawing/2010/main">
                <a:solidFill>
                  <a:srgbClr val="FFFFFF"/>
                </a:solidFill>
              </a14:hiddenFill>
            </a:ext>
          </a:extLst>
        </p:spPr>
      </p:pic>
      <p:sp>
        <p:nvSpPr>
          <p:cNvPr id="30724" name="AutoShape 4"/>
          <p:cNvSpPr>
            <a:spLocks noChangeArrowheads="1"/>
          </p:cNvSpPr>
          <p:nvPr/>
        </p:nvSpPr>
        <p:spPr bwMode="auto">
          <a:xfrm>
            <a:off x="1981200" y="2918222"/>
            <a:ext cx="4114800" cy="1021556"/>
          </a:xfrm>
          <a:prstGeom prst="flowChartAlternateProcess">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s-ES"/>
              <a:t>Have you seen the 1998 film “Shakespeare in Love” ?</a:t>
            </a:r>
          </a:p>
          <a:p>
            <a:pPr algn="ctr"/>
            <a:r>
              <a:rPr lang="en-US" altLang="es-ES"/>
              <a:t>If not, you really should!</a:t>
            </a:r>
          </a:p>
        </p:txBody>
      </p:sp>
      <p:pic>
        <p:nvPicPr>
          <p:cNvPr id="30725" name="Picture 5" descr="D:\home\TWLoessin\School\Units_CH materials\CH 17\Shakespeares Glo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1"/>
            <a:ext cx="2590800" cy="1903413"/>
          </a:xfrm>
          <a:prstGeom prst="rect">
            <a:avLst/>
          </a:prstGeom>
          <a:noFill/>
          <a:extLst>
            <a:ext uri="{909E8E84-426E-40DD-AFC4-6F175D3DCCD1}">
              <a14:hiddenFill xmlns:a14="http://schemas.microsoft.com/office/drawing/2010/main">
                <a:solidFill>
                  <a:srgbClr val="FFFFFF"/>
                </a:solidFill>
              </a14:hiddenFill>
            </a:ext>
          </a:extLst>
        </p:spPr>
      </p:pic>
      <p:sp>
        <p:nvSpPr>
          <p:cNvPr id="30726" name="Text Box 6"/>
          <p:cNvSpPr txBox="1">
            <a:spLocks noChangeArrowheads="1"/>
          </p:cNvSpPr>
          <p:nvPr/>
        </p:nvSpPr>
        <p:spPr bwMode="auto">
          <a:xfrm>
            <a:off x="7924800" y="1828801"/>
            <a:ext cx="2743200" cy="11906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t>The famous </a:t>
            </a:r>
            <a:r>
              <a:rPr lang="en-US" altLang="es-ES" b="1">
                <a:solidFill>
                  <a:srgbClr val="FF0000"/>
                </a:solidFill>
              </a:rPr>
              <a:t>Globe theater</a:t>
            </a:r>
            <a:r>
              <a:rPr lang="en-US" altLang="es-ES" b="1"/>
              <a:t> was recently rebuilt in London to the same specifications as </a:t>
            </a:r>
          </a:p>
        </p:txBody>
      </p:sp>
      <p:sp>
        <p:nvSpPr>
          <p:cNvPr id="30727" name="Text Box 7"/>
          <p:cNvSpPr txBox="1">
            <a:spLocks noChangeArrowheads="1"/>
          </p:cNvSpPr>
          <p:nvPr/>
        </p:nvSpPr>
        <p:spPr bwMode="auto">
          <a:xfrm>
            <a:off x="8289926" y="2895600"/>
            <a:ext cx="237807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t>Shakespeare had</a:t>
            </a:r>
          </a:p>
          <a:p>
            <a:r>
              <a:rPr lang="en-US" altLang="es-ES" b="1"/>
              <a:t>designed…</a:t>
            </a:r>
          </a:p>
          <a:p>
            <a:r>
              <a:rPr lang="en-US" altLang="es-ES" b="1"/>
              <a:t>every detail was copied even the types of building materials, theater seating (standing!), and the paint used in the</a:t>
            </a:r>
          </a:p>
          <a:p>
            <a:r>
              <a:rPr lang="en-US" altLang="es-ES" b="1"/>
              <a:t>original 17</a:t>
            </a:r>
            <a:r>
              <a:rPr lang="en-US" altLang="es-ES" b="1" baseline="30000"/>
              <a:t>th</a:t>
            </a:r>
            <a:r>
              <a:rPr lang="en-US" altLang="es-ES" b="1"/>
              <a:t> c. building.</a:t>
            </a:r>
          </a:p>
          <a:p>
            <a:endParaRPr lang="en-US" altLang="es-ES"/>
          </a:p>
        </p:txBody>
      </p:sp>
      <p:sp>
        <p:nvSpPr>
          <p:cNvPr id="30728" name="Text Box 8"/>
          <p:cNvSpPr txBox="1">
            <a:spLocks noChangeArrowheads="1"/>
          </p:cNvSpPr>
          <p:nvPr/>
        </p:nvSpPr>
        <p:spPr bwMode="auto">
          <a:xfrm>
            <a:off x="71628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Tree>
    <p:extLst>
      <p:ext uri="{BB962C8B-B14F-4D97-AF65-F5344CB8AC3E}">
        <p14:creationId xmlns:p14="http://schemas.microsoft.com/office/powerpoint/2010/main" val="1190516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2171" y="275771"/>
            <a:ext cx="11509829" cy="6001643"/>
          </a:xfrm>
          <a:prstGeom prst="rect">
            <a:avLst/>
          </a:prstGeom>
        </p:spPr>
        <p:txBody>
          <a:bodyPr wrap="square">
            <a:spAutoFit/>
          </a:bodyPr>
          <a:lstStyle/>
          <a:p>
            <a:pPr algn="just"/>
            <a:r>
              <a:rPr lang="en-US" altLang="es-ES" sz="3200" b="1">
                <a:solidFill>
                  <a:srgbClr val="FF0000"/>
                </a:solidFill>
              </a:rPr>
              <a:t>                                 TODAY’S </a:t>
            </a:r>
            <a:r>
              <a:rPr lang="en-US" altLang="es-ES" sz="3200" b="1" dirty="0">
                <a:solidFill>
                  <a:srgbClr val="FF0000"/>
                </a:solidFill>
              </a:rPr>
              <a:t>ACTIVITIES:</a:t>
            </a:r>
          </a:p>
          <a:p>
            <a:pPr algn="just"/>
            <a:endParaRPr lang="en-US" altLang="es-ES" sz="3200" b="1" dirty="0">
              <a:solidFill>
                <a:srgbClr val="FF0000"/>
              </a:solidFill>
            </a:endParaRPr>
          </a:p>
          <a:p>
            <a:pPr algn="just">
              <a:buFontTx/>
              <a:buChar char="•"/>
            </a:pPr>
            <a:r>
              <a:rPr lang="en-US" altLang="es-ES" sz="3200" b="1" dirty="0">
                <a:solidFill>
                  <a:srgbClr val="FF0000"/>
                </a:solidFill>
              </a:rPr>
              <a:t> Explain the origins and characteristics of the Northern Renaissance.</a:t>
            </a:r>
          </a:p>
          <a:p>
            <a:pPr algn="just">
              <a:buFontTx/>
              <a:buChar char="•"/>
            </a:pPr>
            <a:endParaRPr lang="en-US" altLang="es-ES" sz="3200" b="1" dirty="0">
              <a:solidFill>
                <a:srgbClr val="FF0000"/>
              </a:solidFill>
            </a:endParaRPr>
          </a:p>
          <a:p>
            <a:pPr algn="just">
              <a:buFontTx/>
              <a:buChar char="•"/>
            </a:pPr>
            <a:r>
              <a:rPr lang="en-US" altLang="es-ES" sz="3200" b="1" dirty="0">
                <a:solidFill>
                  <a:srgbClr val="FF0000"/>
                </a:solidFill>
              </a:rPr>
              <a:t> Trace the impact of the Renaissance on German and Flemish painters.</a:t>
            </a:r>
          </a:p>
          <a:p>
            <a:pPr algn="just">
              <a:buFontTx/>
              <a:buChar char="•"/>
            </a:pPr>
            <a:endParaRPr lang="en-US" altLang="es-ES" sz="3200" b="1" dirty="0">
              <a:solidFill>
                <a:srgbClr val="FF0000"/>
              </a:solidFill>
            </a:endParaRPr>
          </a:p>
          <a:p>
            <a:pPr algn="just">
              <a:buFontTx/>
              <a:buChar char="•"/>
            </a:pPr>
            <a:r>
              <a:rPr lang="en-US" altLang="es-ES" sz="3200" b="1" dirty="0">
                <a:solidFill>
                  <a:srgbClr val="FF0000"/>
                </a:solidFill>
              </a:rPr>
              <a:t> Profile key northern Renaissance writers.</a:t>
            </a:r>
          </a:p>
          <a:p>
            <a:pPr algn="just">
              <a:buFontTx/>
              <a:buChar char="•"/>
            </a:pPr>
            <a:endParaRPr lang="en-US" altLang="es-ES" sz="3200" b="1" dirty="0">
              <a:solidFill>
                <a:srgbClr val="FF0000"/>
              </a:solidFill>
            </a:endParaRPr>
          </a:p>
          <a:p>
            <a:pPr algn="just">
              <a:buFontTx/>
              <a:buChar char="•"/>
            </a:pPr>
            <a:r>
              <a:rPr lang="en-US" altLang="es-ES" sz="3200" b="1" dirty="0">
                <a:solidFill>
                  <a:srgbClr val="FF0000"/>
                </a:solidFill>
              </a:rPr>
              <a:t> Explain how the invention of the printing press spread Renaissance ideas. </a:t>
            </a:r>
          </a:p>
        </p:txBody>
      </p:sp>
    </p:spTree>
    <p:extLst>
      <p:ext uri="{BB962C8B-B14F-4D97-AF65-F5344CB8AC3E}">
        <p14:creationId xmlns:p14="http://schemas.microsoft.com/office/powerpoint/2010/main" val="2600459389"/>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152</TotalTime>
  <Words>1668</Words>
  <Application>Microsoft Office PowerPoint</Application>
  <PresentationFormat>Panorámica</PresentationFormat>
  <Paragraphs>181</Paragraphs>
  <Slides>24</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Arial</vt:lpstr>
      <vt:lpstr>Calibri</vt:lpstr>
      <vt:lpstr>Century Gothic</vt:lpstr>
      <vt:lpstr>Verdana</vt:lpstr>
      <vt:lpstr>Wingdings 3</vt:lpstr>
      <vt:lpstr>Espiral</vt:lpstr>
      <vt:lpstr>NORTHERN RENAISSANCE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RENAISSANCE</dc:title>
  <dc:creator>Maria Sanz</dc:creator>
  <cp:lastModifiedBy>Maria Sanz</cp:lastModifiedBy>
  <cp:revision>9</cp:revision>
  <dcterms:created xsi:type="dcterms:W3CDTF">2016-01-03T20:01:17Z</dcterms:created>
  <dcterms:modified xsi:type="dcterms:W3CDTF">2021-09-10T17:32:18Z</dcterms:modified>
</cp:coreProperties>
</file>