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5"/>
  </p:handoutMasterIdLst>
  <p:sldIdLst>
    <p:sldId id="257" r:id="rId2"/>
    <p:sldId id="262" r:id="rId3"/>
    <p:sldId id="290" r:id="rId4"/>
    <p:sldId id="294" r:id="rId5"/>
    <p:sldId id="289" r:id="rId6"/>
    <p:sldId id="285" r:id="rId7"/>
    <p:sldId id="286" r:id="rId8"/>
    <p:sldId id="287" r:id="rId9"/>
    <p:sldId id="295" r:id="rId10"/>
    <p:sldId id="288" r:id="rId11"/>
    <p:sldId id="261" r:id="rId12"/>
    <p:sldId id="275" r:id="rId13"/>
    <p:sldId id="267" r:id="rId14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-3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090698-494F-4FAA-960E-A0DDBE0654CD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0E14AC8-91F0-40AE-A1AA-957ED0EBCB5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478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828800" y="3159125"/>
            <a:ext cx="457200" cy="1035050"/>
          </a:xfrm>
          <a:prstGeom prst="rect">
            <a:avLst/>
          </a:prstGeom>
          <a:noFill/>
        </p:spPr>
        <p:txBody>
          <a:bodyPr lIns="0" tIns="9144" rIns="0" bIns="9144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643AF-61D0-4ADE-A9D4-356B52BAAC02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62B5F-44AF-438C-B32F-AAADE4CFFAE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1FA57-70BA-4D21-A930-31AC3688C02C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ABD28-DFDD-461D-87ED-37D26857C64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267200" y="4075113"/>
            <a:ext cx="457200" cy="10144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A3386-AAA6-4AEB-801E-6687C7DA21E8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5424E-46B3-49B0-8347-34618016CBE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ED170-A872-4E5D-B0F8-A7A09FFE5714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22F2B-1B4B-42DC-B163-0371F8266EE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/>
          <p:cNvSpPr txBox="1"/>
          <p:nvPr/>
        </p:nvSpPr>
        <p:spPr>
          <a:xfrm>
            <a:off x="1057275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4779963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9F8D4-C0EC-4BB6-9B82-4AB512186F23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B4F56-7FB7-458B-9C0D-D5905BDBEF5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1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84485-3002-485C-9661-8BA739FD5DCB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94604-4106-4BB7-AAAD-593FE2B1235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F9242-BC2A-4187-A4FF-1A63E06EE94E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9E2C1-C235-4680-9232-7F1DE6114A2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5329238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4E834-738F-4AD7-9F98-ACB94E36321C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C2071-4CB4-413B-831E-3146F3CF6C1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2435225" y="3332163"/>
            <a:ext cx="457200" cy="922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4D40D-4401-4128-9869-FA3C7455E9BE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7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9842E-9A9A-4EB7-AA57-F14F7C58D64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F9A0A-4FB5-4289-B78B-9216E4CCF58A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722F5-4679-46DE-9FD1-56A7E6CA939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E650-64F2-4B0F-85C3-37AA567AC144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F261B-0322-4937-BF51-139356F1589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36FC450-D62B-480A-956A-0FB3CA83E965}" type="datetimeFigureOut">
              <a:rPr lang="en-US"/>
              <a:pPr>
                <a:defRPr/>
              </a:pPr>
              <a:t>3/13/2022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alpha val="6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576154F4-59F9-4A57-8B2A-A4251DDB4BD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19" r:id="rId2"/>
    <p:sldLayoutId id="2147483721" r:id="rId3"/>
    <p:sldLayoutId id="2147483718" r:id="rId4"/>
    <p:sldLayoutId id="2147483722" r:id="rId5"/>
    <p:sldLayoutId id="2147483717" r:id="rId6"/>
    <p:sldLayoutId id="2147483716" r:id="rId7"/>
    <p:sldLayoutId id="2147483723" r:id="rId8"/>
    <p:sldLayoutId id="2147483724" r:id="rId9"/>
    <p:sldLayoutId id="2147483715" r:id="rId10"/>
    <p:sldLayoutId id="214748371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9763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46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b="1" dirty="0"/>
              <a:t> </a:t>
            </a:r>
            <a:r>
              <a:rPr lang="en-US" sz="6600" b="1" u="sng" dirty="0"/>
              <a:t>FACTORS OF PRODUCTION</a:t>
            </a:r>
            <a:br>
              <a:rPr lang="en-US" sz="6600" b="1" u="sng" dirty="0"/>
            </a:br>
            <a:r>
              <a:rPr lang="en-US" sz="2400" b="1" u="sng" dirty="0"/>
              <a:t>IES SAN JUAN BAUTISTA</a:t>
            </a:r>
            <a:br>
              <a:rPr lang="en-US" sz="2400" b="1" u="sng" dirty="0"/>
            </a:br>
            <a:r>
              <a:rPr lang="en-US" sz="2400" b="1" u="sng" dirty="0"/>
              <a:t>MARÍA SANZ</a:t>
            </a:r>
            <a:endParaRPr lang="en-US" sz="6600" b="1" u="sng" dirty="0"/>
          </a:p>
        </p:txBody>
      </p:sp>
      <p:pic>
        <p:nvPicPr>
          <p:cNvPr id="1026" name="Picture 2" descr="Factors of Production - definition and explanation - Economics Help">
            <a:extLst>
              <a:ext uri="{FF2B5EF4-FFF2-40B4-BE49-F238E27FC236}">
                <a16:creationId xmlns:a16="http://schemas.microsoft.com/office/drawing/2014/main" id="{34D34347-1C6D-4527-B730-AF63E792E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19400"/>
            <a:ext cx="4789375" cy="37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55663" y="685800"/>
            <a:ext cx="75438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Palatino Linotype" pitchFamily="18" charset="0"/>
              </a:rPr>
              <a:t>An </a:t>
            </a:r>
            <a:r>
              <a:rPr lang="en-US" sz="6600" b="1">
                <a:latin typeface="Palatino Linotype" pitchFamily="18" charset="0"/>
              </a:rPr>
              <a:t>entrepreneur</a:t>
            </a:r>
            <a:r>
              <a:rPr lang="en-US" sz="6600">
                <a:latin typeface="Palatino Linotype" pitchFamily="18" charset="0"/>
              </a:rPr>
              <a:t> is a risk-taker in search of profits. </a:t>
            </a:r>
          </a:p>
          <a:p>
            <a:r>
              <a:rPr lang="en-US" sz="6600" b="1">
                <a:latin typeface="Palatino Linotype" pitchFamily="18" charset="0"/>
              </a:rPr>
              <a:t> </a:t>
            </a:r>
            <a:endParaRPr lang="en-US" sz="6600">
              <a:latin typeface="Palatino Linotype" pitchFamily="18" charset="0"/>
            </a:endParaRPr>
          </a:p>
        </p:txBody>
      </p:sp>
      <p:pic>
        <p:nvPicPr>
          <p:cNvPr id="15362" name="Picture 4" descr="MC9002959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4495800"/>
            <a:ext cx="34290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http://bitsandpieces.us/wp-content/uploads/2012/07/imageseconomics-101.jpg"/>
          <p:cNvPicPr>
            <a:picLocks noChangeAspect="1" noChangeArrowheads="1"/>
          </p:cNvPicPr>
          <p:nvPr/>
        </p:nvPicPr>
        <p:blipFill>
          <a:blip r:embed="rId2"/>
          <a:srcRect t="26421"/>
          <a:stretch>
            <a:fillRect/>
          </a:stretch>
        </p:blipFill>
        <p:spPr bwMode="auto">
          <a:xfrm>
            <a:off x="558800" y="1066800"/>
            <a:ext cx="785653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http://2.bp.blogspot.com/-9-aMgCx7o5w/UekynlqU2TI/AAAAAAAABGE/yq8N0uDfIcg/s1600/FOP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620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http://teachers.henrico.k12.va.us/tucker/strusky_m/webquests/economics_web/factors%20of%20produ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609600"/>
            <a:ext cx="817880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FC241C5C-E409-1D9B-AAB9-99AAE7282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876800"/>
            <a:ext cx="9067799" cy="914400"/>
          </a:xfrm>
        </p:spPr>
        <p:txBody>
          <a:bodyPr/>
          <a:lstStyle/>
          <a:p>
            <a:r>
              <a:rPr lang="en-US" sz="4000" dirty="0"/>
              <a:t>FACTORS OF PRODUCTION: LAND</a:t>
            </a:r>
          </a:p>
        </p:txBody>
      </p:sp>
      <p:pic>
        <p:nvPicPr>
          <p:cNvPr id="2050" name="Picture 2" descr="Economics 101: What Are Factors of Production? Learn About Land, Labor, and  Capitol and Their Impact on the Economy - 2022 - MasterClass">
            <a:extLst>
              <a:ext uri="{FF2B5EF4-FFF2-40B4-BE49-F238E27FC236}">
                <a16:creationId xmlns:a16="http://schemas.microsoft.com/office/drawing/2014/main" id="{1E381A35-8006-4B02-8318-618A3F87C0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5" r="14216" b="3"/>
          <a:stretch/>
        </p:blipFill>
        <p:spPr bwMode="auto">
          <a:xfrm>
            <a:off x="659757" y="658368"/>
            <a:ext cx="3957963" cy="34290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29200" y="658368"/>
            <a:ext cx="3273552" cy="343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r>
              <a:rPr lang="en-US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LAND</a:t>
            </a: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entire material universe exclusive of people and their products </a:t>
            </a: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◦Everything physical (other than human beings) which is not the result of human effort is within the economic definition of land. </a:t>
            </a: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This concept thus includes not merely the dry surface of the earth, but all natural materials, forces and opportunities. </a:t>
            </a: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trees in a virgin forest are land; in a cultivated forest they are wealth. </a:t>
            </a: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</a:pPr>
            <a: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en-US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1">
            <a:extLst>
              <a:ext uri="{FF2B5EF4-FFF2-40B4-BE49-F238E27FC236}">
                <a16:creationId xmlns:a16="http://schemas.microsoft.com/office/drawing/2014/main" id="{6CE1130F-0E15-A604-9D0F-8DEB3C4D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</p:spPr>
        <p:txBody>
          <a:bodyPr/>
          <a:lstStyle/>
          <a:p>
            <a:r>
              <a:rPr lang="en-US" sz="3200" dirty="0"/>
              <a:t>FACTORS OF PRODUCTION: LABOUR</a:t>
            </a:r>
          </a:p>
        </p:txBody>
      </p:sp>
      <p:sp>
        <p:nvSpPr>
          <p:cNvPr id="2" name="Rectangle 1"/>
          <p:cNvSpPr/>
          <p:nvPr/>
        </p:nvSpPr>
        <p:spPr>
          <a:xfrm>
            <a:off x="198120" y="914400"/>
            <a:ext cx="467868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indent="-255588" algn="just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**All human exertion in the production of wealth </a:t>
            </a: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indent="-255588" algn="just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All who participate in production by their mental and/or physical effort are laborers in the economic sense. This would include their efforts, abilities and skills. </a:t>
            </a:r>
          </a:p>
          <a:p>
            <a:pPr indent="-255588" eaLnBrk="0" hangingPunct="0">
              <a:lnSpc>
                <a:spcPct val="90000"/>
              </a:lnSpc>
              <a:spcBef>
                <a:spcPct val="20000"/>
              </a:spcBef>
              <a:buSzPct val="60000"/>
              <a:buFont typeface="Wingdings" pitchFamily="2" charset="2"/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074" name="Picture 2" descr="Factors of Production: Labor - HubPages">
            <a:extLst>
              <a:ext uri="{FF2B5EF4-FFF2-40B4-BE49-F238E27FC236}">
                <a16:creationId xmlns:a16="http://schemas.microsoft.com/office/drawing/2014/main" id="{ACF9FC00-7E29-4376-9D49-E81FAA7D5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5" r="4" b="4"/>
          <a:stretch/>
        </p:blipFill>
        <p:spPr bwMode="auto">
          <a:xfrm>
            <a:off x="5029200" y="658368"/>
            <a:ext cx="3273552" cy="343217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52400" y="457200"/>
            <a:ext cx="4572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u="sng" dirty="0">
                <a:latin typeface="Palatino Linotype" pitchFamily="18" charset="0"/>
              </a:rPr>
              <a:t>CAPITAL</a:t>
            </a:r>
          </a:p>
          <a:p>
            <a:endParaRPr lang="en-US" sz="2000" dirty="0">
              <a:latin typeface="Palatino Linotype" pitchFamily="18" charset="0"/>
            </a:endParaRPr>
          </a:p>
          <a:p>
            <a:r>
              <a:rPr lang="en-US" sz="2000" dirty="0">
                <a:latin typeface="Palatino Linotype" pitchFamily="18" charset="0"/>
              </a:rPr>
              <a:t>Wealth used to produce more wealth, or wealth in the course of exchange. </a:t>
            </a:r>
          </a:p>
          <a:p>
            <a:endParaRPr lang="en-US" sz="2000" dirty="0">
              <a:latin typeface="Palatino Linotype" pitchFamily="18" charset="0"/>
            </a:endParaRPr>
          </a:p>
          <a:p>
            <a:r>
              <a:rPr lang="en-US" sz="2000" dirty="0">
                <a:latin typeface="Palatino Linotype" pitchFamily="18" charset="0"/>
              </a:rPr>
              <a:t>A machine is wealth. If used to produce shoes or other wealth, the machine is wealth that is capital (capital good). So also would a merchant’s stock (inventory) of goods in trade be capital because the final exchange is not been completed. </a:t>
            </a:r>
          </a:p>
          <a:p>
            <a:r>
              <a:rPr lang="en-US" sz="2000" b="1" dirty="0">
                <a:latin typeface="Palatino Linotype" pitchFamily="18" charset="0"/>
              </a:rPr>
              <a:t> </a:t>
            </a:r>
            <a:endParaRPr lang="en-US" sz="2000" dirty="0">
              <a:latin typeface="Palatino Linotype" pitchFamily="18" charset="0"/>
            </a:endParaRPr>
          </a:p>
        </p:txBody>
      </p:sp>
      <p:sp>
        <p:nvSpPr>
          <p:cNvPr id="2" name="AutoShape 2" descr="Factors of production">
            <a:extLst>
              <a:ext uri="{FF2B5EF4-FFF2-40B4-BE49-F238E27FC236}">
                <a16:creationId xmlns:a16="http://schemas.microsoft.com/office/drawing/2014/main" id="{3A3027C5-13BB-4078-AC41-218CF20F86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02" name="Picture 6" descr="Four Factors Of Production And Their Role In Economy">
            <a:extLst>
              <a:ext uri="{FF2B5EF4-FFF2-40B4-BE49-F238E27FC236}">
                <a16:creationId xmlns:a16="http://schemas.microsoft.com/office/drawing/2014/main" id="{F8379AC6-9AE3-4BDE-B993-B825A3133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09600"/>
            <a:ext cx="4038600" cy="409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actors Of Production Entrepreneurship - The Freeman Online">
            <a:extLst>
              <a:ext uri="{FF2B5EF4-FFF2-40B4-BE49-F238E27FC236}">
                <a16:creationId xmlns:a16="http://schemas.microsoft.com/office/drawing/2014/main" id="{946B62C8-02D4-4A85-923C-E48913EB1D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2"/>
          <a:stretch/>
        </p:blipFill>
        <p:spPr bwMode="auto">
          <a:xfrm>
            <a:off x="2133600" y="685800"/>
            <a:ext cx="6096000" cy="36576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75BD57B-B84F-421A-9D07-DBD181238C9C}"/>
              </a:ext>
            </a:extLst>
          </p:cNvPr>
          <p:cNvSpPr txBox="1"/>
          <p:nvPr/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285750" indent="-285750" eaLnBrk="0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4900" kern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Entrepreneurship </a:t>
            </a:r>
          </a:p>
        </p:txBody>
      </p:sp>
    </p:spTree>
    <p:extLst>
      <p:ext uri="{BB962C8B-B14F-4D97-AF65-F5344CB8AC3E}">
        <p14:creationId xmlns:p14="http://schemas.microsoft.com/office/powerpoint/2010/main" val="979187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1000"/>
            <a:ext cx="7620000" cy="4340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u="sng" dirty="0">
                <a:latin typeface="+mn-lt"/>
              </a:rPr>
              <a:t>PRODUCTION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When all factors of production (land, labor, capital and entrepreneurship) are present, production, or the process of creating goods and services, can take place.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Note!! Everything we produce require these factors. </a:t>
            </a:r>
          </a:p>
          <a:p>
            <a:pPr marL="3476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0000"/>
                </a:solidFill>
                <a:latin typeface="+mn-lt"/>
              </a:rPr>
              <a:t>GDP</a:t>
            </a:r>
            <a:r>
              <a:rPr lang="en-US" sz="2400" dirty="0">
                <a:latin typeface="+mn-lt"/>
              </a:rPr>
              <a:t> –The total production of goods and services created within a country during a calendar year.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133600" y="4724400"/>
            <a:ext cx="52133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FF0000"/>
                </a:solidFill>
                <a:latin typeface="Palatino Linotype" pitchFamily="18" charset="0"/>
              </a:rPr>
              <a:t>gross domestic product</a:t>
            </a:r>
            <a:r>
              <a:rPr lang="en-US" sz="3200">
                <a:solidFill>
                  <a:srgbClr val="FF0000"/>
                </a:solidFill>
                <a:latin typeface="Palatino Linotype" pitchFamily="18" charset="0"/>
              </a:rPr>
              <a:t> (</a:t>
            </a:r>
            <a:r>
              <a:rPr lang="en-US" sz="3200" i="1">
                <a:solidFill>
                  <a:srgbClr val="FF0000"/>
                </a:solidFill>
                <a:latin typeface="Palatino Linotype" pitchFamily="18" charset="0"/>
              </a:rPr>
              <a:t>GDP</a:t>
            </a:r>
            <a:r>
              <a:rPr lang="en-US" sz="3200">
                <a:solidFill>
                  <a:srgbClr val="FF0000"/>
                </a:solidFill>
                <a:latin typeface="Palatino Linotype" pitchFamily="18" charset="0"/>
              </a:rPr>
              <a:t>)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30175"/>
            <a:ext cx="6934200" cy="591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atin typeface="+mn-lt"/>
              </a:rPr>
              <a:t>The Factors of Production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</a:rPr>
              <a:t>All the processes involved in making wealth and bringing it from its place of origin to the ultimate consumer.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rgbClr val="FF0000"/>
                </a:solidFill>
                <a:latin typeface="+mn-lt"/>
              </a:rPr>
              <a:t>Land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rgbClr val="FF0000"/>
                </a:solidFill>
                <a:latin typeface="+mn-lt"/>
              </a:rPr>
              <a:t>Labor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rgbClr val="FF0000"/>
                </a:solidFill>
                <a:latin typeface="+mn-lt"/>
              </a:rPr>
              <a:t>Capital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rgbClr val="FF0000"/>
                </a:solidFill>
                <a:latin typeface="+mn-lt"/>
              </a:rPr>
              <a:t>Entrepreneurship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533400" y="304800"/>
            <a:ext cx="8382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u="sng">
                <a:solidFill>
                  <a:srgbClr val="FF0000"/>
                </a:solidFill>
                <a:latin typeface="Palatino Linotype" pitchFamily="18" charset="0"/>
              </a:rPr>
              <a:t>A free enterprise economy </a:t>
            </a:r>
          </a:p>
          <a:p>
            <a:r>
              <a:rPr lang="en-US" sz="3200">
                <a:latin typeface="Palatino Linotype" pitchFamily="18" charset="0"/>
              </a:rPr>
              <a:t>is an economic system where businesses can operate competitively with minimal government regulations and consumers choose to purchase what they desire.</a:t>
            </a:r>
          </a:p>
          <a:p>
            <a:endParaRPr lang="en-US" sz="3200">
              <a:latin typeface="Palatino Linotype" pitchFamily="18" charset="0"/>
            </a:endParaRPr>
          </a:p>
          <a:p>
            <a:r>
              <a:rPr lang="en-US" sz="3200" b="1" u="sng">
                <a:solidFill>
                  <a:srgbClr val="FF0000"/>
                </a:solidFill>
                <a:latin typeface="Palatino Linotype" pitchFamily="18" charset="0"/>
              </a:rPr>
              <a:t>Standard of Living </a:t>
            </a:r>
            <a:r>
              <a:rPr lang="en-US" sz="3200">
                <a:latin typeface="Palatino Linotype" pitchFamily="18" charset="0"/>
              </a:rPr>
              <a:t>is the quality of life based on the possessions of the necessities and luxuries that make life easier. </a:t>
            </a:r>
          </a:p>
          <a:p>
            <a:endParaRPr lang="en-US" sz="320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81000" y="76200"/>
            <a:ext cx="8305800" cy="775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u="sng">
                <a:solidFill>
                  <a:srgbClr val="FF0000"/>
                </a:solidFill>
                <a:latin typeface="Palatino Linotype" pitchFamily="18" charset="0"/>
              </a:rPr>
              <a:t>Basic Business Concepts </a:t>
            </a:r>
          </a:p>
          <a:p>
            <a:r>
              <a:rPr lang="en-US" sz="3200" b="1" u="sng">
                <a:latin typeface="Palatino Linotype" pitchFamily="18" charset="0"/>
              </a:rPr>
              <a:t>Goods </a:t>
            </a:r>
            <a:r>
              <a:rPr lang="en-US" sz="3200" b="1">
                <a:latin typeface="Palatino Linotype" pitchFamily="18" charset="0"/>
              </a:rPr>
              <a:t>–</a:t>
            </a:r>
            <a:r>
              <a:rPr lang="en-US" sz="3200">
                <a:latin typeface="Palatino Linotype" pitchFamily="18" charset="0"/>
              </a:rPr>
              <a:t> items that are economically useful or satisfies an economic want </a:t>
            </a:r>
          </a:p>
          <a:p>
            <a:endParaRPr lang="en-US" sz="3200">
              <a:latin typeface="Palatino Linotype" pitchFamily="18" charset="0"/>
            </a:endParaRPr>
          </a:p>
          <a:p>
            <a:r>
              <a:rPr lang="en-US" sz="3200" b="1" u="sng">
                <a:latin typeface="Palatino Linotype" pitchFamily="18" charset="0"/>
              </a:rPr>
              <a:t>Consumer Goods </a:t>
            </a:r>
            <a:r>
              <a:rPr lang="en-US" sz="3200">
                <a:latin typeface="Palatino Linotype" pitchFamily="18" charset="0"/>
              </a:rPr>
              <a:t>– used by individuals to satisfy personal needs</a:t>
            </a:r>
          </a:p>
          <a:p>
            <a:endParaRPr lang="en-US" sz="3200">
              <a:latin typeface="Palatino Linotype" pitchFamily="18" charset="0"/>
            </a:endParaRPr>
          </a:p>
          <a:p>
            <a:r>
              <a:rPr lang="en-US" sz="3200" b="1" u="sng">
                <a:latin typeface="Palatino Linotype" pitchFamily="18" charset="0"/>
              </a:rPr>
              <a:t>Capital Goods </a:t>
            </a:r>
            <a:r>
              <a:rPr lang="en-US" sz="3200">
                <a:latin typeface="Palatino Linotype" pitchFamily="18" charset="0"/>
              </a:rPr>
              <a:t>– Goods used to produce other goods (Machines and tools)</a:t>
            </a:r>
          </a:p>
          <a:p>
            <a:endParaRPr lang="en-US" sz="3200">
              <a:latin typeface="Palatino Linotype" pitchFamily="18" charset="0"/>
            </a:endParaRPr>
          </a:p>
          <a:p>
            <a:r>
              <a:rPr lang="en-US" sz="3200" b="1" u="sng">
                <a:latin typeface="Palatino Linotype" pitchFamily="18" charset="0"/>
              </a:rPr>
              <a:t>Services</a:t>
            </a:r>
            <a:r>
              <a:rPr lang="en-US" sz="3200">
                <a:latin typeface="Palatino Linotype" pitchFamily="18" charset="0"/>
              </a:rPr>
              <a:t> – work that is preformed for someone or an act of assistance</a:t>
            </a:r>
          </a:p>
          <a:p>
            <a:endParaRPr lang="en-US" sz="3200">
              <a:latin typeface="Palatino Linotype" pitchFamily="18" charset="0"/>
            </a:endParaRPr>
          </a:p>
          <a:p>
            <a:r>
              <a:rPr lang="en-US" sz="3200" b="1" u="sng">
                <a:latin typeface="Palatino Linotype" pitchFamily="18" charset="0"/>
              </a:rPr>
              <a:t>Consumer</a:t>
            </a:r>
            <a:r>
              <a:rPr lang="en-US" sz="3200" u="sng">
                <a:latin typeface="Palatino Linotype" pitchFamily="18" charset="0"/>
              </a:rPr>
              <a:t>(s</a:t>
            </a:r>
            <a:r>
              <a:rPr lang="en-US" sz="3200">
                <a:latin typeface="Palatino Linotype" pitchFamily="18" charset="0"/>
              </a:rPr>
              <a:t>) – a person who uses a good or service </a:t>
            </a:r>
          </a:p>
          <a:p>
            <a:r>
              <a:rPr lang="en-US" b="1">
                <a:latin typeface="Palatino Linotype" pitchFamily="18" charset="0"/>
              </a:rPr>
              <a:t> </a:t>
            </a:r>
            <a:endParaRPr lang="en-US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1560</TotalTime>
  <Words>424</Words>
  <Application>Microsoft Office PowerPoint</Application>
  <PresentationFormat>Presentación en pantalla (4:3)</PresentationFormat>
  <Paragraphs>53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Palatino Linotype</vt:lpstr>
      <vt:lpstr>Wingdings</vt:lpstr>
      <vt:lpstr>Elemental</vt:lpstr>
      <vt:lpstr> FACTORS OF PRODUCTION IES SAN JUAN BAUTISTA MARÍA SANZ</vt:lpstr>
      <vt:lpstr>Presentación de PowerPoint</vt:lpstr>
      <vt:lpstr>Presentación de PowerPoint</vt:lpstr>
      <vt:lpstr>Presentación de PowerPoint</vt:lpstr>
      <vt:lpstr>Presentación de PowerPoint</vt:lpstr>
      <vt:lpstr>FACTORS OF PRODUCTION: LAND</vt:lpstr>
      <vt:lpstr>FACTORS OF PRODUCTION: LABOUR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Press Enter</dc:creator>
  <cp:lastModifiedBy>Maria Sanz</cp:lastModifiedBy>
  <cp:revision>62</cp:revision>
  <cp:lastPrinted>2013-12-16T18:34:37Z</cp:lastPrinted>
  <dcterms:created xsi:type="dcterms:W3CDTF">2013-11-20T16:04:15Z</dcterms:created>
  <dcterms:modified xsi:type="dcterms:W3CDTF">2022-03-13T20:57:21Z</dcterms:modified>
</cp:coreProperties>
</file>