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es/url?sa=i&amp;rct=j&amp;q=&amp;esrc=s&amp;source=images&amp;cd=&amp;cad=rja&amp;uact=8&amp;ved=0ahUKEwiqrcub2aLNAhWP0RoKHaShAlcQjRwIBw&amp;url=http://www.mexconnect.com/photos/2522-c-1108-fishermen-from-the-isla-de-janitzio-lure-tourists-with-their&amp;psig=AFQjCNFmBPbeSmj38exXZcYMAeAaXlx08A&amp;ust=1465828044511952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es/url?sa=i&amp;rct=j&amp;q=&amp;esrc=s&amp;source=images&amp;cd=&amp;cad=rja&amp;uact=8&amp;ved=0ahUKEwiqrcub2aLNAhWP0RoKHaShAlcQjRwIBw&amp;url=http://www.mexconnect.com/photos/2522-c-1108-fishermen-from-the-isla-de-janitzio-lure-tourists-with-their&amp;psig=AFQjCNFmBPbeSmj38exXZcYMAeAaXlx08A&amp;ust=1465828044511952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E42CF-3B4B-4011-B316-E933AAD0CB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1738" y="1802296"/>
            <a:ext cx="8010112" cy="1211837"/>
          </a:xfrm>
        </p:spPr>
        <p:txBody>
          <a:bodyPr>
            <a:normAutofit/>
          </a:bodyPr>
          <a:lstStyle/>
          <a:p>
            <a:pPr algn="ctr"/>
            <a:r>
              <a:rPr lang="es-E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73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Fishing</a:t>
            </a:r>
            <a:endParaRPr lang="en-US" sz="7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F36652E-988F-4A5B-B979-6BFFDEA5F1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9533214" cy="2971801"/>
          </a:xfrm>
        </p:spPr>
        <p:txBody>
          <a:bodyPr>
            <a:normAutofit fontScale="25000" lnSpcReduction="20000"/>
          </a:bodyPr>
          <a:lstStyle/>
          <a:p>
            <a:pPr algn="r"/>
            <a:endParaRPr lang="es-ES" dirty="0"/>
          </a:p>
          <a:p>
            <a:pPr algn="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r>
              <a:rPr lang="es-ES" b="1" dirty="0">
                <a:solidFill>
                  <a:srgbClr val="FF0000"/>
                </a:solidFill>
              </a:rPr>
              <a:t>IES M ANUEL D                                  </a:t>
            </a:r>
          </a:p>
          <a:p>
            <a:endParaRPr lang="es-ES" sz="2800" b="1" dirty="0">
              <a:solidFill>
                <a:srgbClr val="FF0000"/>
              </a:solidFill>
            </a:endParaRPr>
          </a:p>
          <a:p>
            <a:endParaRPr lang="es-ES" sz="2800" b="1" dirty="0">
              <a:solidFill>
                <a:srgbClr val="FF0000"/>
              </a:solidFill>
            </a:endParaRPr>
          </a:p>
          <a:p>
            <a:endParaRPr lang="es-ES" sz="2800" b="1" dirty="0">
              <a:solidFill>
                <a:srgbClr val="FF0000"/>
              </a:solidFill>
            </a:endParaRPr>
          </a:p>
          <a:p>
            <a:endParaRPr lang="es-ES" sz="2800" b="1" dirty="0">
              <a:solidFill>
                <a:srgbClr val="FF0000"/>
              </a:solidFill>
            </a:endParaRPr>
          </a:p>
          <a:p>
            <a:endParaRPr lang="es-ES" sz="2800" b="1" dirty="0">
              <a:solidFill>
                <a:srgbClr val="FF0000"/>
              </a:solidFill>
            </a:endParaRPr>
          </a:p>
          <a:p>
            <a:r>
              <a:rPr lang="es-ES" sz="2800" b="1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</a:t>
            </a:r>
          </a:p>
          <a:p>
            <a:endParaRPr lang="es-ES" sz="2800" b="1" dirty="0">
              <a:solidFill>
                <a:srgbClr val="FF0000"/>
              </a:solidFill>
            </a:endParaRPr>
          </a:p>
          <a:p>
            <a:endParaRPr lang="es-ES" sz="2800" b="1" dirty="0">
              <a:solidFill>
                <a:srgbClr val="FF0000"/>
              </a:solidFill>
            </a:endParaRPr>
          </a:p>
          <a:p>
            <a:r>
              <a:rPr lang="es-ES" sz="2800" b="1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                     </a:t>
            </a:r>
          </a:p>
          <a:p>
            <a:r>
              <a:rPr lang="es-ES" sz="2800" b="1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           </a:t>
            </a:r>
          </a:p>
          <a:p>
            <a:endParaRPr lang="es-ES" sz="2600" b="1" dirty="0">
              <a:solidFill>
                <a:srgbClr val="FF0000"/>
              </a:solidFill>
            </a:endParaRPr>
          </a:p>
          <a:p>
            <a:endParaRPr lang="es-ES" b="1" dirty="0">
              <a:solidFill>
                <a:srgbClr val="FF0000"/>
              </a:solidFill>
            </a:endParaRPr>
          </a:p>
          <a:p>
            <a:pPr algn="just"/>
            <a:r>
              <a:rPr lang="es-ES" dirty="0"/>
              <a:t>                                                 </a:t>
            </a:r>
          </a:p>
          <a:p>
            <a:pPr algn="just"/>
            <a:endParaRPr lang="en-US" dirty="0"/>
          </a:p>
        </p:txBody>
      </p:sp>
      <p:pic>
        <p:nvPicPr>
          <p:cNvPr id="4" name="Imagen 3" descr="http://www.mexconnect.com/photos/2522-c-1108-fishermen-from-the-isla-de-janitzio-lure-tourists-with-their-large.jpg?1231551645">
            <a:hlinkClick r:id="rId2" tgtFrame="&quot;_blank&quot;"/>
            <a:extLst>
              <a:ext uri="{FF2B5EF4-FFF2-40B4-BE49-F238E27FC236}">
                <a16:creationId xmlns:a16="http://schemas.microsoft.com/office/drawing/2014/main" id="{7411F132-35DC-4145-A261-3D82E04C6A0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692"/>
            <a:ext cx="3564835" cy="2472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http://3.bp.blogspot.com/-0HREUOtW2-U/ULc8FGG9_NI/AAAAAAAAAC4/U5ZDoWrcQCY/s1600/GLC_overfishing.jpg">
            <a:extLst>
              <a:ext uri="{FF2B5EF4-FFF2-40B4-BE49-F238E27FC236}">
                <a16:creationId xmlns:a16="http://schemas.microsoft.com/office/drawing/2014/main" id="{2171D8EF-CA69-4502-86F9-C29A713B9DB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157" y="4452730"/>
            <a:ext cx="3470563" cy="2405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http://fis.com/fis/techno/photolib/42311_494x249_72_DPI_0.jpg">
            <a:extLst>
              <a:ext uri="{FF2B5EF4-FFF2-40B4-BE49-F238E27FC236}">
                <a16:creationId xmlns:a16="http://schemas.microsoft.com/office/drawing/2014/main" id="{EB992E8B-AF3C-4D29-9338-19F56E0B33EC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765" y="4169833"/>
            <a:ext cx="4358459" cy="2667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http://www.ciberdroide.com/wordpress/wp-content/uploads/piscicultura1.jpg">
            <a:extLst>
              <a:ext uri="{FF2B5EF4-FFF2-40B4-BE49-F238E27FC236}">
                <a16:creationId xmlns:a16="http://schemas.microsoft.com/office/drawing/2014/main" id="{F7F52B05-6E15-48BF-86F5-D3B2E5B1C82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262" y="25768"/>
            <a:ext cx="2981738" cy="186929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D83D1E2C-1761-40F3-9360-F7BC353F437D}"/>
              </a:ext>
            </a:extLst>
          </p:cNvPr>
          <p:cNvSpPr/>
          <p:nvPr/>
        </p:nvSpPr>
        <p:spPr>
          <a:xfrm>
            <a:off x="5246702" y="3289142"/>
            <a:ext cx="6945297" cy="1211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b="1" dirty="0">
                <a:solidFill>
                  <a:srgbClr val="FF0000"/>
                </a:solidFill>
              </a:rPr>
              <a:t>IES SAN JUAN BAUTISTA</a:t>
            </a:r>
          </a:p>
          <a:p>
            <a:pPr algn="r"/>
            <a:r>
              <a:rPr lang="en-US" sz="2800" b="1" dirty="0">
                <a:solidFill>
                  <a:srgbClr val="FF0000"/>
                </a:solidFill>
              </a:rPr>
              <a:t>MARÍA SANZ</a:t>
            </a:r>
          </a:p>
        </p:txBody>
      </p:sp>
    </p:spTree>
    <p:extLst>
      <p:ext uri="{BB962C8B-B14F-4D97-AF65-F5344CB8AC3E}">
        <p14:creationId xmlns:p14="http://schemas.microsoft.com/office/powerpoint/2010/main" val="338711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9D8068-CF7C-42BC-9450-055FB4232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5517F-879C-4A20-9DA0-DA1344D51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902" y="115957"/>
            <a:ext cx="9223513" cy="6195943"/>
          </a:xfrm>
        </p:spPr>
        <p:txBody>
          <a:bodyPr>
            <a:normAutofit fontScale="62500" lnSpcReduction="20000"/>
          </a:bodyPr>
          <a:lstStyle/>
          <a:p>
            <a:pPr algn="just"/>
            <a:endParaRPr lang="en-US" sz="2800" b="1" dirty="0"/>
          </a:p>
          <a:p>
            <a:pPr algn="just"/>
            <a:endParaRPr lang="en-US" sz="2800" b="1" dirty="0"/>
          </a:p>
          <a:p>
            <a:pPr algn="just"/>
            <a:r>
              <a:rPr lang="en-US" sz="4500" b="1" dirty="0"/>
              <a:t>Fishing is the practice of catching fish and other water species for food or as raw materials for industry.</a:t>
            </a:r>
          </a:p>
          <a:p>
            <a:pPr marL="0" indent="0" algn="just">
              <a:buNone/>
            </a:pPr>
            <a:endParaRPr lang="es-ES" sz="4500" b="1" dirty="0"/>
          </a:p>
          <a:p>
            <a:pPr algn="just"/>
            <a:r>
              <a:rPr lang="es-ES" sz="4500" b="1" dirty="0"/>
              <a:t>8</a:t>
            </a:r>
            <a:r>
              <a:rPr lang="en-US" sz="4500" b="1" dirty="0"/>
              <a:t>5% of the catching is for human consumption</a:t>
            </a:r>
          </a:p>
          <a:p>
            <a:pPr algn="just"/>
            <a:endParaRPr lang="es-ES" sz="4500" b="1" dirty="0"/>
          </a:p>
          <a:p>
            <a:pPr algn="just"/>
            <a:r>
              <a:rPr lang="es-ES" sz="4500" b="1" dirty="0"/>
              <a:t>Fish </a:t>
            </a:r>
            <a:r>
              <a:rPr lang="es-ES" sz="4500" b="1" dirty="0" err="1"/>
              <a:t>is</a:t>
            </a:r>
            <a:r>
              <a:rPr lang="es-ES" sz="4500" b="1" dirty="0"/>
              <a:t> more </a:t>
            </a:r>
            <a:r>
              <a:rPr lang="es-ES" sz="4500" b="1" dirty="0" err="1"/>
              <a:t>consumed</a:t>
            </a:r>
            <a:r>
              <a:rPr lang="es-ES" sz="4500" b="1" dirty="0"/>
              <a:t> in </a:t>
            </a:r>
            <a:r>
              <a:rPr lang="es-ES" sz="4500" b="1" dirty="0" err="1"/>
              <a:t>developed</a:t>
            </a:r>
            <a:r>
              <a:rPr lang="es-ES" sz="4500" b="1" dirty="0"/>
              <a:t> </a:t>
            </a:r>
            <a:r>
              <a:rPr lang="es-ES" sz="4500" b="1" dirty="0" err="1"/>
              <a:t>countries</a:t>
            </a:r>
            <a:r>
              <a:rPr lang="es-ES" sz="4500" b="1" dirty="0"/>
              <a:t> </a:t>
            </a:r>
            <a:r>
              <a:rPr lang="es-ES" sz="4500" b="1" dirty="0" err="1"/>
              <a:t>being</a:t>
            </a:r>
            <a:r>
              <a:rPr lang="es-ES" sz="4500" b="1" dirty="0"/>
              <a:t> </a:t>
            </a:r>
            <a:r>
              <a:rPr lang="es-ES" sz="4500" b="1" dirty="0" err="1"/>
              <a:t>imported</a:t>
            </a:r>
            <a:r>
              <a:rPr lang="es-ES" sz="4500" b="1" dirty="0"/>
              <a:t> </a:t>
            </a:r>
            <a:r>
              <a:rPr lang="es-ES" sz="4500" b="1" dirty="0" err="1"/>
              <a:t>from</a:t>
            </a:r>
            <a:r>
              <a:rPr lang="es-ES" sz="4500" b="1" dirty="0"/>
              <a:t> </a:t>
            </a:r>
            <a:r>
              <a:rPr lang="es-ES" sz="4500" b="1" dirty="0" err="1"/>
              <a:t>emerging</a:t>
            </a:r>
            <a:r>
              <a:rPr lang="es-ES" sz="4500" b="1" dirty="0"/>
              <a:t> and </a:t>
            </a:r>
            <a:r>
              <a:rPr lang="es-ES" sz="4500" b="1" dirty="0" err="1"/>
              <a:t>less</a:t>
            </a:r>
            <a:r>
              <a:rPr lang="es-ES" sz="4500" b="1" dirty="0"/>
              <a:t> </a:t>
            </a:r>
            <a:r>
              <a:rPr lang="es-ES" sz="4500" b="1" dirty="0" err="1"/>
              <a:t>developed</a:t>
            </a:r>
            <a:r>
              <a:rPr lang="es-ES" sz="4500" b="1" dirty="0"/>
              <a:t> </a:t>
            </a:r>
            <a:r>
              <a:rPr lang="es-ES" sz="4500" b="1" dirty="0" err="1"/>
              <a:t>countries</a:t>
            </a:r>
            <a:r>
              <a:rPr lang="es-ES" sz="2800" b="1" dirty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5100" b="1" dirty="0"/>
              <a:t>China </a:t>
            </a:r>
            <a:r>
              <a:rPr lang="es-ES" sz="5100" b="1" dirty="0" err="1"/>
              <a:t>is</a:t>
            </a:r>
            <a:r>
              <a:rPr lang="es-ES" sz="5100" b="1" dirty="0"/>
              <a:t> </a:t>
            </a:r>
            <a:r>
              <a:rPr lang="es-ES" sz="5100" b="1" dirty="0" err="1"/>
              <a:t>highest</a:t>
            </a:r>
            <a:r>
              <a:rPr lang="es-ES" sz="5100" b="1" dirty="0"/>
              <a:t> </a:t>
            </a:r>
            <a:r>
              <a:rPr lang="es-ES" sz="5100" b="1" dirty="0" err="1"/>
              <a:t>fish</a:t>
            </a:r>
            <a:r>
              <a:rPr lang="es-ES" sz="5100" b="1" dirty="0"/>
              <a:t> </a:t>
            </a:r>
            <a:r>
              <a:rPr lang="es-ES" sz="5100" b="1" dirty="0" err="1"/>
              <a:t>production</a:t>
            </a:r>
            <a:r>
              <a:rPr lang="es-ES" sz="5100" b="1" dirty="0"/>
              <a:t> as </a:t>
            </a:r>
            <a:r>
              <a:rPr lang="es-ES" sz="5100" b="1" dirty="0" err="1"/>
              <a:t>well</a:t>
            </a:r>
            <a:r>
              <a:rPr lang="es-ES" sz="5100" b="1" dirty="0"/>
              <a:t> as </a:t>
            </a:r>
            <a:r>
              <a:rPr lang="es-ES" sz="5100" b="1" dirty="0" err="1"/>
              <a:t>the</a:t>
            </a:r>
            <a:r>
              <a:rPr lang="es-ES" sz="5100" b="1" dirty="0"/>
              <a:t> </a:t>
            </a:r>
            <a:r>
              <a:rPr lang="es-ES" sz="5100" b="1" dirty="0" err="1"/>
              <a:t>highest</a:t>
            </a:r>
            <a:r>
              <a:rPr lang="es-ES" sz="5100" b="1" dirty="0"/>
              <a:t> </a:t>
            </a:r>
            <a:r>
              <a:rPr lang="es-ES" sz="5100" b="1" dirty="0" err="1"/>
              <a:t>consumption</a:t>
            </a:r>
            <a:r>
              <a:rPr lang="es-ES" sz="5100" b="1" dirty="0"/>
              <a:t> per </a:t>
            </a:r>
            <a:r>
              <a:rPr lang="es-ES" sz="5100" b="1" dirty="0" err="1"/>
              <a:t>capita</a:t>
            </a:r>
            <a:r>
              <a:rPr lang="es-ES" sz="5100" b="1" dirty="0"/>
              <a:t> .</a:t>
            </a:r>
          </a:p>
          <a:p>
            <a:pPr algn="just"/>
            <a:endParaRPr lang="en-US" sz="2800" dirty="0"/>
          </a:p>
        </p:txBody>
      </p:sp>
      <p:pic>
        <p:nvPicPr>
          <p:cNvPr id="1026" name="Picture 2" descr="image_67856">
            <a:extLst>
              <a:ext uri="{FF2B5EF4-FFF2-40B4-BE49-F238E27FC236}">
                <a16:creationId xmlns:a16="http://schemas.microsoft.com/office/drawing/2014/main" id="{15D484AD-4AF2-42A6-9A4B-14DF71B6B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901" y="-30393"/>
            <a:ext cx="2832100" cy="188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 descr="http://www.opiinc.org/images/Pages/Over-fishing.jpg">
            <a:extLst>
              <a:ext uri="{FF2B5EF4-FFF2-40B4-BE49-F238E27FC236}">
                <a16:creationId xmlns:a16="http://schemas.microsoft.com/office/drawing/2014/main" id="{72180494-023F-4855-820C-0E90369770B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900" y="2373188"/>
            <a:ext cx="2832100" cy="20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 descr="31251_340x263_72_DPI_0">
            <a:extLst>
              <a:ext uri="{FF2B5EF4-FFF2-40B4-BE49-F238E27FC236}">
                <a16:creationId xmlns:a16="http://schemas.microsoft.com/office/drawing/2014/main" id="{38C90899-298C-4E72-80C9-C93565557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901" y="4728828"/>
            <a:ext cx="2749007" cy="2129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0413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1200CC-8EBB-4798-B1B6-4AEDCCCC1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422400"/>
            <a:ext cx="11823700" cy="5118100"/>
          </a:xfrm>
        </p:spPr>
        <p:txBody>
          <a:bodyPr>
            <a:normAutofit/>
          </a:bodyPr>
          <a:lstStyle/>
          <a:p>
            <a:br>
              <a:rPr lang="es-ES" sz="2000" b="1" dirty="0"/>
            </a:br>
            <a:br>
              <a:rPr lang="es-ES" sz="2000" b="1" dirty="0"/>
            </a:br>
            <a:br>
              <a:rPr lang="es-ES" sz="2000" b="1" dirty="0"/>
            </a:br>
            <a:br>
              <a:rPr lang="es-ES" sz="2000" b="1" dirty="0"/>
            </a:br>
            <a:br>
              <a:rPr lang="es-ES" sz="2000" b="1" dirty="0"/>
            </a:br>
            <a:br>
              <a:rPr lang="es-ES" sz="2000" b="1" dirty="0"/>
            </a:br>
            <a:br>
              <a:rPr lang="es-ES" sz="2000" b="1" dirty="0"/>
            </a:br>
            <a:br>
              <a:rPr lang="es-ES" sz="2000" b="1" dirty="0"/>
            </a:br>
            <a:br>
              <a:rPr lang="es-ES" sz="2000" b="1" dirty="0"/>
            </a:br>
            <a:br>
              <a:rPr lang="es-ES" sz="2000" b="1" dirty="0"/>
            </a:br>
            <a:r>
              <a:rPr lang="es-ES" sz="2000" b="1" dirty="0" err="1"/>
              <a:t>Longline</a:t>
            </a:r>
            <a:r>
              <a:rPr lang="es-ES" sz="2000" b="1" dirty="0"/>
              <a:t> </a:t>
            </a:r>
            <a:r>
              <a:rPr lang="es-ES" sz="2000" b="1" dirty="0" err="1"/>
              <a:t>fishing</a:t>
            </a:r>
            <a:r>
              <a:rPr lang="es-ES" sz="2000" b="1" dirty="0"/>
              <a:t>                                     </a:t>
            </a:r>
            <a:r>
              <a:rPr lang="es-ES" sz="2000" b="1" dirty="0" err="1"/>
              <a:t>trawling</a:t>
            </a:r>
            <a:r>
              <a:rPr lang="es-ES" sz="2000" b="1" dirty="0"/>
              <a:t>                                    </a:t>
            </a:r>
            <a:r>
              <a:rPr lang="es-ES" sz="2000" b="1" dirty="0" err="1"/>
              <a:t>lift</a:t>
            </a:r>
            <a:r>
              <a:rPr lang="es-ES" sz="2000" b="1" dirty="0"/>
              <a:t> </a:t>
            </a:r>
            <a:r>
              <a:rPr lang="es-ES" sz="2000" b="1" dirty="0" err="1"/>
              <a:t>netting</a:t>
            </a:r>
            <a:br>
              <a:rPr lang="es-ES" sz="2000" b="1" dirty="0"/>
            </a:br>
            <a:r>
              <a:rPr lang="es-ES" sz="2000" b="1" dirty="0"/>
              <a:t>  </a:t>
            </a:r>
            <a:endParaRPr lang="en-US" sz="2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4B1EAB-F1FB-4362-9965-DB64565F5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100" y="127001"/>
            <a:ext cx="10223500" cy="15070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FISHING TECHNIQUES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 descr="https://i1.wp.com/auapps.american.edu/vconn/www/seafood/images/pelagic_longline.jpg">
            <a:extLst>
              <a:ext uri="{FF2B5EF4-FFF2-40B4-BE49-F238E27FC236}">
                <a16:creationId xmlns:a16="http://schemas.microsoft.com/office/drawing/2014/main" id="{6DA3225B-2954-4323-9A7B-266287EB091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4392"/>
            <a:ext cx="3695699" cy="2764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https://i0.wp.com/www.ecoticias.com/userfiles/extra/HKGP_dfgdfgdfgdfgjghjgh.jpg">
            <a:extLst>
              <a:ext uri="{FF2B5EF4-FFF2-40B4-BE49-F238E27FC236}">
                <a16:creationId xmlns:a16="http://schemas.microsoft.com/office/drawing/2014/main" id="{26E70FEC-52D3-43EF-B391-ABB89930346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4" y="1752069"/>
            <a:ext cx="4032251" cy="2649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https://upload.wikimedia.org/wikipedia/commons/1/11/P%C3%A1tzcuaro-Trad-Fishing-3.jpg">
            <a:extLst>
              <a:ext uri="{FF2B5EF4-FFF2-40B4-BE49-F238E27FC236}">
                <a16:creationId xmlns:a16="http://schemas.microsoft.com/office/drawing/2014/main" id="{864434E9-65C2-4A12-803B-772F076FBEF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0" y="1739369"/>
            <a:ext cx="3149600" cy="27892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8158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7A3FCA-BDCC-490E-956C-F0BF2EA67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4225" y="104775"/>
            <a:ext cx="6008687" cy="962026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fishing</a:t>
            </a: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(I)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5AE7CE-FD3C-492D-B1E4-A88549703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990600"/>
            <a:ext cx="10344150" cy="5003800"/>
          </a:xfrm>
        </p:spPr>
        <p:txBody>
          <a:bodyPr/>
          <a:lstStyle/>
          <a:p>
            <a:endParaRPr lang="en-U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/>
              <a:t>TRADITIONAL FISHING OR COASTAL FISHING uses small boats and it is done near the coast during the day and every day the fisherman sells his fish in the fish-market. </a:t>
            </a:r>
            <a:r>
              <a:rPr lang="es-ES" b="1" dirty="0" err="1"/>
              <a:t>It</a:t>
            </a:r>
            <a:r>
              <a:rPr lang="es-ES" b="1" dirty="0"/>
              <a:t> uses simple </a:t>
            </a:r>
            <a:r>
              <a:rPr lang="es-ES" b="1" dirty="0" err="1"/>
              <a:t>fishing</a:t>
            </a:r>
            <a:r>
              <a:rPr lang="es-ES" b="1" dirty="0"/>
              <a:t> </a:t>
            </a:r>
            <a:r>
              <a:rPr lang="es-ES" b="1" dirty="0" err="1"/>
              <a:t>techniques</a:t>
            </a:r>
            <a:r>
              <a:rPr lang="es-ES" b="1" dirty="0"/>
              <a:t>: </a:t>
            </a:r>
            <a:r>
              <a:rPr lang="es-ES" b="1" dirty="0" err="1"/>
              <a:t>hooks</a:t>
            </a:r>
            <a:r>
              <a:rPr lang="es-ES" b="1" dirty="0"/>
              <a:t>, </a:t>
            </a:r>
            <a:r>
              <a:rPr lang="es-ES" b="1" dirty="0" err="1"/>
              <a:t>networks</a:t>
            </a:r>
            <a:r>
              <a:rPr lang="es-ES" b="1" dirty="0"/>
              <a:t>, </a:t>
            </a:r>
            <a:r>
              <a:rPr lang="es-ES" b="1" dirty="0" err="1"/>
              <a:t>harpoons</a:t>
            </a:r>
            <a:r>
              <a:rPr lang="es-ES" b="1" dirty="0"/>
              <a:t>…  </a:t>
            </a:r>
            <a:r>
              <a:rPr lang="es-ES" b="1" dirty="0" err="1"/>
              <a:t>This</a:t>
            </a:r>
            <a:r>
              <a:rPr lang="es-ES" b="1" dirty="0"/>
              <a:t> </a:t>
            </a:r>
            <a:r>
              <a:rPr lang="es-ES" b="1" dirty="0" err="1"/>
              <a:t>type</a:t>
            </a:r>
            <a:r>
              <a:rPr lang="es-ES" b="1" dirty="0"/>
              <a:t> </a:t>
            </a:r>
            <a:r>
              <a:rPr lang="es-ES" b="1" dirty="0" err="1"/>
              <a:t>of</a:t>
            </a:r>
            <a:r>
              <a:rPr lang="es-ES" b="1" dirty="0"/>
              <a:t> </a:t>
            </a:r>
            <a:r>
              <a:rPr lang="es-ES" b="1" dirty="0" err="1"/>
              <a:t>fishing</a:t>
            </a:r>
            <a:r>
              <a:rPr lang="es-ES" b="1" dirty="0"/>
              <a:t> </a:t>
            </a:r>
            <a:r>
              <a:rPr lang="es-ES" b="1" dirty="0" err="1"/>
              <a:t>play</a:t>
            </a:r>
            <a:r>
              <a:rPr lang="es-ES" b="1" dirty="0"/>
              <a:t> </a:t>
            </a:r>
            <a:r>
              <a:rPr lang="es-ES" b="1" dirty="0" err="1"/>
              <a:t>an</a:t>
            </a:r>
            <a:r>
              <a:rPr lang="es-ES" b="1" dirty="0"/>
              <a:t> </a:t>
            </a:r>
            <a:r>
              <a:rPr lang="es-ES" b="1" dirty="0" err="1"/>
              <a:t>important</a:t>
            </a:r>
            <a:r>
              <a:rPr lang="es-ES" b="1" dirty="0"/>
              <a:t> role in </a:t>
            </a:r>
            <a:r>
              <a:rPr lang="es-ES" b="1" dirty="0" err="1"/>
              <a:t>developing</a:t>
            </a:r>
            <a:r>
              <a:rPr lang="es-ES" b="1" dirty="0"/>
              <a:t> </a:t>
            </a:r>
            <a:r>
              <a:rPr lang="es-ES" b="1" dirty="0" err="1"/>
              <a:t>countries</a:t>
            </a:r>
            <a:r>
              <a:rPr lang="es-ES" b="1" dirty="0"/>
              <a:t> </a:t>
            </a:r>
            <a:r>
              <a:rPr lang="es-ES" b="1" dirty="0" err="1"/>
              <a:t>diet</a:t>
            </a:r>
            <a:r>
              <a:rPr lang="es-ES" b="1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4" name="Imagen 3" descr="https://i0.wp.com/static.panoramio.com/photos/original/5619325.jpg">
            <a:extLst>
              <a:ext uri="{FF2B5EF4-FFF2-40B4-BE49-F238E27FC236}">
                <a16:creationId xmlns:a16="http://schemas.microsoft.com/office/drawing/2014/main" id="{117DA798-21D2-44F6-9131-84A277CE3E6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2870200"/>
            <a:ext cx="4757420" cy="2520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http://www.mexconnect.com/photos/2522-c-1108-fishermen-from-the-isla-de-janitzio-lure-tourists-with-their-large.jpg?1231551645">
            <a:hlinkClick r:id="rId3" tgtFrame="&quot;_blank&quot;"/>
            <a:extLst>
              <a:ext uri="{FF2B5EF4-FFF2-40B4-BE49-F238E27FC236}">
                <a16:creationId xmlns:a16="http://schemas.microsoft.com/office/drawing/2014/main" id="{7F6D0DFC-46AB-42DF-88C5-00573776716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451" y="2870200"/>
            <a:ext cx="3717924" cy="25203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9908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12DA0-B1F0-4E19-BCD4-B5A7AE287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175" y="133350"/>
            <a:ext cx="6294437" cy="730249"/>
          </a:xfrm>
        </p:spPr>
        <p:txBody>
          <a:bodyPr>
            <a:noAutofit/>
          </a:bodyPr>
          <a:lstStyle/>
          <a:p>
            <a:r>
              <a:rPr lang="es-E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fishing</a:t>
            </a: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(II)</a:t>
            </a:r>
            <a:endParaRPr lang="en-US" sz="48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6B771B-2D26-4A0A-B5A0-3716B4986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123951"/>
            <a:ext cx="11077575" cy="487045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Industrial fishing is also called off-shore fishing or deep sea fishing. It is used to catch a great volume of fish. It uses huge and well equipped boats to remain at sea for weeks or months.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Their boats are </a:t>
            </a:r>
            <a:r>
              <a:rPr lang="en-US" b="1" dirty="0" err="1"/>
              <a:t>large,called</a:t>
            </a:r>
            <a:r>
              <a:rPr lang="en-US" b="1" dirty="0"/>
              <a:t> boat-factories and use advanced fishing techniques, like radars to detect </a:t>
            </a:r>
            <a:r>
              <a:rPr lang="en-US" b="1" dirty="0" err="1"/>
              <a:t>shcool</a:t>
            </a:r>
            <a:r>
              <a:rPr lang="en-US" b="1" dirty="0"/>
              <a:t> of fish. Also they have enormous freezers to preserve the fish in good conditions.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The catch can be transformed and packaged in the factory ships.  </a:t>
            </a:r>
            <a:endParaRPr lang="en-US" dirty="0"/>
          </a:p>
          <a:p>
            <a:endParaRPr lang="en-US" dirty="0"/>
          </a:p>
        </p:txBody>
      </p:sp>
      <p:pic>
        <p:nvPicPr>
          <p:cNvPr id="4" name="Imagen 3" descr="https://upload.wikimedia.org/wikipedia/commons/0/00/Chilean_purse_seine.jpg">
            <a:extLst>
              <a:ext uri="{FF2B5EF4-FFF2-40B4-BE49-F238E27FC236}">
                <a16:creationId xmlns:a16="http://schemas.microsoft.com/office/drawing/2014/main" id="{FCE4AC3C-91E3-4A98-9753-59455CA87D0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3559176"/>
            <a:ext cx="3395661" cy="2346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https://i0.wp.com/industrialfishing.com/img/sea_bottom_fishing.jpg">
            <a:extLst>
              <a:ext uri="{FF2B5EF4-FFF2-40B4-BE49-F238E27FC236}">
                <a16:creationId xmlns:a16="http://schemas.microsoft.com/office/drawing/2014/main" id="{E70D5600-D5CF-4A52-8DC2-10EE9EAA77D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325" y="3559176"/>
            <a:ext cx="3837310" cy="2346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http://www.opiinc.org/images/Pages/Over-fishing.jpg">
            <a:extLst>
              <a:ext uri="{FF2B5EF4-FFF2-40B4-BE49-F238E27FC236}">
                <a16:creationId xmlns:a16="http://schemas.microsoft.com/office/drawing/2014/main" id="{C12932AA-DC1A-4E93-B5AA-3CDB54A3EA8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1" y="4305300"/>
            <a:ext cx="3205164" cy="17335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6319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3F8250A-B5BC-48E8-9E34-320C6AB61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Snip Diagonal Corner Rectangle 24">
            <a:extLst>
              <a:ext uri="{FF2B5EF4-FFF2-40B4-BE49-F238E27FC236}">
                <a16:creationId xmlns:a16="http://schemas.microsoft.com/office/drawing/2014/main" id="{A2829537-8D6E-4F27-8454-8F19BEA8C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229" y="620722"/>
            <a:ext cx="10935543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erritorio: Sociales: La pesca">
            <a:extLst>
              <a:ext uri="{FF2B5EF4-FFF2-40B4-BE49-F238E27FC236}">
                <a16:creationId xmlns:a16="http://schemas.microsoft.com/office/drawing/2014/main" id="{4EFB874B-A847-491C-9E05-BD46E4D2F3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1473"/>
          <a:stretch/>
        </p:blipFill>
        <p:spPr bwMode="auto">
          <a:xfrm>
            <a:off x="792480" y="786117"/>
            <a:ext cx="10607040" cy="4956048"/>
          </a:xfrm>
          <a:custGeom>
            <a:avLst/>
            <a:gdLst/>
            <a:ahLst/>
            <a:cxnLst/>
            <a:rect l="l" t="t" r="r" b="b"/>
            <a:pathLst>
              <a:path w="10607040" h="4956048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765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D65958-3D22-4ACD-876D-21807D86F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50" y="323850"/>
            <a:ext cx="6248693" cy="828675"/>
          </a:xfrm>
        </p:spPr>
        <p:txBody>
          <a:bodyPr>
            <a:normAutofit/>
          </a:bodyPr>
          <a:lstStyle/>
          <a:p>
            <a:pPr algn="ctr"/>
            <a:r>
              <a:rPr lang="es-E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Fishing</a:t>
            </a: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problems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9B80DF-4A98-4BBB-BF2A-F1583FE00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152525"/>
            <a:ext cx="10325100" cy="484187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err="1"/>
              <a:t>Overfishing</a:t>
            </a:r>
            <a:r>
              <a:rPr lang="es-ES" b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err="1"/>
              <a:t>Tradidional</a:t>
            </a:r>
            <a:r>
              <a:rPr lang="es-ES" b="1" dirty="0"/>
              <a:t> </a:t>
            </a:r>
            <a:r>
              <a:rPr lang="es-ES" b="1" dirty="0" err="1"/>
              <a:t>fishing</a:t>
            </a:r>
            <a:r>
              <a:rPr lang="es-ES" b="1" dirty="0"/>
              <a:t> </a:t>
            </a:r>
            <a:r>
              <a:rPr lang="es-ES" b="1" dirty="0" err="1"/>
              <a:t>grounds</a:t>
            </a:r>
            <a:r>
              <a:rPr lang="es-ES" b="1" dirty="0"/>
              <a:t> </a:t>
            </a:r>
            <a:r>
              <a:rPr lang="es-ES" b="1" dirty="0" err="1"/>
              <a:t>depleting</a:t>
            </a:r>
            <a:r>
              <a:rPr lang="es-ES" b="1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/>
              <a:t>International </a:t>
            </a:r>
            <a:r>
              <a:rPr lang="es-ES" b="1" dirty="0" err="1"/>
              <a:t>legislation</a:t>
            </a:r>
            <a:r>
              <a:rPr lang="es-ES" b="1" dirty="0"/>
              <a:t> </a:t>
            </a:r>
            <a:r>
              <a:rPr lang="es-ES" b="1" dirty="0" err="1"/>
              <a:t>to</a:t>
            </a:r>
            <a:r>
              <a:rPr lang="es-ES" b="1" dirty="0"/>
              <a:t> </a:t>
            </a:r>
            <a:r>
              <a:rPr lang="es-ES" b="1" dirty="0" err="1"/>
              <a:t>limit</a:t>
            </a:r>
            <a:r>
              <a:rPr lang="es-ES" b="1" dirty="0"/>
              <a:t> </a:t>
            </a:r>
            <a:r>
              <a:rPr lang="es-ES" b="1" dirty="0" err="1"/>
              <a:t>fishing</a:t>
            </a:r>
            <a:r>
              <a:rPr lang="es-ES" b="1" dirty="0"/>
              <a:t> and </a:t>
            </a:r>
            <a:r>
              <a:rPr lang="es-ES" b="1" dirty="0" err="1"/>
              <a:t>reserving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fisheries</a:t>
            </a:r>
            <a:r>
              <a:rPr lang="es-ES" b="1" dirty="0"/>
              <a:t> </a:t>
            </a:r>
            <a:r>
              <a:rPr lang="es-ES" b="1" dirty="0" err="1"/>
              <a:t>for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coastal</a:t>
            </a:r>
            <a:r>
              <a:rPr lang="es-ES" b="1" dirty="0"/>
              <a:t> </a:t>
            </a:r>
            <a:r>
              <a:rPr lang="es-ES" b="1" dirty="0" err="1"/>
              <a:t>countries</a:t>
            </a:r>
            <a:endParaRPr lang="es-E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err="1"/>
              <a:t>Sustainable</a:t>
            </a:r>
            <a:r>
              <a:rPr lang="es-ES" b="1" dirty="0"/>
              <a:t> </a:t>
            </a:r>
            <a:r>
              <a:rPr lang="es-ES" b="1" dirty="0" err="1"/>
              <a:t>fishing</a:t>
            </a:r>
            <a:r>
              <a:rPr lang="es-ES" b="1" dirty="0"/>
              <a:t>  (</a:t>
            </a:r>
            <a:r>
              <a:rPr lang="es-ES" b="1" dirty="0" err="1"/>
              <a:t>avoiding</a:t>
            </a:r>
            <a:r>
              <a:rPr lang="es-ES" b="1" dirty="0"/>
              <a:t> </a:t>
            </a:r>
            <a:r>
              <a:rPr lang="es-ES" b="1" dirty="0" err="1"/>
              <a:t>trawling</a:t>
            </a:r>
            <a:r>
              <a:rPr lang="es-ES" b="1" dirty="0"/>
              <a:t> and </a:t>
            </a:r>
            <a:r>
              <a:rPr lang="es-ES" b="1" dirty="0" err="1"/>
              <a:t>limiting</a:t>
            </a:r>
            <a:r>
              <a:rPr lang="es-ES" b="1" dirty="0"/>
              <a:t> </a:t>
            </a:r>
            <a:r>
              <a:rPr lang="es-ES" b="1" dirty="0" err="1"/>
              <a:t>catches</a:t>
            </a:r>
            <a:r>
              <a:rPr lang="es-ES" b="1" dirty="0"/>
              <a:t>)</a:t>
            </a:r>
          </a:p>
          <a:p>
            <a:endParaRPr lang="es-ES" dirty="0"/>
          </a:p>
        </p:txBody>
      </p:sp>
      <p:pic>
        <p:nvPicPr>
          <p:cNvPr id="4" name="Imagen 3" descr="http://3.bp.blogspot.com/-0HREUOtW2-U/ULc8FGG9_NI/AAAAAAAAAC4/U5ZDoWrcQCY/s1600/GLC_overfishing.jpg">
            <a:extLst>
              <a:ext uri="{FF2B5EF4-FFF2-40B4-BE49-F238E27FC236}">
                <a16:creationId xmlns:a16="http://schemas.microsoft.com/office/drawing/2014/main" id="{E1420F00-3DFE-4662-85D1-BFBD89E1EDD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87" y="4093236"/>
            <a:ext cx="3432516" cy="2526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image_67856">
            <a:extLst>
              <a:ext uri="{FF2B5EF4-FFF2-40B4-BE49-F238E27FC236}">
                <a16:creationId xmlns:a16="http://schemas.microsoft.com/office/drawing/2014/main" id="{11CFD2CE-1722-4925-B043-16B591D6C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410" y="4220308"/>
            <a:ext cx="3485515" cy="2313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 descr="http://globalnewlightofmyanmar.com/wp-content/uploads/2015/06/Credit-to-Myanmar-Toursim-Federation.jpg">
            <a:extLst>
              <a:ext uri="{FF2B5EF4-FFF2-40B4-BE49-F238E27FC236}">
                <a16:creationId xmlns:a16="http://schemas.microsoft.com/office/drawing/2014/main" id="{EAC93E0A-F559-4B8D-B3ED-185968A20CF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786" y="4108085"/>
            <a:ext cx="3432517" cy="2526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1644948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115</TotalTime>
  <Words>277</Words>
  <Application>Microsoft Office PowerPoint</Application>
  <PresentationFormat>Panorámica</PresentationFormat>
  <Paragraphs>49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Sector</vt:lpstr>
      <vt:lpstr>  Fishing</vt:lpstr>
      <vt:lpstr>Presentación de PowerPoint</vt:lpstr>
      <vt:lpstr>          Longline fishing                                     trawling                                    lift netting   </vt:lpstr>
      <vt:lpstr>Types of fishing (I)</vt:lpstr>
      <vt:lpstr>Types of fishing (II)</vt:lpstr>
      <vt:lpstr>Presentación de PowerPoint</vt:lpstr>
      <vt:lpstr>Fishing 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Fishing and     acquaculture</dc:title>
  <dc:creator>MARIA SANZ</dc:creator>
  <cp:lastModifiedBy>Maria Sanz</cp:lastModifiedBy>
  <cp:revision>18</cp:revision>
  <dcterms:created xsi:type="dcterms:W3CDTF">2018-11-05T19:41:01Z</dcterms:created>
  <dcterms:modified xsi:type="dcterms:W3CDTF">2022-04-20T15:15:29Z</dcterms:modified>
</cp:coreProperties>
</file>