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omic Sans MS" panose="030F0702030302020204" pitchFamily="66" charset="0"/>
      <p:regular r:id="rId48"/>
      <p:bold r:id="rId49"/>
      <p:italic r:id="rId50"/>
      <p:boldItalic r:id="rId51"/>
    </p:embeddedFont>
    <p:embeddedFont>
      <p:font typeface="Permanent Marker" panose="020B0604020202020204" charset="0"/>
      <p:regular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3459c551f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83459c551f_1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83459c551f_1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73ab214f0_0_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773ab214f0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73ab214f0_0_1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773ab214f0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73ab214f0_0_2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773ab214f0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73ab214f0_0_2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773ab214f0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7a57a4a5e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77a57a4a5e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341bedee6_0_1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8341bedee6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73ab214f0_0_2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773ab214f0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8341bedee6_0_1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8341bedee6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8341bedee6_0_3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8341bedee6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7fbbc9bd1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77fbbc9bd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8341bedee6_0_3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8341bedee6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8341bedee6_0_4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8341bedee6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77fbbc9bd1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77fbbc9bd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341bedee6_0_6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8341bedee6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341bedee6_0_4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8341bedee6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77fbbc9bd1_0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77fbbc9bd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8341bedee6_0_6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g8341bedee6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8341bedee6_0_4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8341bedee6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85330b3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85330b3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8341bedee6_0_7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g8341bedee6_0_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341bedee6_0_4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g8341bedee6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773ab214f0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773ab214f0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8341bedee6_0_7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g8341bedee6_0_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838801e0f6_0_5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g838801e0f6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773ab214f0_0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773ab214f0_0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8341bedee6_0_8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g8341bedee6_0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8341bedee6_0_8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g8341bedee6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773ab214f0_0_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773ab214f0_0_5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8341bedee6_0_8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g8341bedee6_0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77a57a4a5e_0_2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g77a57a4a5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77a57a4a5e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77a57a4a5e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77a57a4a5e_0_2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g77a57a4a5e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77a57a4a5e_0_2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g77a57a4a5e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77a57a4a5e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77a57a4a5e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77a57a4a5e_0_2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g77a57a4a5e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8341bedee6_0_15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g8341bedee6_0_1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8341bedee6_0_16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g8341bedee6_0_1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8341bedee6_0_16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g8341bedee6_0_1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8341bedee6_0_16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g8341bedee6_0_1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702" y="1143000"/>
            <a:ext cx="5486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9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lvl="0" indent="-279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1pPr>
            <a:lvl2pPr marL="914400" lvl="1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2pPr>
            <a:lvl3pPr marL="1371600" lvl="2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3pPr>
            <a:lvl4pPr marL="1828800" lvl="3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4pPr>
            <a:lvl5pPr marL="2286000" lvl="4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5pPr>
            <a:lvl6pPr marL="2743200" lvl="5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6pPr>
            <a:lvl7pPr marL="3200400" lvl="6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7pPr>
            <a:lvl8pPr marL="3657600" lvl="7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8pPr>
            <a:lvl9pPr marL="4114800" lvl="8" indent="-279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6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325" tIns="21150" rIns="42325" bIns="211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/>
          <p:nvPr/>
        </p:nvSpPr>
        <p:spPr>
          <a:xfrm>
            <a:off x="0" y="3849800"/>
            <a:ext cx="9144000" cy="1293900"/>
          </a:xfrm>
          <a:prstGeom prst="rect">
            <a:avLst/>
          </a:prstGeom>
          <a:gradFill>
            <a:gsLst>
              <a:gs pos="0">
                <a:srgbClr val="F48208"/>
              </a:gs>
              <a:gs pos="100000">
                <a:srgbClr val="703E08"/>
              </a:gs>
            </a:gsLst>
            <a:lin ang="5400012" scaled="0"/>
          </a:gra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325" tIns="21150" rIns="42325" bIns="2115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200" b="1" i="1" dirty="0">
                <a:latin typeface="Comic Sans MS"/>
                <a:ea typeface="Comic Sans MS"/>
                <a:cs typeface="Comic Sans MS"/>
                <a:sym typeface="Comic Sans MS"/>
              </a:rPr>
              <a:t>IES FORTUNY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200" b="1" i="1">
                <a:latin typeface="Comic Sans MS"/>
                <a:ea typeface="Comic Sans MS"/>
                <a:cs typeface="Comic Sans MS"/>
                <a:sym typeface="Comic Sans MS"/>
              </a:rPr>
              <a:t>MARÍA SANZ</a:t>
            </a:r>
            <a:endParaRPr sz="3200" b="1" i="1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214600" y="208650"/>
            <a:ext cx="8782200" cy="6969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NON-RENEWABLE ENERGY</a:t>
            </a:r>
            <a:endParaRPr sz="1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600" y="909775"/>
            <a:ext cx="3919277" cy="27789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6" name="Google Shape;136;p25"/>
          <p:cNvSpPr txBox="1"/>
          <p:nvPr/>
        </p:nvSpPr>
        <p:spPr>
          <a:xfrm>
            <a:off x="2195975" y="1899013"/>
            <a:ext cx="19380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GAS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214475" y="1899013"/>
            <a:ext cx="19815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 OIL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24000" y="3290575"/>
            <a:ext cx="19380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COAL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2162000" y="3290575"/>
            <a:ext cx="20280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 NUCLEAR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0000" y="909775"/>
            <a:ext cx="4806797" cy="27788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5050" y="908425"/>
            <a:ext cx="861900" cy="98775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2" name="Google Shape;14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049" y="954600"/>
            <a:ext cx="748813" cy="89539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3" name="Google Shape;14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971" y="2346146"/>
            <a:ext cx="861900" cy="895408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4" name="Google Shape;14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34025" y="2392187"/>
            <a:ext cx="832613" cy="832613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5" name="Google Shape;14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7346" y="2243475"/>
            <a:ext cx="991654" cy="113645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6" name="Google Shape;14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8055" y="3186110"/>
            <a:ext cx="420300" cy="50257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7" name="Google Shape;14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71425" y="3045831"/>
            <a:ext cx="536350" cy="55721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48" name="Google Shape;14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9199" y="2994949"/>
            <a:ext cx="398100" cy="39810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sp>
        <p:nvSpPr>
          <p:cNvPr id="149" name="Google Shape;149;p25">
            <a:hlinkClick r:id="" action="ppaction://hlinkshowjump?jump=nextslide"/>
          </p:cNvPr>
          <p:cNvSpPr/>
          <p:nvPr/>
        </p:nvSpPr>
        <p:spPr>
          <a:xfrm>
            <a:off x="8038100" y="2994950"/>
            <a:ext cx="861900" cy="6081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</a:t>
            </a:r>
            <a:endParaRPr sz="1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/>
          <p:nvPr/>
        </p:nvSpPr>
        <p:spPr>
          <a:xfrm>
            <a:off x="217850" y="535050"/>
            <a:ext cx="8674800" cy="43719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9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5" name="Google Shape;155;p26"/>
          <p:cNvSpPr/>
          <p:nvPr/>
        </p:nvSpPr>
        <p:spPr>
          <a:xfrm>
            <a:off x="971550" y="159200"/>
            <a:ext cx="6992400" cy="7788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NON-RENEWABLE ENERGY </a:t>
            </a:r>
            <a:endParaRPr sz="3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163800" y="1162925"/>
            <a:ext cx="8674800" cy="17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Non renewable energy sources cannot be replaced. Once they are used they will not be restored (or at least for millions of years).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Non-renewable energy include </a:t>
            </a:r>
            <a:r>
              <a:rPr lang="en-GB" sz="15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fossil fuels</a:t>
            </a: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(coal,oil and gas) and also nuclear energy.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are going to look at each non-renewable energy source and explore the advantages and disadvantages of each. 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2299213" y="4229625"/>
            <a:ext cx="12804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 GAS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5301025" y="4229625"/>
            <a:ext cx="17394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 OIL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459200" y="4229625"/>
            <a:ext cx="15129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 NUCLEAR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3933000" y="4229625"/>
            <a:ext cx="1136400" cy="398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omic Sans MS"/>
                <a:ea typeface="Comic Sans MS"/>
                <a:cs typeface="Comic Sans MS"/>
                <a:sym typeface="Comic Sans MS"/>
              </a:rPr>
              <a:t> COAL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1" name="Google Shape;161;p26">
            <a:hlinkClick r:id="" action="ppaction://hlinkshowjump?jump=nextslide"/>
          </p:cNvPr>
          <p:cNvSpPr/>
          <p:nvPr/>
        </p:nvSpPr>
        <p:spPr>
          <a:xfrm>
            <a:off x="7964100" y="4229625"/>
            <a:ext cx="822600" cy="519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</a:t>
            </a:r>
            <a:endParaRPr sz="1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2" name="Google Shape;16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0150" y="3180338"/>
            <a:ext cx="861900" cy="98775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63" name="Google Shape;16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2549" y="3180350"/>
            <a:ext cx="748813" cy="89539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64" name="Google Shape;16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70246" y="3156446"/>
            <a:ext cx="861900" cy="895408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65" name="Google Shape;16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350" y="3265400"/>
            <a:ext cx="832613" cy="832613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/>
          <p:nvPr/>
        </p:nvSpPr>
        <p:spPr>
          <a:xfrm>
            <a:off x="217850" y="535050"/>
            <a:ext cx="8674800" cy="43719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9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1" name="Google Shape;171;p27"/>
          <p:cNvSpPr/>
          <p:nvPr/>
        </p:nvSpPr>
        <p:spPr>
          <a:xfrm>
            <a:off x="2438475" y="159200"/>
            <a:ext cx="4572000" cy="8973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</a:t>
            </a:r>
            <a:endParaRPr sz="3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167575" y="1686900"/>
            <a:ext cx="8674800" cy="20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 is a liquid fossil fuel and is also known as crude oil or petroleum.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 is trapped by rock formations deep underground. Humans build a ‘drill rig’ on land or an ‘oil platform’ in the ocean to pump out the oil. 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Once oil has been taken out of the ground it can be refined into many different products.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use oil for many things (gasoline in cars, nail polish, rubbing alcohol).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Advantages of oil are that it is relatively inexpensive and provides us with many convenicies.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Disadvantages of oil include oil spills which are environmental disasters for ecosystems.  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Burning gasoline also releases hazardous fumes into the air that we breath.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7">
            <a:hlinkClick r:id="" action="ppaction://hlinkshowjump?jump=nextslide"/>
          </p:cNvPr>
          <p:cNvSpPr/>
          <p:nvPr/>
        </p:nvSpPr>
        <p:spPr>
          <a:xfrm>
            <a:off x="7982000" y="4337825"/>
            <a:ext cx="822600" cy="519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</a:t>
            </a:r>
            <a:endParaRPr sz="1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4" name="Google Shape;1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825" y="647125"/>
            <a:ext cx="822600" cy="98361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75" name="Google Shape;17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7425" y="728400"/>
            <a:ext cx="1281925" cy="9614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/>
          <p:nvPr/>
        </p:nvSpPr>
        <p:spPr>
          <a:xfrm>
            <a:off x="217850" y="535050"/>
            <a:ext cx="8674800" cy="43719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9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28"/>
          <p:cNvSpPr/>
          <p:nvPr/>
        </p:nvSpPr>
        <p:spPr>
          <a:xfrm>
            <a:off x="2476525" y="159200"/>
            <a:ext cx="3914700" cy="8973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GAS</a:t>
            </a:r>
            <a:endParaRPr sz="3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2" name="Google Shape;182;p28"/>
          <p:cNvSpPr txBox="1"/>
          <p:nvPr/>
        </p:nvSpPr>
        <p:spPr>
          <a:xfrm>
            <a:off x="457225" y="1780900"/>
            <a:ext cx="8095800" cy="25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Natural gas is another fossil fuel trapped underground in reservoirs. 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Natural gas is mainly made up of methane. Methane smells like rotten eggs.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use natural gas for heating and cooking. Natural gas can also be burned to produce electricity.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Advantages of natural gas are that it is relatively inexpensive to extract and it is a ‘cleaner’ fuel than oil and gas.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omic Sans MS"/>
              <a:buChar char="●"/>
            </a:pPr>
            <a:r>
              <a:rPr lang="en-GB" sz="13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process used to extract natural gas is called ‘fracking’. Fracking has disadvantages because it can cause mini earthquakes and contaminate water sources.</a:t>
            </a: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8">
            <a:hlinkClick r:id="" action="ppaction://hlinkshowjump?jump=nextslide"/>
          </p:cNvPr>
          <p:cNvSpPr/>
          <p:nvPr/>
        </p:nvSpPr>
        <p:spPr>
          <a:xfrm>
            <a:off x="7982000" y="4337825"/>
            <a:ext cx="822600" cy="519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</a:t>
            </a:r>
            <a:endParaRPr sz="1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4" name="Google Shape;1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850" y="609825"/>
            <a:ext cx="1082550" cy="124062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85" name="Google Shape;18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9551" y="635425"/>
            <a:ext cx="933499" cy="111904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/>
          <p:nvPr/>
        </p:nvSpPr>
        <p:spPr>
          <a:xfrm>
            <a:off x="217850" y="535050"/>
            <a:ext cx="8674800" cy="43719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9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2143150" y="159200"/>
            <a:ext cx="4295700" cy="8973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COAL</a:t>
            </a:r>
            <a:endParaRPr sz="3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381025" y="1669275"/>
            <a:ext cx="8377800" cy="17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Char char="●"/>
            </a:pPr>
            <a:r>
              <a:rPr lang="en-GB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Coal is a black or brownish rock. We burn coal to create energy.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Char char="●"/>
            </a:pPr>
            <a:r>
              <a:rPr lang="en-GB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mine coal both underground and on the surface. 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Char char="●"/>
            </a:pPr>
            <a:r>
              <a:rPr lang="en-GB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About half of electricity in the USA comes from burning coal.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Char char="●"/>
            </a:pPr>
            <a:r>
              <a:rPr lang="en-GB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Advantages of coal are that it is a very reliable and a cheap source of energy.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Char char="●"/>
            </a:pPr>
            <a:r>
              <a:rPr lang="en-GB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Disadvantages of coal are that it is very dangerous to mine. Coal miners are exposed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toxic dust. Coal also releases many toxic gases and pollutants into the atmosphere when it is burned.</a:t>
            </a: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9">
            <a:hlinkClick r:id="" action="ppaction://hlinkshowjump?jump=nextslide"/>
          </p:cNvPr>
          <p:cNvSpPr/>
          <p:nvPr/>
        </p:nvSpPr>
        <p:spPr>
          <a:xfrm>
            <a:off x="7982000" y="4337825"/>
            <a:ext cx="822600" cy="519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</a:t>
            </a:r>
            <a:endParaRPr sz="1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4" name="Google Shape;1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271" y="639146"/>
            <a:ext cx="861900" cy="895408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195" name="Google Shape;19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6025" y="655900"/>
            <a:ext cx="861899" cy="8618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/>
          <p:nvPr/>
        </p:nvSpPr>
        <p:spPr>
          <a:xfrm>
            <a:off x="217850" y="535050"/>
            <a:ext cx="8674800" cy="43719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9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9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2408075" y="159200"/>
            <a:ext cx="4030800" cy="8973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200038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NUCLEAR </a:t>
            </a:r>
            <a:endParaRPr sz="3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91475" y="1921850"/>
            <a:ext cx="8724900" cy="17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Nuclear is another form of non-renewable energy. The material used in nuclear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power stations is finite. 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material most often used in nuclear power plant is the element </a:t>
            </a:r>
            <a:r>
              <a:rPr lang="en-GB" sz="1500" b="1" u="sng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uranium</a:t>
            </a: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3716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Advantages of nuclear power is that it does not pollute the air or emit greenhouse gases.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3716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238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mic Sans MS"/>
              <a:buChar char="●"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Disadvantages of nuclear power are that nuclear power plants are very difficult to build and maintain. Nuclear energy also produces radioactive waste which is extremely toxic to the environment.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3" name="Google Shape;2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75" y="616575"/>
            <a:ext cx="1050525" cy="105052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04" name="Google Shape;20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3825" y="616575"/>
            <a:ext cx="1050524" cy="105052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31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210" name="Google Shape;210;p31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1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212" name="Google Shape;21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25" y="576875"/>
            <a:ext cx="2701350" cy="25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475" y="691350"/>
            <a:ext cx="1733549" cy="173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/>
          <p:nvPr/>
        </p:nvSpPr>
        <p:spPr>
          <a:xfrm>
            <a:off x="550250" y="87750"/>
            <a:ext cx="8300400" cy="951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Unscramble the source of non-renewable energy. </a:t>
            </a:r>
            <a:endParaRPr sz="23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Then search for it and click on it</a:t>
            </a:r>
            <a:r>
              <a:rPr lang="en-GB" sz="26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20" name="Google Shape;220;p32"/>
          <p:cNvCxnSpPr>
            <a:stCxn id="219" idx="2"/>
          </p:cNvCxnSpPr>
          <p:nvPr/>
        </p:nvCxnSpPr>
        <p:spPr>
          <a:xfrm>
            <a:off x="4700450" y="1039050"/>
            <a:ext cx="11400" cy="283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1" name="Google Shape;221;p32">
            <a:hlinkClick r:id="rId4" action="ppaction://hlinksldjump"/>
          </p:cNvPr>
          <p:cNvSpPr/>
          <p:nvPr/>
        </p:nvSpPr>
        <p:spPr>
          <a:xfrm>
            <a:off x="0" y="-12"/>
            <a:ext cx="9144000" cy="5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2"/>
          <p:cNvSpPr/>
          <p:nvPr/>
        </p:nvSpPr>
        <p:spPr>
          <a:xfrm>
            <a:off x="3368950" y="1343200"/>
            <a:ext cx="2898000" cy="593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LIO</a:t>
            </a:r>
            <a:endParaRPr sz="27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3" name="Google Shape;223;p32">
            <a:hlinkClick r:id="" action="ppaction://hlinkshowjump?jump=previousslide"/>
          </p:cNvPr>
          <p:cNvPicPr preferRelativeResize="0"/>
          <p:nvPr/>
        </p:nvPicPr>
        <p:blipFill rotWithShape="1">
          <a:blip r:embed="rId5">
            <a:alphaModFix/>
          </a:blip>
          <a:srcRect l="25732" r="26284"/>
          <a:stretch/>
        </p:blipFill>
        <p:spPr>
          <a:xfrm>
            <a:off x="2750850" y="2031400"/>
            <a:ext cx="1303025" cy="311210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24" name="Google Shape;224;p32">
            <a:hlinkClick r:id="" action="ppaction://hlinkshowjump?jump=next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7675" y="4040710"/>
            <a:ext cx="462975" cy="55361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25" name="Google Shape;225;p32">
            <a:hlinkClick r:id="" action="ppaction://hlinkshowjump?jump=previous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93824" y="3898101"/>
            <a:ext cx="570910" cy="59309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26" name="Google Shape;226;p32">
            <a:hlinkClick r:id="" action="ppaction://hlinkshowjump?jump=previous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71425" y="4086024"/>
            <a:ext cx="462975" cy="46297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3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BRAVO,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1/10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3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3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3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3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4497" y="1630425"/>
            <a:ext cx="1501650" cy="150166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3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3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3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3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3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34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253" name="Google Shape;253;p34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sp>
        <p:nvSpPr>
          <p:cNvPr id="255" name="Google Shape;255;p34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6" name="Google Shape;25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25" y="576875"/>
            <a:ext cx="2701350" cy="25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475" y="691350"/>
            <a:ext cx="1733549" cy="173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/>
          <p:nvPr/>
        </p:nvSpPr>
        <p:spPr>
          <a:xfrm>
            <a:off x="550250" y="87750"/>
            <a:ext cx="8300400" cy="951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Unscramble the source of non-renewable energy. </a:t>
            </a:r>
            <a:endParaRPr sz="23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Then search for it and click on it</a:t>
            </a:r>
            <a:r>
              <a:rPr lang="en-GB" sz="26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63" name="Google Shape;263;p35"/>
          <p:cNvCxnSpPr>
            <a:stCxn id="262" idx="2"/>
          </p:cNvCxnSpPr>
          <p:nvPr/>
        </p:nvCxnSpPr>
        <p:spPr>
          <a:xfrm>
            <a:off x="4700450" y="1039050"/>
            <a:ext cx="11400" cy="283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4" name="Google Shape;264;p35">
            <a:hlinkClick r:id="rId4" action="ppaction://hlinksldjump"/>
          </p:cNvPr>
          <p:cNvSpPr/>
          <p:nvPr/>
        </p:nvSpPr>
        <p:spPr>
          <a:xfrm>
            <a:off x="0" y="-100837"/>
            <a:ext cx="9144000" cy="5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5"/>
          <p:cNvSpPr/>
          <p:nvPr/>
        </p:nvSpPr>
        <p:spPr>
          <a:xfrm>
            <a:off x="3368950" y="1343200"/>
            <a:ext cx="2898000" cy="593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CLNEUAR</a:t>
            </a:r>
            <a:endParaRPr sz="27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6" name="Google Shape;266;p35">
            <a:hlinkClick r:id="" action="ppaction://hlinkshowjump?jump=previousslide"/>
          </p:cNvPr>
          <p:cNvPicPr preferRelativeResize="0"/>
          <p:nvPr/>
        </p:nvPicPr>
        <p:blipFill rotWithShape="1">
          <a:blip r:embed="rId5">
            <a:alphaModFix/>
          </a:blip>
          <a:srcRect l="24047" r="26846"/>
          <a:stretch/>
        </p:blipFill>
        <p:spPr>
          <a:xfrm>
            <a:off x="2705125" y="2031400"/>
            <a:ext cx="1333500" cy="311210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67" name="Google Shape;267;p35">
            <a:hlinkClick r:id="" action="ppaction://hlinkshowjump?jump=previous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7675" y="3917847"/>
            <a:ext cx="462975" cy="55361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68" name="Google Shape;268;p35">
            <a:hlinkClick r:id="" action="ppaction://hlinkshowjump?jump=previous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93824" y="3898101"/>
            <a:ext cx="570910" cy="59309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269" name="Google Shape;269;p35">
            <a:hlinkClick r:id=""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71425" y="4086024"/>
            <a:ext cx="462975" cy="46297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6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BRAVO,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2/10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6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6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6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3" name="Google Shape;28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4497" y="1649475"/>
            <a:ext cx="1501650" cy="150167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6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6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6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6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6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6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90" name="Google Shape;290;p36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6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37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297" name="Google Shape;297;p37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7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sp>
        <p:nvSpPr>
          <p:cNvPr id="299" name="Google Shape;299;p37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0" name="Google Shape;30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25" y="576875"/>
            <a:ext cx="2701350" cy="25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475" y="691350"/>
            <a:ext cx="1733549" cy="173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8"/>
          <p:cNvSpPr/>
          <p:nvPr/>
        </p:nvSpPr>
        <p:spPr>
          <a:xfrm>
            <a:off x="550250" y="87750"/>
            <a:ext cx="8300400" cy="951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Unscramble the source of non-renewable energy. </a:t>
            </a:r>
            <a:endParaRPr sz="23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Then search for it and click on it</a:t>
            </a:r>
            <a:r>
              <a:rPr lang="en-GB" sz="26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07" name="Google Shape;307;p38"/>
          <p:cNvCxnSpPr>
            <a:stCxn id="306" idx="2"/>
          </p:cNvCxnSpPr>
          <p:nvPr/>
        </p:nvCxnSpPr>
        <p:spPr>
          <a:xfrm>
            <a:off x="4700450" y="1039050"/>
            <a:ext cx="11400" cy="283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8" name="Google Shape;308;p38">
            <a:hlinkClick r:id="rId4" action="ppaction://hlinksldjump"/>
          </p:cNvPr>
          <p:cNvSpPr/>
          <p:nvPr/>
        </p:nvSpPr>
        <p:spPr>
          <a:xfrm>
            <a:off x="41425" y="87738"/>
            <a:ext cx="9144000" cy="5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8"/>
          <p:cNvSpPr/>
          <p:nvPr/>
        </p:nvSpPr>
        <p:spPr>
          <a:xfrm>
            <a:off x="3368950" y="1343200"/>
            <a:ext cx="2898000" cy="593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OALC</a:t>
            </a:r>
            <a:endParaRPr sz="27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10" name="Google Shape;310;p38">
            <a:hlinkClick r:id="" action="ppaction://hlinkshowjump?jump=previousslide"/>
          </p:cNvPr>
          <p:cNvPicPr preferRelativeResize="0"/>
          <p:nvPr/>
        </p:nvPicPr>
        <p:blipFill rotWithShape="1">
          <a:blip r:embed="rId5">
            <a:alphaModFix/>
          </a:blip>
          <a:srcRect l="25733" r="22635"/>
          <a:stretch/>
        </p:blipFill>
        <p:spPr>
          <a:xfrm>
            <a:off x="2750875" y="2031400"/>
            <a:ext cx="1402075" cy="311210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311" name="Google Shape;311;p38">
            <a:hlinkClick r:id="" action="ppaction://hlinkshowjump?jump=previous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7675" y="4040710"/>
            <a:ext cx="462975" cy="55361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312" name="Google Shape;312;p38">
            <a:hlinkClick r:id=""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93824" y="3898101"/>
            <a:ext cx="570910" cy="59309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313" name="Google Shape;313;p38">
            <a:hlinkClick r:id="" action="ppaction://hlinkshowjump?jump=previous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71425" y="4086024"/>
            <a:ext cx="462975" cy="46297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9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EXCELLENT,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3/10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2" name="Google Shape;322;p39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9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9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9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7" name="Google Shape;32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4222" y="1611375"/>
            <a:ext cx="1501650" cy="1501669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9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9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9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9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9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9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9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9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40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342" name="Google Shape;342;p40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0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sp>
        <p:nvSpPr>
          <p:cNvPr id="344" name="Google Shape;344;p40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45" name="Google Shape;34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25" y="576875"/>
            <a:ext cx="2701350" cy="25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475" y="691350"/>
            <a:ext cx="1733549" cy="173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1"/>
          <p:cNvSpPr/>
          <p:nvPr/>
        </p:nvSpPr>
        <p:spPr>
          <a:xfrm>
            <a:off x="550250" y="87750"/>
            <a:ext cx="8300400" cy="951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Unscramble the source of non-renewable energy. </a:t>
            </a:r>
            <a:endParaRPr sz="2300"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 b="1">
                <a:latin typeface="Comic Sans MS"/>
                <a:ea typeface="Comic Sans MS"/>
                <a:cs typeface="Comic Sans MS"/>
                <a:sym typeface="Comic Sans MS"/>
              </a:rPr>
              <a:t>Then search for it and click on it</a:t>
            </a:r>
            <a:r>
              <a:rPr lang="en-GB" sz="26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52" name="Google Shape;352;p41"/>
          <p:cNvCxnSpPr>
            <a:stCxn id="351" idx="2"/>
          </p:cNvCxnSpPr>
          <p:nvPr/>
        </p:nvCxnSpPr>
        <p:spPr>
          <a:xfrm>
            <a:off x="4700450" y="1039050"/>
            <a:ext cx="11400" cy="283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3" name="Google Shape;353;p41">
            <a:hlinkClick r:id="rId4" action="ppaction://hlinksldjump"/>
          </p:cNvPr>
          <p:cNvSpPr/>
          <p:nvPr/>
        </p:nvSpPr>
        <p:spPr>
          <a:xfrm>
            <a:off x="0" y="-81787"/>
            <a:ext cx="9144000" cy="55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1"/>
          <p:cNvSpPr/>
          <p:nvPr/>
        </p:nvSpPr>
        <p:spPr>
          <a:xfrm>
            <a:off x="3368950" y="1343200"/>
            <a:ext cx="2898000" cy="5931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SAG</a:t>
            </a:r>
            <a:endParaRPr sz="27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55" name="Google Shape;355;p41">
            <a:hlinkClick r:id="" action="ppaction://hlinkshowjump?jump=nextslide"/>
          </p:cNvPr>
          <p:cNvPicPr preferRelativeResize="0"/>
          <p:nvPr/>
        </p:nvPicPr>
        <p:blipFill rotWithShape="1">
          <a:blip r:embed="rId5">
            <a:alphaModFix/>
          </a:blip>
          <a:srcRect l="22650" r="20454"/>
          <a:stretch/>
        </p:blipFill>
        <p:spPr>
          <a:xfrm>
            <a:off x="2667075" y="2031400"/>
            <a:ext cx="1544925" cy="3112100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356" name="Google Shape;356;p41">
            <a:hlinkClick r:id="" action="ppaction://hlinkshowjump?jump=previousslide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7675" y="4040710"/>
            <a:ext cx="462975" cy="55361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357" name="Google Shape;357;p41">
            <a:hlinkClick r:id="" action="ppaction://hlinkshowjump?jump=previous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93824" y="3898101"/>
            <a:ext cx="570910" cy="593099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  <p:pic>
        <p:nvPicPr>
          <p:cNvPr id="358" name="Google Shape;358;p41">
            <a:hlinkClick r:id="" action="ppaction://hlinkshowjump?jump=previous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71425" y="4086024"/>
            <a:ext cx="462975" cy="462975"/>
          </a:xfrm>
          <a:prstGeom prst="rect">
            <a:avLst/>
          </a:prstGeom>
          <a:noFill/>
          <a:ln>
            <a:noFill/>
          </a:ln>
          <a:effectLst>
            <a:outerShdw blurRad="57150" dist="76200" algn="bl" rotWithShape="0">
              <a:srgbClr val="000000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2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WELL DONE,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4/10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67" name="Google Shape;367;p42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42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42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42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2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2" name="Google Shape;37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3272" y="1535175"/>
            <a:ext cx="1501650" cy="1501669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2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42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2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2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42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42"/>
          <p:cNvSpPr/>
          <p:nvPr/>
        </p:nvSpPr>
        <p:spPr>
          <a:xfrm>
            <a:off x="18493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42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42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81" name="Google Shape;381;p42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2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43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388" name="Google Shape;388;p43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3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sp>
        <p:nvSpPr>
          <p:cNvPr id="390" name="Google Shape;390;p43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91" name="Google Shape;39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25" y="576875"/>
            <a:ext cx="2701350" cy="252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475" y="691350"/>
            <a:ext cx="1733549" cy="173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4"/>
          <p:cNvSpPr/>
          <p:nvPr/>
        </p:nvSpPr>
        <p:spPr>
          <a:xfrm>
            <a:off x="247650" y="219150"/>
            <a:ext cx="8648700" cy="47052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198662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44">
            <a:hlinkClick r:id="rId3" action="ppaction://hlinksldjump"/>
          </p:cNvPr>
          <p:cNvSpPr/>
          <p:nvPr/>
        </p:nvSpPr>
        <p:spPr>
          <a:xfrm>
            <a:off x="12420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44"/>
          <p:cNvSpPr/>
          <p:nvPr/>
        </p:nvSpPr>
        <p:spPr>
          <a:xfrm>
            <a:off x="686250" y="350975"/>
            <a:ext cx="8019900" cy="4992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 b="1">
                <a:latin typeface="Comic Sans MS"/>
                <a:ea typeface="Comic Sans MS"/>
                <a:cs typeface="Comic Sans MS"/>
                <a:sym typeface="Comic Sans MS"/>
              </a:rPr>
              <a:t>Please read the question and then click the correct answer</a:t>
            </a:r>
            <a:r>
              <a:rPr lang="en-GB" sz="24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2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0" name="Google Shape;400;p44"/>
          <p:cNvSpPr/>
          <p:nvPr/>
        </p:nvSpPr>
        <p:spPr>
          <a:xfrm>
            <a:off x="886200" y="1153950"/>
            <a:ext cx="7620000" cy="7236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non-renewable energy sources produces radioactive waste?</a:t>
            </a:r>
            <a:endParaRPr sz="2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401" name="Google Shape;401;p44"/>
          <p:cNvCxnSpPr>
            <a:stCxn id="400" idx="0"/>
            <a:endCxn id="399" idx="2"/>
          </p:cNvCxnSpPr>
          <p:nvPr/>
        </p:nvCxnSpPr>
        <p:spPr>
          <a:xfrm rot="10800000">
            <a:off x="4696200" y="850050"/>
            <a:ext cx="0" cy="303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2" name="Google Shape;402;p44">
            <a:hlinkClick r:id="" action="ppaction://hlinkshowjump?jump=previousslide"/>
          </p:cNvPr>
          <p:cNvSpPr/>
          <p:nvPr/>
        </p:nvSpPr>
        <p:spPr>
          <a:xfrm>
            <a:off x="40050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735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Comic Sans MS"/>
              <a:buAutoNum type="alphaUcParenR"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3" name="Google Shape;403;p44">
            <a:hlinkClick r:id="" action="ppaction://hlinkshowjump?jump=previousslide"/>
          </p:cNvPr>
          <p:cNvSpPr/>
          <p:nvPr/>
        </p:nvSpPr>
        <p:spPr>
          <a:xfrm>
            <a:off x="493395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B)  Coal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4" name="Google Shape;404;p44">
            <a:hlinkClick r:id="" action="ppaction://hlinkshowjump?jump=previousslide"/>
          </p:cNvPr>
          <p:cNvSpPr/>
          <p:nvPr/>
        </p:nvSpPr>
        <p:spPr>
          <a:xfrm>
            <a:off x="40050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C)  Gas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5" name="Google Shape;405;p44">
            <a:hlinkClick r:id="" action="ppaction://hlinkshowjump?jump=nextslide"/>
          </p:cNvPr>
          <p:cNvSpPr/>
          <p:nvPr/>
        </p:nvSpPr>
        <p:spPr>
          <a:xfrm>
            <a:off x="493395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D)  Nuclear 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5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GOOD JOB,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5/10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4" name="Google Shape;414;p45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45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45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45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45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9" name="Google Shape;419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4497" y="1725675"/>
            <a:ext cx="1501650" cy="150167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5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5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45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45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424" name="Google Shape;424;p45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5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45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5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45"/>
          <p:cNvSpPr/>
          <p:nvPr/>
        </p:nvSpPr>
        <p:spPr>
          <a:xfrm>
            <a:off x="31802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45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45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p46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436" name="Google Shape;436;p46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6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438" name="Google Shape;43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025" y="858950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6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7"/>
          <p:cNvSpPr/>
          <p:nvPr/>
        </p:nvSpPr>
        <p:spPr>
          <a:xfrm>
            <a:off x="247650" y="219150"/>
            <a:ext cx="8648700" cy="47052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198662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47">
            <a:hlinkClick r:id="rId3" action="ppaction://hlinksldjump"/>
          </p:cNvPr>
          <p:cNvSpPr/>
          <p:nvPr/>
        </p:nvSpPr>
        <p:spPr>
          <a:xfrm>
            <a:off x="12420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47"/>
          <p:cNvSpPr/>
          <p:nvPr/>
        </p:nvSpPr>
        <p:spPr>
          <a:xfrm>
            <a:off x="686250" y="350975"/>
            <a:ext cx="8019900" cy="4992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 b="1">
                <a:latin typeface="Comic Sans MS"/>
                <a:ea typeface="Comic Sans MS"/>
                <a:cs typeface="Comic Sans MS"/>
                <a:sym typeface="Comic Sans MS"/>
              </a:rPr>
              <a:t>Please read the question and then click the correct answer</a:t>
            </a:r>
            <a:r>
              <a:rPr lang="en-GB" sz="24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2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7" name="Google Shape;447;p47"/>
          <p:cNvSpPr/>
          <p:nvPr/>
        </p:nvSpPr>
        <p:spPr>
          <a:xfrm>
            <a:off x="886200" y="1153950"/>
            <a:ext cx="7620000" cy="7236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is mined underground as well on the surface and releases a dangerous toxic dust?</a:t>
            </a:r>
            <a:endParaRPr sz="2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448" name="Google Shape;448;p47"/>
          <p:cNvCxnSpPr>
            <a:stCxn id="447" idx="0"/>
            <a:endCxn id="446" idx="2"/>
          </p:cNvCxnSpPr>
          <p:nvPr/>
        </p:nvCxnSpPr>
        <p:spPr>
          <a:xfrm rot="10800000">
            <a:off x="4696200" y="850050"/>
            <a:ext cx="0" cy="303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9" name="Google Shape;449;p47">
            <a:hlinkClick r:id="" action="ppaction://hlinkshowjump?jump=previousslide"/>
          </p:cNvPr>
          <p:cNvSpPr/>
          <p:nvPr/>
        </p:nvSpPr>
        <p:spPr>
          <a:xfrm>
            <a:off x="40050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735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Comic Sans MS"/>
              <a:buAutoNum type="alphaUcParenR"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0" name="Google Shape;450;p47">
            <a:hlinkClick r:id="" action="ppaction://hlinkshowjump?jump=previousslide"/>
          </p:cNvPr>
          <p:cNvSpPr/>
          <p:nvPr/>
        </p:nvSpPr>
        <p:spPr>
          <a:xfrm>
            <a:off x="493395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B)  Gas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1" name="Google Shape;451;p47">
            <a:hlinkClick r:id="" action="ppaction://hlinkshowjump?jump=nextslide"/>
          </p:cNvPr>
          <p:cNvSpPr/>
          <p:nvPr/>
        </p:nvSpPr>
        <p:spPr>
          <a:xfrm>
            <a:off x="40050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C)  Coal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52" name="Google Shape;452;p47">
            <a:hlinkClick r:id="" action="ppaction://hlinkshowjump?jump=previousslide"/>
          </p:cNvPr>
          <p:cNvSpPr/>
          <p:nvPr/>
        </p:nvSpPr>
        <p:spPr>
          <a:xfrm>
            <a:off x="493395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D)  Nuclear 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8"/>
          <p:cNvSpPr/>
          <p:nvPr/>
        </p:nvSpPr>
        <p:spPr>
          <a:xfrm>
            <a:off x="3193650" y="487550"/>
            <a:ext cx="45030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DOING WELL, 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6/10</a:t>
            </a:r>
            <a:endParaRPr sz="25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61" name="Google Shape;461;p48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48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8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8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48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6" name="Google Shape;466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14595" y="1668525"/>
            <a:ext cx="1251279" cy="12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8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8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8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48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471" name="Google Shape;471;p48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8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8"/>
          <p:cNvSpPr/>
          <p:nvPr/>
        </p:nvSpPr>
        <p:spPr>
          <a:xfrm>
            <a:off x="18562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48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48"/>
          <p:cNvSpPr/>
          <p:nvPr/>
        </p:nvSpPr>
        <p:spPr>
          <a:xfrm>
            <a:off x="32106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48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8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48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49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484" name="Google Shape;484;p49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9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486" name="Google Shape;486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025" y="858950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9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0"/>
          <p:cNvSpPr/>
          <p:nvPr/>
        </p:nvSpPr>
        <p:spPr>
          <a:xfrm>
            <a:off x="247650" y="219150"/>
            <a:ext cx="8648700" cy="47052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198662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50">
            <a:hlinkClick r:id="rId3" action="ppaction://hlinksldjump"/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50"/>
          <p:cNvSpPr/>
          <p:nvPr/>
        </p:nvSpPr>
        <p:spPr>
          <a:xfrm>
            <a:off x="686250" y="350975"/>
            <a:ext cx="8019900" cy="4992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 b="1">
                <a:latin typeface="Comic Sans MS"/>
                <a:ea typeface="Comic Sans MS"/>
                <a:cs typeface="Comic Sans MS"/>
                <a:sym typeface="Comic Sans MS"/>
              </a:rPr>
              <a:t>Please read the question and then click the correct answer</a:t>
            </a:r>
            <a:r>
              <a:rPr lang="en-GB" sz="24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2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5" name="Google Shape;495;p50"/>
          <p:cNvSpPr/>
          <p:nvPr/>
        </p:nvSpPr>
        <p:spPr>
          <a:xfrm>
            <a:off x="786300" y="1153950"/>
            <a:ext cx="7819800" cy="7236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is refined into many different products including gasoline used in cars?</a:t>
            </a:r>
            <a:endParaRPr sz="2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496" name="Google Shape;496;p50"/>
          <p:cNvCxnSpPr>
            <a:stCxn id="495" idx="0"/>
            <a:endCxn id="494" idx="2"/>
          </p:cNvCxnSpPr>
          <p:nvPr/>
        </p:nvCxnSpPr>
        <p:spPr>
          <a:xfrm rot="10800000">
            <a:off x="4696200" y="850050"/>
            <a:ext cx="0" cy="303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7" name="Google Shape;497;p50">
            <a:hlinkClick r:id="" action="ppaction://hlinkshowjump?jump=previousslide"/>
          </p:cNvPr>
          <p:cNvSpPr/>
          <p:nvPr/>
        </p:nvSpPr>
        <p:spPr>
          <a:xfrm>
            <a:off x="40050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735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Comic Sans MS"/>
              <a:buAutoNum type="alphaUcParenR"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Coal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8" name="Google Shape;498;p50">
            <a:hlinkClick r:id="" action="ppaction://hlinkshowjump?jump=previousslide"/>
          </p:cNvPr>
          <p:cNvSpPr/>
          <p:nvPr/>
        </p:nvSpPr>
        <p:spPr>
          <a:xfrm>
            <a:off x="493395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B) Gas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99" name="Google Shape;499;p50">
            <a:hlinkClick r:id="" action="ppaction://hlinkshowjump?jump=nextslide"/>
          </p:cNvPr>
          <p:cNvSpPr/>
          <p:nvPr/>
        </p:nvSpPr>
        <p:spPr>
          <a:xfrm>
            <a:off x="40050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C)  Oil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0" name="Google Shape;500;p50">
            <a:hlinkClick r:id="" action="ppaction://hlinkshowjump?jump=previousslide"/>
          </p:cNvPr>
          <p:cNvSpPr/>
          <p:nvPr/>
        </p:nvSpPr>
        <p:spPr>
          <a:xfrm>
            <a:off x="493395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D)  Nuclear 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51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KEEP IT UP,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7/10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09" name="Google Shape;509;p51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51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51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51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51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4" name="Google Shape;514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1844" y="1725675"/>
            <a:ext cx="1162056" cy="11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1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51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51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51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519" name="Google Shape;519;p51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51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51"/>
          <p:cNvSpPr/>
          <p:nvPr/>
        </p:nvSpPr>
        <p:spPr>
          <a:xfrm>
            <a:off x="18562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51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51"/>
          <p:cNvSpPr/>
          <p:nvPr/>
        </p:nvSpPr>
        <p:spPr>
          <a:xfrm>
            <a:off x="32106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51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51"/>
          <p:cNvSpPr/>
          <p:nvPr/>
        </p:nvSpPr>
        <p:spPr>
          <a:xfrm>
            <a:off x="454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51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51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52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533" name="Google Shape;533;p52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52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535" name="Google Shape;53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025" y="858950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52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3"/>
          <p:cNvSpPr/>
          <p:nvPr/>
        </p:nvSpPr>
        <p:spPr>
          <a:xfrm>
            <a:off x="247650" y="219150"/>
            <a:ext cx="8648700" cy="47052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198662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53">
            <a:hlinkClick r:id="rId3" action="ppaction://hlinksldjump"/>
          </p:cNvPr>
          <p:cNvSpPr/>
          <p:nvPr/>
        </p:nvSpPr>
        <p:spPr>
          <a:xfrm>
            <a:off x="-2585850" y="-976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53"/>
          <p:cNvSpPr/>
          <p:nvPr/>
        </p:nvSpPr>
        <p:spPr>
          <a:xfrm>
            <a:off x="686250" y="350975"/>
            <a:ext cx="8019900" cy="4992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 b="1">
                <a:latin typeface="Comic Sans MS"/>
                <a:ea typeface="Comic Sans MS"/>
                <a:cs typeface="Comic Sans MS"/>
                <a:sym typeface="Comic Sans MS"/>
              </a:rPr>
              <a:t>Please read the question and then click the correct answer</a:t>
            </a:r>
            <a:r>
              <a:rPr lang="en-GB" sz="24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2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4" name="Google Shape;544;p53"/>
          <p:cNvSpPr/>
          <p:nvPr/>
        </p:nvSpPr>
        <p:spPr>
          <a:xfrm>
            <a:off x="886200" y="1153950"/>
            <a:ext cx="7620000" cy="7236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__________ is the most common fuel used in nuclear power plants.</a:t>
            </a:r>
            <a:endParaRPr sz="2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545" name="Google Shape;545;p53"/>
          <p:cNvCxnSpPr>
            <a:stCxn id="544" idx="0"/>
            <a:endCxn id="543" idx="2"/>
          </p:cNvCxnSpPr>
          <p:nvPr/>
        </p:nvCxnSpPr>
        <p:spPr>
          <a:xfrm rot="10800000">
            <a:off x="4696200" y="850050"/>
            <a:ext cx="0" cy="303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6" name="Google Shape;546;p53">
            <a:hlinkClick r:id="" action="ppaction://hlinkshowjump?jump=previousslide"/>
          </p:cNvPr>
          <p:cNvSpPr/>
          <p:nvPr/>
        </p:nvSpPr>
        <p:spPr>
          <a:xfrm>
            <a:off x="40050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735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Comic Sans MS"/>
              <a:buAutoNum type="alphaUcParenR"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Coal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7" name="Google Shape;547;p53">
            <a:hlinkClick r:id="" action="ppaction://hlinkshowjump?jump=nextslide"/>
          </p:cNvPr>
          <p:cNvSpPr/>
          <p:nvPr/>
        </p:nvSpPr>
        <p:spPr>
          <a:xfrm>
            <a:off x="493395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B) Uranium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8" name="Google Shape;548;p53">
            <a:hlinkClick r:id="" action="ppaction://hlinkshowjump?jump=previousslide"/>
          </p:cNvPr>
          <p:cNvSpPr/>
          <p:nvPr/>
        </p:nvSpPr>
        <p:spPr>
          <a:xfrm>
            <a:off x="40050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C)  Gasoline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49" name="Google Shape;549;p53">
            <a:hlinkClick r:id="" action="ppaction://hlinkshowjump?jump=previousslide"/>
          </p:cNvPr>
          <p:cNvSpPr/>
          <p:nvPr/>
        </p:nvSpPr>
        <p:spPr>
          <a:xfrm>
            <a:off x="493395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D)  Carbon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54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FANTASTIC,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8/10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8" name="Google Shape;558;p54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54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54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54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4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3" name="Google Shape;563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4320" y="1636450"/>
            <a:ext cx="1251279" cy="12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54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54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54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54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54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569" name="Google Shape;569;p54"/>
          <p:cNvSpPr/>
          <p:nvPr/>
        </p:nvSpPr>
        <p:spPr>
          <a:xfrm>
            <a:off x="18493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54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54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54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54"/>
          <p:cNvSpPr/>
          <p:nvPr/>
        </p:nvSpPr>
        <p:spPr>
          <a:xfrm>
            <a:off x="4537975" y="2887750"/>
            <a:ext cx="7674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54"/>
          <p:cNvSpPr/>
          <p:nvPr/>
        </p:nvSpPr>
        <p:spPr>
          <a:xfrm>
            <a:off x="52440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54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54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54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55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583" name="Google Shape;583;p55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5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585" name="Google Shape;585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025" y="858950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5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6"/>
          <p:cNvSpPr/>
          <p:nvPr/>
        </p:nvSpPr>
        <p:spPr>
          <a:xfrm>
            <a:off x="247650" y="219150"/>
            <a:ext cx="8648700" cy="47052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198662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56">
            <a:hlinkClick r:id="rId3" action="ppaction://hlinksldjump"/>
          </p:cNvPr>
          <p:cNvSpPr/>
          <p:nvPr/>
        </p:nvSpPr>
        <p:spPr>
          <a:xfrm>
            <a:off x="0" y="-976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56"/>
          <p:cNvSpPr/>
          <p:nvPr/>
        </p:nvSpPr>
        <p:spPr>
          <a:xfrm>
            <a:off x="686250" y="350975"/>
            <a:ext cx="8019900" cy="4992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 b="1">
                <a:latin typeface="Comic Sans MS"/>
                <a:ea typeface="Comic Sans MS"/>
                <a:cs typeface="Comic Sans MS"/>
                <a:sym typeface="Comic Sans MS"/>
              </a:rPr>
              <a:t>Please read the question and then click the correct answer</a:t>
            </a:r>
            <a:r>
              <a:rPr lang="en-GB" sz="24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2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4" name="Google Shape;594;p56"/>
          <p:cNvSpPr/>
          <p:nvPr/>
        </p:nvSpPr>
        <p:spPr>
          <a:xfrm>
            <a:off x="886200" y="1153950"/>
            <a:ext cx="7620000" cy="7236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Which of these does </a:t>
            </a:r>
            <a:r>
              <a:rPr lang="en-GB" sz="2300" b="1" u="sng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</a:t>
            </a: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pollute the air or emit greenhouse gases when used .</a:t>
            </a:r>
            <a:endParaRPr sz="2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595" name="Google Shape;595;p56"/>
          <p:cNvCxnSpPr>
            <a:stCxn id="594" idx="0"/>
            <a:endCxn id="593" idx="2"/>
          </p:cNvCxnSpPr>
          <p:nvPr/>
        </p:nvCxnSpPr>
        <p:spPr>
          <a:xfrm rot="10800000">
            <a:off x="4696200" y="850050"/>
            <a:ext cx="0" cy="303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6" name="Google Shape;596;p56">
            <a:hlinkClick r:id="" action="ppaction://hlinkshowjump?jump=previousslide"/>
          </p:cNvPr>
          <p:cNvSpPr/>
          <p:nvPr/>
        </p:nvSpPr>
        <p:spPr>
          <a:xfrm>
            <a:off x="40050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735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Comic Sans MS"/>
              <a:buAutoNum type="alphaUcParenR"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oil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7" name="Google Shape;597;p56">
            <a:hlinkClick r:id="" action="ppaction://hlinkshowjump?jump=nextslide"/>
          </p:cNvPr>
          <p:cNvSpPr/>
          <p:nvPr/>
        </p:nvSpPr>
        <p:spPr>
          <a:xfrm>
            <a:off x="493395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B) nuclear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8" name="Google Shape;598;p56">
            <a:hlinkClick r:id="" action="ppaction://hlinkshowjump?jump=previousslide"/>
          </p:cNvPr>
          <p:cNvSpPr/>
          <p:nvPr/>
        </p:nvSpPr>
        <p:spPr>
          <a:xfrm>
            <a:off x="40050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C)  gas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9" name="Google Shape;599;p56">
            <a:hlinkClick r:id="" action="ppaction://hlinkshowjump?jump=previousslide"/>
          </p:cNvPr>
          <p:cNvSpPr/>
          <p:nvPr/>
        </p:nvSpPr>
        <p:spPr>
          <a:xfrm>
            <a:off x="493395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D) coal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57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FANTASTIC,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9/10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8" name="Google Shape;608;p57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57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57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57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57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3" name="Google Shape;613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4320" y="1636450"/>
            <a:ext cx="1251279" cy="12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57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57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57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57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57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19" name="Google Shape;619;p57"/>
          <p:cNvSpPr/>
          <p:nvPr/>
        </p:nvSpPr>
        <p:spPr>
          <a:xfrm>
            <a:off x="18493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57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57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57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57"/>
          <p:cNvSpPr/>
          <p:nvPr/>
        </p:nvSpPr>
        <p:spPr>
          <a:xfrm>
            <a:off x="4537975" y="2887750"/>
            <a:ext cx="7674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57"/>
          <p:cNvSpPr/>
          <p:nvPr/>
        </p:nvSpPr>
        <p:spPr>
          <a:xfrm>
            <a:off x="52440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57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57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57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57"/>
          <p:cNvSpPr/>
          <p:nvPr/>
        </p:nvSpPr>
        <p:spPr>
          <a:xfrm>
            <a:off x="5950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58"/>
          <p:cNvGrpSpPr/>
          <p:nvPr/>
        </p:nvGrpSpPr>
        <p:grpSpPr>
          <a:xfrm>
            <a:off x="591800" y="3225075"/>
            <a:ext cx="2726700" cy="1186200"/>
            <a:chOff x="591800" y="3225075"/>
            <a:chExt cx="2726700" cy="1186200"/>
          </a:xfrm>
        </p:grpSpPr>
        <p:sp>
          <p:nvSpPr>
            <p:cNvPr id="634" name="Google Shape;634;p58"/>
            <p:cNvSpPr/>
            <p:nvPr/>
          </p:nvSpPr>
          <p:spPr>
            <a:xfrm>
              <a:off x="591800" y="3225075"/>
              <a:ext cx="2726700" cy="1186200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177EE"/>
                </a:gs>
                <a:gs pos="100000">
                  <a:srgbClr val="113D8A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8">
              <a:hlinkClick r:id="" action="ppaction://hlinkshowjump?jump=nextslide"/>
            </p:cNvPr>
            <p:cNvSpPr txBox="1"/>
            <p:nvPr/>
          </p:nvSpPr>
          <p:spPr>
            <a:xfrm>
              <a:off x="1010175" y="3596925"/>
              <a:ext cx="21711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chemeClr val="accent4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GO BACK</a:t>
              </a:r>
              <a:endParaRPr sz="20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636" name="Google Shape;63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025" y="858950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8"/>
          <p:cNvSpPr/>
          <p:nvPr/>
        </p:nvSpPr>
        <p:spPr>
          <a:xfrm>
            <a:off x="3163800" y="745400"/>
            <a:ext cx="4837800" cy="22464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TRY AGAIN 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MATEY</a:t>
            </a:r>
            <a:endParaRPr sz="39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59"/>
          <p:cNvSpPr/>
          <p:nvPr/>
        </p:nvSpPr>
        <p:spPr>
          <a:xfrm>
            <a:off x="247650" y="219150"/>
            <a:ext cx="8648700" cy="4705200"/>
          </a:xfrm>
          <a:prstGeom prst="rect">
            <a:avLst/>
          </a:prstGeom>
          <a:gradFill>
            <a:gsLst>
              <a:gs pos="0">
                <a:srgbClr val="741B47"/>
              </a:gs>
              <a:gs pos="100000">
                <a:srgbClr val="3D85C6"/>
              </a:gs>
            </a:gsLst>
            <a:lin ang="16198662" scaled="0"/>
          </a:gra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59">
            <a:hlinkClick r:id="rId3" action="ppaction://hlinksldjump"/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59"/>
          <p:cNvSpPr/>
          <p:nvPr/>
        </p:nvSpPr>
        <p:spPr>
          <a:xfrm>
            <a:off x="686250" y="350975"/>
            <a:ext cx="8019900" cy="4992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25" tIns="35100" rIns="70225" bIns="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 b="1">
                <a:latin typeface="Comic Sans MS"/>
                <a:ea typeface="Comic Sans MS"/>
                <a:cs typeface="Comic Sans MS"/>
                <a:sym typeface="Comic Sans MS"/>
              </a:rPr>
              <a:t>Please read the question and then click the correct answer</a:t>
            </a:r>
            <a:r>
              <a:rPr lang="en-GB" sz="2400" b="1"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52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45" name="Google Shape;645;p59"/>
          <p:cNvSpPr/>
          <p:nvPr/>
        </p:nvSpPr>
        <p:spPr>
          <a:xfrm>
            <a:off x="839400" y="1153950"/>
            <a:ext cx="7713600" cy="7236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7625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Non-renewable energy resources once used cannot be _________?</a:t>
            </a:r>
            <a:endParaRPr sz="23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646" name="Google Shape;646;p59"/>
          <p:cNvCxnSpPr>
            <a:stCxn id="645" idx="0"/>
            <a:endCxn id="644" idx="2"/>
          </p:cNvCxnSpPr>
          <p:nvPr/>
        </p:nvCxnSpPr>
        <p:spPr>
          <a:xfrm rot="10800000">
            <a:off x="4696200" y="850050"/>
            <a:ext cx="0" cy="3039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7" name="Google Shape;647;p59">
            <a:hlinkClick r:id="" action="ppaction://hlinkshowjump?jump=previousslide"/>
          </p:cNvPr>
          <p:cNvSpPr/>
          <p:nvPr/>
        </p:nvSpPr>
        <p:spPr>
          <a:xfrm>
            <a:off x="40050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735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Comic Sans MS"/>
              <a:buAutoNum type="alphaUcParenR"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expensive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48" name="Google Shape;648;p59">
            <a:hlinkClick r:id="" action="ppaction://hlinkshowjump?jump=previousslide"/>
          </p:cNvPr>
          <p:cNvSpPr/>
          <p:nvPr/>
        </p:nvSpPr>
        <p:spPr>
          <a:xfrm>
            <a:off x="4933950" y="2181325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B) harvested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49" name="Google Shape;649;p59">
            <a:hlinkClick r:id="" action="ppaction://hlinkshowjump?jump=previousslide"/>
          </p:cNvPr>
          <p:cNvSpPr/>
          <p:nvPr/>
        </p:nvSpPr>
        <p:spPr>
          <a:xfrm>
            <a:off x="40050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C)  cheap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0" name="Google Shape;650;p59">
            <a:hlinkClick r:id="" action="ppaction://hlinkshowjump?jump=nextslide"/>
          </p:cNvPr>
          <p:cNvSpPr/>
          <p:nvPr/>
        </p:nvSpPr>
        <p:spPr>
          <a:xfrm>
            <a:off x="4933950" y="3416650"/>
            <a:ext cx="3772200" cy="585600"/>
          </a:xfrm>
          <a:prstGeom prst="rect">
            <a:avLst/>
          </a:prstGeom>
          <a:gradFill>
            <a:gsLst>
              <a:gs pos="0">
                <a:srgbClr val="FFC002"/>
              </a:gs>
              <a:gs pos="100000">
                <a:srgbClr val="795B04"/>
              </a:gs>
            </a:gsLst>
            <a:lin ang="5400012" scaled="0"/>
          </a:gra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D) replaced</a:t>
            </a:r>
            <a:endParaRPr sz="25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5275" y="363650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60"/>
          <p:cNvSpPr/>
          <p:nvPr/>
        </p:nvSpPr>
        <p:spPr>
          <a:xfrm>
            <a:off x="3335250" y="487550"/>
            <a:ext cx="4056600" cy="1686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FANTASTIC, 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 HEARTIES</a:t>
            </a:r>
            <a:endParaRPr sz="27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YE GOT 10/10</a:t>
            </a:r>
            <a:endParaRPr sz="27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9" name="Google Shape;659;p60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60"/>
          <p:cNvSpPr/>
          <p:nvPr/>
        </p:nvSpPr>
        <p:spPr>
          <a:xfrm>
            <a:off x="18493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60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60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60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4" name="Google Shape;664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44320" y="1636450"/>
            <a:ext cx="1251279" cy="12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60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60"/>
          <p:cNvSpPr/>
          <p:nvPr/>
        </p:nvSpPr>
        <p:spPr>
          <a:xfrm>
            <a:off x="457198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60"/>
          <p:cNvSpPr/>
          <p:nvPr/>
        </p:nvSpPr>
        <p:spPr>
          <a:xfrm>
            <a:off x="524406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60"/>
          <p:cNvSpPr/>
          <p:nvPr/>
        </p:nvSpPr>
        <p:spPr>
          <a:xfrm>
            <a:off x="3664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60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70" name="Google Shape;670;p60"/>
          <p:cNvSpPr/>
          <p:nvPr/>
        </p:nvSpPr>
        <p:spPr>
          <a:xfrm>
            <a:off x="18493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60"/>
          <p:cNvSpPr/>
          <p:nvPr/>
        </p:nvSpPr>
        <p:spPr>
          <a:xfrm>
            <a:off x="248662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60"/>
          <p:cNvSpPr/>
          <p:nvPr/>
        </p:nvSpPr>
        <p:spPr>
          <a:xfrm>
            <a:off x="31936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60"/>
          <p:cNvSpPr/>
          <p:nvPr/>
        </p:nvSpPr>
        <p:spPr>
          <a:xfrm>
            <a:off x="3865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60"/>
          <p:cNvSpPr/>
          <p:nvPr/>
        </p:nvSpPr>
        <p:spPr>
          <a:xfrm>
            <a:off x="4537975" y="2887750"/>
            <a:ext cx="7674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60"/>
          <p:cNvSpPr/>
          <p:nvPr/>
        </p:nvSpPr>
        <p:spPr>
          <a:xfrm>
            <a:off x="5244075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60"/>
          <p:cNvSpPr/>
          <p:nvPr/>
        </p:nvSpPr>
        <p:spPr>
          <a:xfrm>
            <a:off x="11079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60"/>
          <p:cNvSpPr/>
          <p:nvPr/>
        </p:nvSpPr>
        <p:spPr>
          <a:xfrm>
            <a:off x="5950338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60"/>
          <p:cNvSpPr/>
          <p:nvPr/>
        </p:nvSpPr>
        <p:spPr>
          <a:xfrm>
            <a:off x="6622413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60"/>
          <p:cNvSpPr/>
          <p:nvPr/>
        </p:nvSpPr>
        <p:spPr>
          <a:xfrm>
            <a:off x="595035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60"/>
          <p:cNvSpPr/>
          <p:nvPr/>
        </p:nvSpPr>
        <p:spPr>
          <a:xfrm>
            <a:off x="6622800" y="2887750"/>
            <a:ext cx="733500" cy="633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625" y="1990725"/>
            <a:ext cx="23431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61"/>
          <p:cNvSpPr/>
          <p:nvPr/>
        </p:nvSpPr>
        <p:spPr>
          <a:xfrm>
            <a:off x="2040925" y="1589050"/>
            <a:ext cx="4769700" cy="25275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600" b="1">
                <a:solidFill>
                  <a:srgbClr val="FF99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CLUE:</a:t>
            </a:r>
            <a:r>
              <a:rPr lang="en-GB" sz="26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IT TALKS LIKE YOU BUT DOESN’T WALK LIKE YOU</a:t>
            </a:r>
            <a:endParaRPr sz="26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89" name="Google Shape;689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92422" y="1820925"/>
            <a:ext cx="1501650" cy="150167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61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91" name="Google Shape;691;p61"/>
          <p:cNvSpPr txBox="1"/>
          <p:nvPr/>
        </p:nvSpPr>
        <p:spPr>
          <a:xfrm>
            <a:off x="1400825" y="419375"/>
            <a:ext cx="64965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accent4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WHAT’S IN THE TREASURE CHEST?</a:t>
            </a:r>
            <a:endParaRPr sz="8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625" y="1990725"/>
            <a:ext cx="2343150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5226" y="1154175"/>
            <a:ext cx="2047350" cy="2047376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2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701" name="Google Shape;701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724350">
            <a:off x="4648726" y="1696700"/>
            <a:ext cx="2266949" cy="1750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6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625" y="1563950"/>
            <a:ext cx="2769925" cy="276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63"/>
          <p:cNvSpPr/>
          <p:nvPr/>
        </p:nvSpPr>
        <p:spPr>
          <a:xfrm>
            <a:off x="7029975" y="3322600"/>
            <a:ext cx="1695300" cy="12513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4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NEXT</a:t>
            </a:r>
            <a:endParaRPr sz="2500" b="1">
              <a:solidFill>
                <a:schemeClr val="accent4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710" name="Google Shape;710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6275" y="1362025"/>
            <a:ext cx="3266201" cy="378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8233" y="777796"/>
            <a:ext cx="1786975" cy="189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100" y="360688"/>
            <a:ext cx="1489025" cy="14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4325" y="363650"/>
            <a:ext cx="1483100" cy="14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8625" y="1185150"/>
            <a:ext cx="3256301" cy="325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51288" y="719675"/>
            <a:ext cx="538463" cy="506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81300" y="801950"/>
            <a:ext cx="1199200" cy="1270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64"/>
          <p:cNvSpPr/>
          <p:nvPr/>
        </p:nvSpPr>
        <p:spPr>
          <a:xfrm>
            <a:off x="4058175" y="1185150"/>
            <a:ext cx="4293300" cy="25275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 YE MATEY FOR FREEING MY BEST FRIEND,  POLO THE PARROT</a:t>
            </a:r>
            <a:r>
              <a:rPr lang="en-GB" sz="31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400" b="1">
              <a:solidFill>
                <a:schemeClr val="accent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978</Words>
  <Application>Microsoft Office PowerPoint</Application>
  <PresentationFormat>Presentación en pantalla (16:9)</PresentationFormat>
  <Paragraphs>251</Paragraphs>
  <Slides>40</Slides>
  <Notes>40</Notes>
  <HiddenSlides>10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40</vt:i4>
      </vt:variant>
    </vt:vector>
  </HeadingPairs>
  <TitlesOfParts>
    <vt:vector size="46" baseType="lpstr">
      <vt:lpstr>Comic Sans MS</vt:lpstr>
      <vt:lpstr>Arial</vt:lpstr>
      <vt:lpstr>Calibri</vt:lpstr>
      <vt:lpstr>Permanent Marker</vt:lpstr>
      <vt:lpstr>Simple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Maria Sanz</cp:lastModifiedBy>
  <cp:revision>1</cp:revision>
  <dcterms:modified xsi:type="dcterms:W3CDTF">2022-08-27T12:43:46Z</dcterms:modified>
</cp:coreProperties>
</file>