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11/24/2018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11/24/2018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11/24/2018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11/24/2018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11/24/2018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s-ES"/>
              <a:t>Haga clic para modificar el estilo de título del patrón</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11/24/2018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Date Placeholder 2"/>
          <p:cNvSpPr>
            <a:spLocks noGrp="1"/>
          </p:cNvSpPr>
          <p:nvPr>
            <p:ph type="dt" sz="half" idx="10"/>
          </p:nvPr>
        </p:nvSpPr>
        <p:spPr/>
        <p:txBody>
          <a:bodyPr/>
          <a:lstStyle/>
          <a:p>
            <a:fld id="{B61BEF0D-F0BB-DE4B-95CE-6DB70DBA9567}" type="datetimeFigureOut">
              <a:rPr lang="en-US" dirty="0"/>
              <a:pPr/>
              <a:t>11/24/2018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11/24/2018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11/24/2018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11/24/2018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a:t>Editar los estilos de texto del patrón</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11/24/2018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s-ES"/>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a:t>Editar los estilos de texto del patrón</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11/24/2018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11/24/2018</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google.es/url?sa=i&amp;rct=j&amp;q=&amp;esrc=s&amp;source=images&amp;cd=&amp;cad=rja&amp;uact=8&amp;ved=0ahUKEwiqrcub2aLNAhWP0RoKHaShAlcQjRwIBw&amp;url=http://www.mexconnect.com/photos/2522-c-1108-fishermen-from-the-isla-de-janitzio-lure-tourists-with-their&amp;psig=AFQjCNFmBPbeSmj38exXZcYMAeAaXlx08A&amp;ust=1465828044511952" TargetMode="Externa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hyperlink" Target="https://www.google.es/url?sa=i&amp;rct=j&amp;q=&amp;esrc=s&amp;source=images&amp;cd=&amp;cad=rja&amp;uact=8&amp;ved=0ahUKEwiqrcub2aLNAhWP0RoKHaShAlcQjRwIBw&amp;url=http://www.mexconnect.com/photos/2522-c-1108-fishermen-from-the-isla-de-janitzio-lure-tourists-with-their&amp;psig=AFQjCNFmBPbeSmj38exXZcYMAeAaXlx08A&amp;ust=1465828044511952" TargetMode="External"/><Relationship Id="rId2" Type="http://schemas.openxmlformats.org/officeDocument/2006/relationships/image" Target="../media/image11.jpeg"/><Relationship Id="rId1" Type="http://schemas.openxmlformats.org/officeDocument/2006/relationships/slideLayout" Target="../slideLayouts/slideLayout3.xml"/><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www.google.es/url?sa=i&amp;rct=j&amp;q=&amp;esrc=s&amp;source=images&amp;cd=&amp;cad=rja&amp;uact=8&amp;ved=0ahUKEwiE_LXj7bvMAhWDPBQKHZaABfoQjRwIBw&amp;url=http://www.nireus.com/40_2/The-Mediterranean-Fish-Farming&amp;psig=AFQjCNHpVkyyMc8jqutKKkEnDsOTiYSBeQ&amp;ust=1462294526979785" TargetMode="External"/><Relationship Id="rId1" Type="http://schemas.openxmlformats.org/officeDocument/2006/relationships/slideLayout" Target="../slideLayouts/slideLayout3.xml"/><Relationship Id="rId5" Type="http://schemas.openxmlformats.org/officeDocument/2006/relationships/image" Target="../media/image19.jpeg"/><Relationship Id="rId4" Type="http://schemas.openxmlformats.org/officeDocument/2006/relationships/hyperlink" Target="http://tierrafertil.com.mx/cuanto-cuesta-instalar-un-criadero-de-tilapias/"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tierrafertil.com.mx/cuanto-cuesta-instalar-un-criadero-de-tilapias/" TargetMode="External"/><Relationship Id="rId2" Type="http://schemas.openxmlformats.org/officeDocument/2006/relationships/image" Target="../media/image16.jpeg"/><Relationship Id="rId1" Type="http://schemas.openxmlformats.org/officeDocument/2006/relationships/slideLayout" Target="../slideLayouts/slideLayout3.xml"/><Relationship Id="rId5" Type="http://schemas.openxmlformats.org/officeDocument/2006/relationships/image" Target="../media/image17.jpeg"/><Relationship Id="rId4"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DE42CF-3B4B-4011-B316-E933AAD0CB5F}"/>
              </a:ext>
            </a:extLst>
          </p:cNvPr>
          <p:cNvSpPr>
            <a:spLocks noGrp="1"/>
          </p:cNvSpPr>
          <p:nvPr>
            <p:ph type="ctrTitle"/>
          </p:nvPr>
        </p:nvSpPr>
        <p:spPr>
          <a:xfrm>
            <a:off x="2981738" y="1802296"/>
            <a:ext cx="7578587" cy="2041571"/>
          </a:xfrm>
        </p:spPr>
        <p:txBody>
          <a:bodyPr>
            <a:normAutofit fontScale="90000"/>
          </a:bodyPr>
          <a:lstStyle/>
          <a:p>
            <a:pPr algn="ctr"/>
            <a:r>
              <a:rPr lang="es-ES" sz="6000" b="1" dirty="0">
                <a:solidFill>
                  <a:srgbClr val="FF0000"/>
                </a:solidFill>
                <a:effectLst>
                  <a:outerShdw blurRad="38100" dist="38100" dir="2700000" algn="tl">
                    <a:srgbClr val="000000">
                      <a:alpha val="43137"/>
                    </a:srgbClr>
                  </a:outerShdw>
                </a:effectLst>
              </a:rPr>
              <a:t>    </a:t>
            </a:r>
            <a:br>
              <a:rPr lang="es-ES" sz="6000" b="1" dirty="0">
                <a:solidFill>
                  <a:srgbClr val="FF0000"/>
                </a:solidFill>
                <a:effectLst>
                  <a:outerShdw blurRad="38100" dist="38100" dir="2700000" algn="tl">
                    <a:srgbClr val="000000">
                      <a:alpha val="43137"/>
                    </a:srgbClr>
                  </a:outerShdw>
                </a:effectLst>
              </a:rPr>
            </a:br>
            <a:r>
              <a:rPr lang="es-ES" sz="7300" b="1" dirty="0" err="1">
                <a:solidFill>
                  <a:srgbClr val="FF0000"/>
                </a:solidFill>
                <a:effectLst>
                  <a:outerShdw blurRad="38100" dist="38100" dir="2700000" algn="tl">
                    <a:srgbClr val="000000">
                      <a:alpha val="43137"/>
                    </a:srgbClr>
                  </a:outerShdw>
                </a:effectLst>
              </a:rPr>
              <a:t>Fishing</a:t>
            </a:r>
            <a:r>
              <a:rPr lang="es-ES" sz="7300" b="1" dirty="0">
                <a:solidFill>
                  <a:srgbClr val="FF0000"/>
                </a:solidFill>
                <a:effectLst>
                  <a:outerShdw blurRad="38100" dist="38100" dir="2700000" algn="tl">
                    <a:srgbClr val="000000">
                      <a:alpha val="43137"/>
                    </a:srgbClr>
                  </a:outerShdw>
                </a:effectLst>
              </a:rPr>
              <a:t> and     </a:t>
            </a:r>
            <a:r>
              <a:rPr lang="es-ES" sz="7300" b="1" dirty="0" err="1">
                <a:solidFill>
                  <a:srgbClr val="FF0000"/>
                </a:solidFill>
                <a:effectLst>
                  <a:outerShdw blurRad="38100" dist="38100" dir="2700000" algn="tl">
                    <a:srgbClr val="000000">
                      <a:alpha val="43137"/>
                    </a:srgbClr>
                  </a:outerShdw>
                </a:effectLst>
              </a:rPr>
              <a:t>acquaculture</a:t>
            </a:r>
            <a:endParaRPr lang="en-US" sz="7300" b="1" dirty="0">
              <a:solidFill>
                <a:srgbClr val="FF0000"/>
              </a:solidFill>
              <a:effectLst>
                <a:outerShdw blurRad="38100" dist="38100" dir="2700000" algn="tl">
                  <a:srgbClr val="000000">
                    <a:alpha val="43137"/>
                  </a:srgbClr>
                </a:outerShdw>
              </a:effectLst>
            </a:endParaRPr>
          </a:p>
        </p:txBody>
      </p:sp>
      <p:sp>
        <p:nvSpPr>
          <p:cNvPr id="3" name="Subtítulo 2">
            <a:extLst>
              <a:ext uri="{FF2B5EF4-FFF2-40B4-BE49-F238E27FC236}">
                <a16:creationId xmlns:a16="http://schemas.microsoft.com/office/drawing/2014/main" id="{0F36652E-988F-4A5B-B979-6BFFDEA5F1CF}"/>
              </a:ext>
            </a:extLst>
          </p:cNvPr>
          <p:cNvSpPr>
            <a:spLocks noGrp="1"/>
          </p:cNvSpPr>
          <p:nvPr>
            <p:ph type="subTitle" idx="1"/>
          </p:nvPr>
        </p:nvSpPr>
        <p:spPr>
          <a:xfrm>
            <a:off x="684212" y="3843867"/>
            <a:ext cx="9533214" cy="2971801"/>
          </a:xfrm>
        </p:spPr>
        <p:txBody>
          <a:bodyPr>
            <a:normAutofit fontScale="25000" lnSpcReduction="20000"/>
          </a:bodyPr>
          <a:lstStyle/>
          <a:p>
            <a:pPr algn="r"/>
            <a:endParaRPr lang="es-ES" dirty="0"/>
          </a:p>
          <a:p>
            <a:pPr algn="r"/>
            <a:endParaRPr lang="es-ES" dirty="0"/>
          </a:p>
          <a:p>
            <a:pPr algn="ctr"/>
            <a:endParaRPr lang="es-ES" dirty="0"/>
          </a:p>
          <a:p>
            <a:pPr algn="ctr"/>
            <a:endParaRPr lang="es-ES" dirty="0"/>
          </a:p>
          <a:p>
            <a:r>
              <a:rPr lang="es-ES" b="1" dirty="0">
                <a:solidFill>
                  <a:srgbClr val="FF0000"/>
                </a:solidFill>
              </a:rPr>
              <a:t>IES M ANUEL D                                  </a:t>
            </a:r>
          </a:p>
          <a:p>
            <a:endParaRPr lang="es-ES" sz="2800" b="1" dirty="0">
              <a:solidFill>
                <a:srgbClr val="FF0000"/>
              </a:solidFill>
            </a:endParaRPr>
          </a:p>
          <a:p>
            <a:endParaRPr lang="es-ES" sz="2800" b="1" dirty="0">
              <a:solidFill>
                <a:srgbClr val="FF0000"/>
              </a:solidFill>
            </a:endParaRPr>
          </a:p>
          <a:p>
            <a:endParaRPr lang="es-ES" sz="2800" b="1" dirty="0">
              <a:solidFill>
                <a:srgbClr val="FF0000"/>
              </a:solidFill>
            </a:endParaRPr>
          </a:p>
          <a:p>
            <a:endParaRPr lang="es-ES" sz="2800" b="1" dirty="0">
              <a:solidFill>
                <a:srgbClr val="FF0000"/>
              </a:solidFill>
            </a:endParaRPr>
          </a:p>
          <a:p>
            <a:endParaRPr lang="es-ES" sz="2800" b="1" dirty="0">
              <a:solidFill>
                <a:srgbClr val="FF0000"/>
              </a:solidFill>
            </a:endParaRPr>
          </a:p>
          <a:p>
            <a:r>
              <a:rPr lang="es-ES" sz="2800" b="1" dirty="0">
                <a:solidFill>
                  <a:srgbClr val="FF0000"/>
                </a:solidFill>
              </a:rPr>
              <a:t>                                                                                                                                   </a:t>
            </a:r>
          </a:p>
          <a:p>
            <a:endParaRPr lang="es-ES" sz="2800" b="1" dirty="0">
              <a:solidFill>
                <a:srgbClr val="FF0000"/>
              </a:solidFill>
            </a:endParaRPr>
          </a:p>
          <a:p>
            <a:endParaRPr lang="es-ES" sz="2800" b="1" dirty="0">
              <a:solidFill>
                <a:srgbClr val="FF0000"/>
              </a:solidFill>
            </a:endParaRPr>
          </a:p>
          <a:p>
            <a:r>
              <a:rPr lang="es-ES" sz="2800" b="1" dirty="0">
                <a:solidFill>
                  <a:srgbClr val="FF0000"/>
                </a:solidFill>
              </a:rPr>
              <a:t>                                                                                                                                                        </a:t>
            </a:r>
          </a:p>
          <a:p>
            <a:r>
              <a:rPr lang="es-ES" sz="2800" b="1" dirty="0">
                <a:solidFill>
                  <a:srgbClr val="FF0000"/>
                </a:solidFill>
              </a:rPr>
              <a:t>                                                                                                                                              </a:t>
            </a:r>
          </a:p>
          <a:p>
            <a:endParaRPr lang="es-ES" sz="2600" b="1" dirty="0">
              <a:solidFill>
                <a:srgbClr val="FF0000"/>
              </a:solidFill>
            </a:endParaRPr>
          </a:p>
          <a:p>
            <a:endParaRPr lang="es-ES" b="1" dirty="0">
              <a:solidFill>
                <a:srgbClr val="FF0000"/>
              </a:solidFill>
            </a:endParaRPr>
          </a:p>
          <a:p>
            <a:pPr algn="just"/>
            <a:r>
              <a:rPr lang="es-ES" dirty="0"/>
              <a:t>                                                 </a:t>
            </a:r>
          </a:p>
          <a:p>
            <a:pPr algn="just"/>
            <a:endParaRPr lang="en-US" dirty="0"/>
          </a:p>
        </p:txBody>
      </p:sp>
      <p:pic>
        <p:nvPicPr>
          <p:cNvPr id="4" name="Imagen 3" descr="http://www.mexconnect.com/photos/2522-c-1108-fishermen-from-the-isla-de-janitzio-lure-tourists-with-their-large.jpg?1231551645">
            <a:hlinkClick r:id="rId2" tgtFrame="&quot;_blank&quot;"/>
            <a:extLst>
              <a:ext uri="{FF2B5EF4-FFF2-40B4-BE49-F238E27FC236}">
                <a16:creationId xmlns:a16="http://schemas.microsoft.com/office/drawing/2014/main" id="{7411F132-35DC-4145-A261-3D82E04C6A0F}"/>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2692"/>
            <a:ext cx="3564835" cy="2472249"/>
          </a:xfrm>
          <a:prstGeom prst="rect">
            <a:avLst/>
          </a:prstGeom>
          <a:noFill/>
          <a:ln>
            <a:noFill/>
          </a:ln>
        </p:spPr>
      </p:pic>
      <p:pic>
        <p:nvPicPr>
          <p:cNvPr id="5" name="Imagen 4" descr="http://3.bp.blogspot.com/-0HREUOtW2-U/ULc8FGG9_NI/AAAAAAAAAC4/U5ZDoWrcQCY/s1600/GLC_overfishing.jpg">
            <a:extLst>
              <a:ext uri="{FF2B5EF4-FFF2-40B4-BE49-F238E27FC236}">
                <a16:creationId xmlns:a16="http://schemas.microsoft.com/office/drawing/2014/main" id="{2171D8EF-CA69-4502-86F9-C29A713B9DB5}"/>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8574157" y="4452730"/>
            <a:ext cx="3470563" cy="2405270"/>
          </a:xfrm>
          <a:prstGeom prst="rect">
            <a:avLst/>
          </a:prstGeom>
          <a:noFill/>
          <a:ln>
            <a:noFill/>
          </a:ln>
        </p:spPr>
      </p:pic>
      <p:pic>
        <p:nvPicPr>
          <p:cNvPr id="6" name="Imagen 5" descr="http://fis.com/fis/techno/photolib/42311_494x249_72_DPI_0.jpg">
            <a:extLst>
              <a:ext uri="{FF2B5EF4-FFF2-40B4-BE49-F238E27FC236}">
                <a16:creationId xmlns:a16="http://schemas.microsoft.com/office/drawing/2014/main" id="{EB992E8B-AF3C-4D29-9338-19F56E0B33EC}"/>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92765" y="4169833"/>
            <a:ext cx="4358459" cy="2667001"/>
          </a:xfrm>
          <a:prstGeom prst="rect">
            <a:avLst/>
          </a:prstGeom>
          <a:noFill/>
          <a:ln>
            <a:noFill/>
          </a:ln>
        </p:spPr>
      </p:pic>
      <p:pic>
        <p:nvPicPr>
          <p:cNvPr id="7" name="Imagen 6" descr="http://www.ciberdroide.com/wordpress/wp-content/uploads/piscicultura1.jpg">
            <a:extLst>
              <a:ext uri="{FF2B5EF4-FFF2-40B4-BE49-F238E27FC236}">
                <a16:creationId xmlns:a16="http://schemas.microsoft.com/office/drawing/2014/main" id="{F7F52B05-6E15-48BF-86F5-D3B2E5B1C82E}"/>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210262" y="25768"/>
            <a:ext cx="2981738" cy="1869293"/>
          </a:xfrm>
          <a:prstGeom prst="rect">
            <a:avLst/>
          </a:prstGeom>
          <a:noFill/>
          <a:ln>
            <a:noFill/>
          </a:ln>
        </p:spPr>
      </p:pic>
    </p:spTree>
    <p:extLst>
      <p:ext uri="{BB962C8B-B14F-4D97-AF65-F5344CB8AC3E}">
        <p14:creationId xmlns:p14="http://schemas.microsoft.com/office/powerpoint/2010/main" val="33871117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9D8068-CF7C-42BC-9450-055FB4232650}"/>
              </a:ext>
            </a:extLst>
          </p:cNvPr>
          <p:cNvSpPr>
            <a:spLocks noGrp="1"/>
          </p:cNvSpPr>
          <p:nvPr>
            <p:ph type="title"/>
          </p:nvPr>
        </p:nvSpPr>
        <p:spPr/>
        <p:txBody>
          <a:bodyPr/>
          <a:lstStyle/>
          <a:p>
            <a:endParaRPr lang="en-US"/>
          </a:p>
        </p:txBody>
      </p:sp>
      <p:sp>
        <p:nvSpPr>
          <p:cNvPr id="3" name="Marcador de contenido 2">
            <a:extLst>
              <a:ext uri="{FF2B5EF4-FFF2-40B4-BE49-F238E27FC236}">
                <a16:creationId xmlns:a16="http://schemas.microsoft.com/office/drawing/2014/main" id="{5B25517F-879C-4A20-9DA0-DA1344D510DD}"/>
              </a:ext>
            </a:extLst>
          </p:cNvPr>
          <p:cNvSpPr>
            <a:spLocks noGrp="1"/>
          </p:cNvSpPr>
          <p:nvPr>
            <p:ph idx="1"/>
          </p:nvPr>
        </p:nvSpPr>
        <p:spPr>
          <a:xfrm>
            <a:off x="-4902" y="115957"/>
            <a:ext cx="9223513" cy="6195943"/>
          </a:xfrm>
        </p:spPr>
        <p:txBody>
          <a:bodyPr>
            <a:normAutofit fontScale="62500" lnSpcReduction="20000"/>
          </a:bodyPr>
          <a:lstStyle/>
          <a:p>
            <a:pPr algn="just"/>
            <a:endParaRPr lang="en-US" sz="2800" b="1" dirty="0"/>
          </a:p>
          <a:p>
            <a:pPr algn="just"/>
            <a:endParaRPr lang="en-US" sz="2800" b="1" dirty="0"/>
          </a:p>
          <a:p>
            <a:pPr algn="just"/>
            <a:r>
              <a:rPr lang="en-US" sz="4500" b="1" dirty="0"/>
              <a:t>Fishing is the practice of catching fish and other water species for food or as raw materials for industry.</a:t>
            </a:r>
          </a:p>
          <a:p>
            <a:pPr marL="0" indent="0" algn="just">
              <a:buNone/>
            </a:pPr>
            <a:endParaRPr lang="es-ES" sz="4500" b="1" dirty="0"/>
          </a:p>
          <a:p>
            <a:pPr algn="just"/>
            <a:r>
              <a:rPr lang="es-ES" sz="4500" b="1" dirty="0"/>
              <a:t>8</a:t>
            </a:r>
            <a:r>
              <a:rPr lang="en-US" sz="4500" b="1" dirty="0"/>
              <a:t>5% of the catching is for human consumption</a:t>
            </a:r>
          </a:p>
          <a:p>
            <a:pPr algn="just"/>
            <a:endParaRPr lang="es-ES" sz="4500" b="1" dirty="0"/>
          </a:p>
          <a:p>
            <a:pPr algn="just"/>
            <a:r>
              <a:rPr lang="es-ES" sz="4500" b="1" dirty="0"/>
              <a:t>Fish </a:t>
            </a:r>
            <a:r>
              <a:rPr lang="es-ES" sz="4500" b="1" dirty="0" err="1"/>
              <a:t>is</a:t>
            </a:r>
            <a:r>
              <a:rPr lang="es-ES" sz="4500" b="1" dirty="0"/>
              <a:t> more </a:t>
            </a:r>
            <a:r>
              <a:rPr lang="es-ES" sz="4500" b="1" dirty="0" err="1"/>
              <a:t>consumed</a:t>
            </a:r>
            <a:r>
              <a:rPr lang="es-ES" sz="4500" b="1" dirty="0"/>
              <a:t> in </a:t>
            </a:r>
            <a:r>
              <a:rPr lang="es-ES" sz="4500" b="1" dirty="0" err="1"/>
              <a:t>developed</a:t>
            </a:r>
            <a:r>
              <a:rPr lang="es-ES" sz="4500" b="1" dirty="0"/>
              <a:t> </a:t>
            </a:r>
            <a:r>
              <a:rPr lang="es-ES" sz="4500" b="1" dirty="0" err="1"/>
              <a:t>countries</a:t>
            </a:r>
            <a:r>
              <a:rPr lang="es-ES" sz="4500" b="1" dirty="0"/>
              <a:t> </a:t>
            </a:r>
            <a:r>
              <a:rPr lang="es-ES" sz="4500" b="1" dirty="0" err="1"/>
              <a:t>being</a:t>
            </a:r>
            <a:r>
              <a:rPr lang="es-ES" sz="4500" b="1" dirty="0"/>
              <a:t> </a:t>
            </a:r>
            <a:r>
              <a:rPr lang="es-ES" sz="4500" b="1" dirty="0" err="1"/>
              <a:t>imported</a:t>
            </a:r>
            <a:r>
              <a:rPr lang="es-ES" sz="4500" b="1" dirty="0"/>
              <a:t> </a:t>
            </a:r>
            <a:r>
              <a:rPr lang="es-ES" sz="4500" b="1" dirty="0" err="1"/>
              <a:t>from</a:t>
            </a:r>
            <a:r>
              <a:rPr lang="es-ES" sz="4500" b="1" dirty="0"/>
              <a:t> </a:t>
            </a:r>
            <a:r>
              <a:rPr lang="es-ES" sz="4500" b="1" dirty="0" err="1"/>
              <a:t>emerging</a:t>
            </a:r>
            <a:r>
              <a:rPr lang="es-ES" sz="4500" b="1" dirty="0"/>
              <a:t> and </a:t>
            </a:r>
            <a:r>
              <a:rPr lang="es-ES" sz="4500" b="1" dirty="0" err="1"/>
              <a:t>less</a:t>
            </a:r>
            <a:r>
              <a:rPr lang="es-ES" sz="4500" b="1" dirty="0"/>
              <a:t> </a:t>
            </a:r>
            <a:r>
              <a:rPr lang="es-ES" sz="4500" b="1" dirty="0" err="1"/>
              <a:t>developed</a:t>
            </a:r>
            <a:r>
              <a:rPr lang="es-ES" sz="4500" b="1" dirty="0"/>
              <a:t> </a:t>
            </a:r>
            <a:r>
              <a:rPr lang="es-ES" sz="4500" b="1" dirty="0" err="1"/>
              <a:t>countries</a:t>
            </a:r>
            <a:r>
              <a:rPr lang="es-ES" sz="2800" b="1" dirty="0"/>
              <a:t>.</a:t>
            </a:r>
          </a:p>
          <a:p>
            <a:pPr algn="just"/>
            <a:endParaRPr lang="es-ES" sz="2800" dirty="0"/>
          </a:p>
          <a:p>
            <a:pPr algn="just"/>
            <a:r>
              <a:rPr lang="es-ES" sz="5100" b="1" dirty="0"/>
              <a:t>China </a:t>
            </a:r>
            <a:r>
              <a:rPr lang="es-ES" sz="5100" b="1" dirty="0" err="1"/>
              <a:t>is</a:t>
            </a:r>
            <a:r>
              <a:rPr lang="es-ES" sz="5100" b="1" dirty="0"/>
              <a:t> </a:t>
            </a:r>
            <a:r>
              <a:rPr lang="es-ES" sz="5100" b="1" dirty="0" err="1"/>
              <a:t>highest</a:t>
            </a:r>
            <a:r>
              <a:rPr lang="es-ES" sz="5100" b="1" dirty="0"/>
              <a:t> </a:t>
            </a:r>
            <a:r>
              <a:rPr lang="es-ES" sz="5100" b="1" dirty="0" err="1"/>
              <a:t>fish</a:t>
            </a:r>
            <a:r>
              <a:rPr lang="es-ES" sz="5100" b="1" dirty="0"/>
              <a:t> </a:t>
            </a:r>
            <a:r>
              <a:rPr lang="es-ES" sz="5100" b="1" dirty="0" err="1"/>
              <a:t>production</a:t>
            </a:r>
            <a:r>
              <a:rPr lang="es-ES" sz="5100" b="1" dirty="0"/>
              <a:t> as </a:t>
            </a:r>
            <a:r>
              <a:rPr lang="es-ES" sz="5100" b="1" dirty="0" err="1"/>
              <a:t>well</a:t>
            </a:r>
            <a:r>
              <a:rPr lang="es-ES" sz="5100" b="1" dirty="0"/>
              <a:t> as </a:t>
            </a:r>
            <a:r>
              <a:rPr lang="es-ES" sz="5100" b="1" dirty="0" err="1"/>
              <a:t>the</a:t>
            </a:r>
            <a:r>
              <a:rPr lang="es-ES" sz="5100" b="1" dirty="0"/>
              <a:t> </a:t>
            </a:r>
            <a:r>
              <a:rPr lang="es-ES" sz="5100" b="1" dirty="0" err="1"/>
              <a:t>highest</a:t>
            </a:r>
            <a:r>
              <a:rPr lang="es-ES" sz="5100" b="1" dirty="0"/>
              <a:t> </a:t>
            </a:r>
            <a:r>
              <a:rPr lang="es-ES" sz="5100" b="1" dirty="0" err="1"/>
              <a:t>consumption</a:t>
            </a:r>
            <a:r>
              <a:rPr lang="es-ES" sz="5100" b="1" dirty="0"/>
              <a:t> per </a:t>
            </a:r>
            <a:r>
              <a:rPr lang="es-ES" sz="5100" b="1" dirty="0" err="1"/>
              <a:t>capita</a:t>
            </a:r>
            <a:r>
              <a:rPr lang="es-ES" sz="5100" b="1" dirty="0"/>
              <a:t> .</a:t>
            </a:r>
          </a:p>
          <a:p>
            <a:pPr algn="just"/>
            <a:endParaRPr lang="en-US" sz="2800" dirty="0"/>
          </a:p>
        </p:txBody>
      </p:sp>
      <p:pic>
        <p:nvPicPr>
          <p:cNvPr id="1026" name="Picture 2" descr="image_67856">
            <a:extLst>
              <a:ext uri="{FF2B5EF4-FFF2-40B4-BE49-F238E27FC236}">
                <a16:creationId xmlns:a16="http://schemas.microsoft.com/office/drawing/2014/main" id="{15D484AD-4AF2-42A6-9A4B-14DF71B6BC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59901" y="-30393"/>
            <a:ext cx="2832100" cy="188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n 4" descr="http://www.opiinc.org/images/Pages/Over-fishing.jpg">
            <a:extLst>
              <a:ext uri="{FF2B5EF4-FFF2-40B4-BE49-F238E27FC236}">
                <a16:creationId xmlns:a16="http://schemas.microsoft.com/office/drawing/2014/main" id="{72180494-023F-4855-820C-0E90369770B4}"/>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359900" y="2373188"/>
            <a:ext cx="2832100" cy="2008312"/>
          </a:xfrm>
          <a:prstGeom prst="rect">
            <a:avLst/>
          </a:prstGeom>
          <a:noFill/>
          <a:ln>
            <a:noFill/>
          </a:ln>
        </p:spPr>
      </p:pic>
      <p:pic>
        <p:nvPicPr>
          <p:cNvPr id="1027" name="Picture 3" descr="31251_340x263_72_DPI_0">
            <a:extLst>
              <a:ext uri="{FF2B5EF4-FFF2-40B4-BE49-F238E27FC236}">
                <a16:creationId xmlns:a16="http://schemas.microsoft.com/office/drawing/2014/main" id="{38C90899-298C-4E72-80C9-C935655579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59901" y="4728828"/>
            <a:ext cx="2749007" cy="2129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04133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1200CC-8EBB-4798-B1B6-4AEDCCCC1259}"/>
              </a:ext>
            </a:extLst>
          </p:cNvPr>
          <p:cNvSpPr>
            <a:spLocks noGrp="1"/>
          </p:cNvSpPr>
          <p:nvPr>
            <p:ph type="title"/>
          </p:nvPr>
        </p:nvSpPr>
        <p:spPr>
          <a:xfrm>
            <a:off x="215900" y="1422400"/>
            <a:ext cx="11823700" cy="5118100"/>
          </a:xfrm>
        </p:spPr>
        <p:txBody>
          <a:bodyPr>
            <a:normAutofit/>
          </a:bodyPr>
          <a:lstStyle/>
          <a:p>
            <a:br>
              <a:rPr lang="es-ES" sz="2000" b="1" dirty="0"/>
            </a:br>
            <a:br>
              <a:rPr lang="es-ES" sz="2000" b="1" dirty="0"/>
            </a:br>
            <a:br>
              <a:rPr lang="es-ES" sz="2000" b="1" dirty="0"/>
            </a:br>
            <a:br>
              <a:rPr lang="es-ES" sz="2000" b="1" dirty="0"/>
            </a:br>
            <a:br>
              <a:rPr lang="es-ES" sz="2000" b="1" dirty="0"/>
            </a:br>
            <a:br>
              <a:rPr lang="es-ES" sz="2000" b="1" dirty="0"/>
            </a:br>
            <a:br>
              <a:rPr lang="es-ES" sz="2000" b="1" dirty="0"/>
            </a:br>
            <a:br>
              <a:rPr lang="es-ES" sz="2000" b="1" dirty="0"/>
            </a:br>
            <a:br>
              <a:rPr lang="es-ES" sz="2000" b="1" dirty="0"/>
            </a:br>
            <a:br>
              <a:rPr lang="es-ES" sz="2000" b="1" dirty="0"/>
            </a:br>
            <a:r>
              <a:rPr lang="es-ES" sz="2000" b="1" dirty="0" err="1"/>
              <a:t>Longline</a:t>
            </a:r>
            <a:r>
              <a:rPr lang="es-ES" sz="2000" b="1" dirty="0"/>
              <a:t> </a:t>
            </a:r>
            <a:r>
              <a:rPr lang="es-ES" sz="2000" b="1" dirty="0" err="1"/>
              <a:t>fishing</a:t>
            </a:r>
            <a:r>
              <a:rPr lang="es-ES" sz="2000" b="1" dirty="0"/>
              <a:t>                                     </a:t>
            </a:r>
            <a:r>
              <a:rPr lang="es-ES" sz="2000" b="1" dirty="0" err="1"/>
              <a:t>trawling</a:t>
            </a:r>
            <a:r>
              <a:rPr lang="es-ES" sz="2000" b="1" dirty="0"/>
              <a:t>                                    </a:t>
            </a:r>
            <a:r>
              <a:rPr lang="es-ES" sz="2000" b="1" dirty="0" err="1"/>
              <a:t>lift</a:t>
            </a:r>
            <a:r>
              <a:rPr lang="es-ES" sz="2000" b="1" dirty="0"/>
              <a:t> </a:t>
            </a:r>
            <a:r>
              <a:rPr lang="es-ES" sz="2000" b="1" dirty="0" err="1"/>
              <a:t>netting</a:t>
            </a:r>
            <a:br>
              <a:rPr lang="es-ES" sz="2000" b="1" dirty="0"/>
            </a:br>
            <a:r>
              <a:rPr lang="es-ES" sz="2000" b="1" dirty="0"/>
              <a:t>  </a:t>
            </a:r>
            <a:endParaRPr lang="en-US" sz="2000" b="1" dirty="0"/>
          </a:p>
        </p:txBody>
      </p:sp>
      <p:sp>
        <p:nvSpPr>
          <p:cNvPr id="3" name="Marcador de contenido 2">
            <a:extLst>
              <a:ext uri="{FF2B5EF4-FFF2-40B4-BE49-F238E27FC236}">
                <a16:creationId xmlns:a16="http://schemas.microsoft.com/office/drawing/2014/main" id="{4F4B1EAB-F1FB-4362-9965-DB64565F53F6}"/>
              </a:ext>
            </a:extLst>
          </p:cNvPr>
          <p:cNvSpPr>
            <a:spLocks noGrp="1"/>
          </p:cNvSpPr>
          <p:nvPr>
            <p:ph idx="1"/>
          </p:nvPr>
        </p:nvSpPr>
        <p:spPr>
          <a:xfrm>
            <a:off x="927100" y="127001"/>
            <a:ext cx="10223500" cy="1507068"/>
          </a:xfrm>
        </p:spPr>
        <p:txBody>
          <a:bodyPr>
            <a:normAutofit/>
          </a:bodyPr>
          <a:lstStyle/>
          <a:p>
            <a:pPr marL="0" indent="0" algn="ctr">
              <a:buNone/>
            </a:pPr>
            <a:r>
              <a:rPr lang="es-ES" sz="6600" b="1" dirty="0">
                <a:effectLst>
                  <a:outerShdw blurRad="38100" dist="38100" dir="2700000" algn="tl">
                    <a:srgbClr val="000000">
                      <a:alpha val="43137"/>
                    </a:srgbClr>
                  </a:outerShdw>
                </a:effectLst>
              </a:rPr>
              <a:t>FISHING TECHNIQUES</a:t>
            </a:r>
            <a:endParaRPr lang="en-US" sz="6600" b="1" dirty="0">
              <a:effectLst>
                <a:outerShdw blurRad="38100" dist="38100" dir="2700000" algn="tl">
                  <a:srgbClr val="000000">
                    <a:alpha val="43137"/>
                  </a:srgbClr>
                </a:outerShdw>
              </a:effectLst>
            </a:endParaRPr>
          </a:p>
        </p:txBody>
      </p:sp>
      <p:pic>
        <p:nvPicPr>
          <p:cNvPr id="4" name="Imagen 3" descr="https://i1.wp.com/auapps.american.edu/vconn/www/seafood/images/pelagic_longline.jpg">
            <a:extLst>
              <a:ext uri="{FF2B5EF4-FFF2-40B4-BE49-F238E27FC236}">
                <a16:creationId xmlns:a16="http://schemas.microsoft.com/office/drawing/2014/main" id="{6DA3225B-2954-4323-9A7B-266287EB091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0" y="1694392"/>
            <a:ext cx="3695699" cy="2764363"/>
          </a:xfrm>
          <a:prstGeom prst="rect">
            <a:avLst/>
          </a:prstGeom>
          <a:noFill/>
          <a:ln>
            <a:noFill/>
          </a:ln>
        </p:spPr>
      </p:pic>
      <p:pic>
        <p:nvPicPr>
          <p:cNvPr id="5" name="Imagen 4" descr="https://i0.wp.com/www.ecoticias.com/userfiles/extra/HKGP_dfgdfgdfgdfgjghjgh.jpg">
            <a:extLst>
              <a:ext uri="{FF2B5EF4-FFF2-40B4-BE49-F238E27FC236}">
                <a16:creationId xmlns:a16="http://schemas.microsoft.com/office/drawing/2014/main" id="{26E70FEC-52D3-43EF-B391-ABB89930346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079874" y="1752069"/>
            <a:ext cx="4032251" cy="2649007"/>
          </a:xfrm>
          <a:prstGeom prst="rect">
            <a:avLst/>
          </a:prstGeom>
          <a:noFill/>
          <a:ln>
            <a:noFill/>
          </a:ln>
        </p:spPr>
      </p:pic>
      <p:pic>
        <p:nvPicPr>
          <p:cNvPr id="6" name="Imagen 5" descr="https://upload.wikimedia.org/wikipedia/commons/1/11/P%C3%A1tzcuaro-Trad-Fishing-3.jpg">
            <a:extLst>
              <a:ext uri="{FF2B5EF4-FFF2-40B4-BE49-F238E27FC236}">
                <a16:creationId xmlns:a16="http://schemas.microsoft.com/office/drawing/2014/main" id="{864434E9-65C2-4A12-803B-772F076FBEF4}"/>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8890000" y="1739369"/>
            <a:ext cx="3149600" cy="2789238"/>
          </a:xfrm>
          <a:prstGeom prst="rect">
            <a:avLst/>
          </a:prstGeom>
          <a:noFill/>
          <a:ln>
            <a:noFill/>
          </a:ln>
        </p:spPr>
      </p:pic>
    </p:spTree>
    <p:extLst>
      <p:ext uri="{BB962C8B-B14F-4D97-AF65-F5344CB8AC3E}">
        <p14:creationId xmlns:p14="http://schemas.microsoft.com/office/powerpoint/2010/main" val="9881589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7A3FCA-BDCC-490E-956C-F0BF2EA67D03}"/>
              </a:ext>
            </a:extLst>
          </p:cNvPr>
          <p:cNvSpPr>
            <a:spLocks noGrp="1"/>
          </p:cNvSpPr>
          <p:nvPr>
            <p:ph type="title"/>
          </p:nvPr>
        </p:nvSpPr>
        <p:spPr>
          <a:xfrm>
            <a:off x="3324225" y="104775"/>
            <a:ext cx="6008687" cy="962026"/>
          </a:xfrm>
        </p:spPr>
        <p:txBody>
          <a:bodyPr>
            <a:normAutofit fontScale="90000"/>
          </a:bodyPr>
          <a:lstStyle/>
          <a:p>
            <a:pPr algn="ctr"/>
            <a:r>
              <a:rPr lang="es-ES" sz="4800" b="1" dirty="0" err="1">
                <a:solidFill>
                  <a:srgbClr val="FF0000"/>
                </a:solidFill>
                <a:effectLst>
                  <a:outerShdw blurRad="38100" dist="38100" dir="2700000" algn="tl">
                    <a:srgbClr val="000000">
                      <a:alpha val="43137"/>
                    </a:srgbClr>
                  </a:outerShdw>
                </a:effectLst>
              </a:rPr>
              <a:t>Types</a:t>
            </a:r>
            <a:r>
              <a:rPr lang="es-ES" sz="4800" b="1" dirty="0">
                <a:solidFill>
                  <a:srgbClr val="FF0000"/>
                </a:solidFill>
                <a:effectLst>
                  <a:outerShdw blurRad="38100" dist="38100" dir="2700000" algn="tl">
                    <a:srgbClr val="000000">
                      <a:alpha val="43137"/>
                    </a:srgbClr>
                  </a:outerShdw>
                </a:effectLst>
              </a:rPr>
              <a:t> </a:t>
            </a:r>
            <a:r>
              <a:rPr lang="es-ES" sz="4800" b="1" dirty="0" err="1">
                <a:solidFill>
                  <a:srgbClr val="FF0000"/>
                </a:solidFill>
                <a:effectLst>
                  <a:outerShdw blurRad="38100" dist="38100" dir="2700000" algn="tl">
                    <a:srgbClr val="000000">
                      <a:alpha val="43137"/>
                    </a:srgbClr>
                  </a:outerShdw>
                </a:effectLst>
              </a:rPr>
              <a:t>of</a:t>
            </a:r>
            <a:r>
              <a:rPr lang="es-ES" sz="4800" b="1" dirty="0">
                <a:solidFill>
                  <a:srgbClr val="FF0000"/>
                </a:solidFill>
                <a:effectLst>
                  <a:outerShdw blurRad="38100" dist="38100" dir="2700000" algn="tl">
                    <a:srgbClr val="000000">
                      <a:alpha val="43137"/>
                    </a:srgbClr>
                  </a:outerShdw>
                </a:effectLst>
              </a:rPr>
              <a:t> </a:t>
            </a:r>
            <a:r>
              <a:rPr lang="es-ES" sz="4800" b="1" dirty="0" err="1">
                <a:solidFill>
                  <a:srgbClr val="FF0000"/>
                </a:solidFill>
                <a:effectLst>
                  <a:outerShdw blurRad="38100" dist="38100" dir="2700000" algn="tl">
                    <a:srgbClr val="000000">
                      <a:alpha val="43137"/>
                    </a:srgbClr>
                  </a:outerShdw>
                </a:effectLst>
              </a:rPr>
              <a:t>fishing</a:t>
            </a:r>
            <a:r>
              <a:rPr lang="es-ES" sz="4800" b="1" dirty="0">
                <a:solidFill>
                  <a:srgbClr val="FF0000"/>
                </a:solidFill>
                <a:effectLst>
                  <a:outerShdw blurRad="38100" dist="38100" dir="2700000" algn="tl">
                    <a:srgbClr val="000000">
                      <a:alpha val="43137"/>
                    </a:srgbClr>
                  </a:outerShdw>
                </a:effectLst>
              </a:rPr>
              <a:t> (I)</a:t>
            </a:r>
            <a:endParaRPr lang="en-US" sz="4800" b="1" dirty="0">
              <a:solidFill>
                <a:srgbClr val="FF0000"/>
              </a:solidFill>
              <a:effectLst>
                <a:outerShdw blurRad="38100" dist="38100" dir="2700000" algn="tl">
                  <a:srgbClr val="000000">
                    <a:alpha val="43137"/>
                  </a:srgbClr>
                </a:outerShdw>
              </a:effectLst>
            </a:endParaRPr>
          </a:p>
        </p:txBody>
      </p:sp>
      <p:sp>
        <p:nvSpPr>
          <p:cNvPr id="3" name="Marcador de texto 2">
            <a:extLst>
              <a:ext uri="{FF2B5EF4-FFF2-40B4-BE49-F238E27FC236}">
                <a16:creationId xmlns:a16="http://schemas.microsoft.com/office/drawing/2014/main" id="{055AE7CE-FD3C-492D-B1E4-A8854970371C}"/>
              </a:ext>
            </a:extLst>
          </p:cNvPr>
          <p:cNvSpPr>
            <a:spLocks noGrp="1"/>
          </p:cNvSpPr>
          <p:nvPr>
            <p:ph type="body" idx="1"/>
          </p:nvPr>
        </p:nvSpPr>
        <p:spPr>
          <a:xfrm>
            <a:off x="266700" y="990600"/>
            <a:ext cx="10344150" cy="5003800"/>
          </a:xfrm>
        </p:spPr>
        <p:txBody>
          <a:bodyPr/>
          <a:lstStyle/>
          <a:p>
            <a:endParaRPr lang="en-US" b="1" dirty="0"/>
          </a:p>
          <a:p>
            <a:pPr marL="285750" indent="-285750" algn="just">
              <a:buFont typeface="Arial" panose="020B0604020202020204" pitchFamily="34" charset="0"/>
              <a:buChar char="•"/>
            </a:pPr>
            <a:r>
              <a:rPr lang="en-US" b="1" dirty="0"/>
              <a:t>TRADITIONAL FISHING OR COASTAL FISHING uses small boats and it is done near the coast during the day and every day the fisherman sells his fish in the fish-market. </a:t>
            </a:r>
            <a:r>
              <a:rPr lang="es-ES" b="1" dirty="0" err="1"/>
              <a:t>It</a:t>
            </a:r>
            <a:r>
              <a:rPr lang="es-ES" b="1" dirty="0"/>
              <a:t> uses simple </a:t>
            </a:r>
            <a:r>
              <a:rPr lang="es-ES" b="1" dirty="0" err="1"/>
              <a:t>fishing</a:t>
            </a:r>
            <a:r>
              <a:rPr lang="es-ES" b="1" dirty="0"/>
              <a:t> </a:t>
            </a:r>
            <a:r>
              <a:rPr lang="es-ES" b="1" dirty="0" err="1"/>
              <a:t>techniques</a:t>
            </a:r>
            <a:r>
              <a:rPr lang="es-ES" b="1" dirty="0"/>
              <a:t>: </a:t>
            </a:r>
            <a:r>
              <a:rPr lang="es-ES" b="1" dirty="0" err="1"/>
              <a:t>hooks</a:t>
            </a:r>
            <a:r>
              <a:rPr lang="es-ES" b="1" dirty="0"/>
              <a:t>, </a:t>
            </a:r>
            <a:r>
              <a:rPr lang="es-ES" b="1" dirty="0" err="1"/>
              <a:t>networks</a:t>
            </a:r>
            <a:r>
              <a:rPr lang="es-ES" b="1" dirty="0"/>
              <a:t>, </a:t>
            </a:r>
            <a:r>
              <a:rPr lang="es-ES" b="1" dirty="0" err="1"/>
              <a:t>harpoons</a:t>
            </a:r>
            <a:r>
              <a:rPr lang="es-ES" b="1" dirty="0"/>
              <a:t>…  </a:t>
            </a:r>
            <a:r>
              <a:rPr lang="es-ES" b="1" dirty="0" err="1"/>
              <a:t>This</a:t>
            </a:r>
            <a:r>
              <a:rPr lang="es-ES" b="1" dirty="0"/>
              <a:t> </a:t>
            </a:r>
            <a:r>
              <a:rPr lang="es-ES" b="1" dirty="0" err="1"/>
              <a:t>type</a:t>
            </a:r>
            <a:r>
              <a:rPr lang="es-ES" b="1" dirty="0"/>
              <a:t> </a:t>
            </a:r>
            <a:r>
              <a:rPr lang="es-ES" b="1" dirty="0" err="1"/>
              <a:t>of</a:t>
            </a:r>
            <a:r>
              <a:rPr lang="es-ES" b="1" dirty="0"/>
              <a:t> </a:t>
            </a:r>
            <a:r>
              <a:rPr lang="es-ES" b="1" dirty="0" err="1"/>
              <a:t>fishing</a:t>
            </a:r>
            <a:r>
              <a:rPr lang="es-ES" b="1" dirty="0"/>
              <a:t> </a:t>
            </a:r>
            <a:r>
              <a:rPr lang="es-ES" b="1" dirty="0" err="1"/>
              <a:t>play</a:t>
            </a:r>
            <a:r>
              <a:rPr lang="es-ES" b="1" dirty="0"/>
              <a:t> </a:t>
            </a:r>
            <a:r>
              <a:rPr lang="es-ES" b="1" dirty="0" err="1"/>
              <a:t>an</a:t>
            </a:r>
            <a:r>
              <a:rPr lang="es-ES" b="1" dirty="0"/>
              <a:t> </a:t>
            </a:r>
            <a:r>
              <a:rPr lang="es-ES" b="1" dirty="0" err="1"/>
              <a:t>important</a:t>
            </a:r>
            <a:r>
              <a:rPr lang="es-ES" b="1" dirty="0"/>
              <a:t> role in </a:t>
            </a:r>
            <a:r>
              <a:rPr lang="es-ES" b="1" dirty="0" err="1"/>
              <a:t>developing</a:t>
            </a:r>
            <a:r>
              <a:rPr lang="es-ES" b="1" dirty="0"/>
              <a:t> </a:t>
            </a:r>
            <a:r>
              <a:rPr lang="es-ES" b="1" dirty="0" err="1"/>
              <a:t>countries</a:t>
            </a:r>
            <a:r>
              <a:rPr lang="es-ES" b="1" dirty="0"/>
              <a:t> </a:t>
            </a:r>
            <a:r>
              <a:rPr lang="es-ES" b="1" dirty="0" err="1"/>
              <a:t>diet</a:t>
            </a:r>
            <a:r>
              <a:rPr lang="es-ES" b="1" dirty="0"/>
              <a:t>.</a:t>
            </a:r>
          </a:p>
          <a:p>
            <a:pPr marL="285750" indent="-285750" algn="just">
              <a:buFont typeface="Arial" panose="020B0604020202020204" pitchFamily="34" charset="0"/>
              <a:buChar char="•"/>
            </a:pPr>
            <a:endParaRPr lang="es-ES" b="1" dirty="0"/>
          </a:p>
          <a:p>
            <a:pPr marL="285750" indent="-285750" algn="just">
              <a:buFont typeface="Arial" panose="020B0604020202020204" pitchFamily="34" charset="0"/>
              <a:buChar char="•"/>
            </a:pPr>
            <a:endParaRPr lang="en-US" dirty="0"/>
          </a:p>
          <a:p>
            <a:endParaRPr lang="en-US" dirty="0"/>
          </a:p>
        </p:txBody>
      </p:sp>
      <p:pic>
        <p:nvPicPr>
          <p:cNvPr id="4" name="Imagen 3" descr="https://i0.wp.com/static.panoramio.com/photos/original/5619325.jpg">
            <a:extLst>
              <a:ext uri="{FF2B5EF4-FFF2-40B4-BE49-F238E27FC236}">
                <a16:creationId xmlns:a16="http://schemas.microsoft.com/office/drawing/2014/main" id="{117DA798-21D2-44F6-9131-84A277CE3E60}"/>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6700" y="2870200"/>
            <a:ext cx="4757420" cy="2520315"/>
          </a:xfrm>
          <a:prstGeom prst="rect">
            <a:avLst/>
          </a:prstGeom>
          <a:noFill/>
          <a:ln>
            <a:noFill/>
          </a:ln>
        </p:spPr>
      </p:pic>
      <p:pic>
        <p:nvPicPr>
          <p:cNvPr id="5" name="Imagen 4" descr="http://www.mexconnect.com/photos/2522-c-1108-fishermen-from-the-isla-de-janitzio-lure-tourists-with-their-large.jpg?1231551645">
            <a:hlinkClick r:id="rId3" tgtFrame="&quot;_blank&quot;"/>
            <a:extLst>
              <a:ext uri="{FF2B5EF4-FFF2-40B4-BE49-F238E27FC236}">
                <a16:creationId xmlns:a16="http://schemas.microsoft.com/office/drawing/2014/main" id="{7F6D0DFC-46AB-42DF-88C5-005737767164}"/>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29451" y="2870200"/>
            <a:ext cx="3717924" cy="2520315"/>
          </a:xfrm>
          <a:prstGeom prst="rect">
            <a:avLst/>
          </a:prstGeom>
          <a:noFill/>
          <a:ln>
            <a:noFill/>
          </a:ln>
        </p:spPr>
      </p:pic>
    </p:spTree>
    <p:extLst>
      <p:ext uri="{BB962C8B-B14F-4D97-AF65-F5344CB8AC3E}">
        <p14:creationId xmlns:p14="http://schemas.microsoft.com/office/powerpoint/2010/main" val="1279908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012DA0-B1F0-4E19-BCD4-B5A7AE287289}"/>
              </a:ext>
            </a:extLst>
          </p:cNvPr>
          <p:cNvSpPr>
            <a:spLocks noGrp="1"/>
          </p:cNvSpPr>
          <p:nvPr>
            <p:ph type="title"/>
          </p:nvPr>
        </p:nvSpPr>
        <p:spPr>
          <a:xfrm>
            <a:off x="2924175" y="133350"/>
            <a:ext cx="6294437" cy="730249"/>
          </a:xfrm>
        </p:spPr>
        <p:txBody>
          <a:bodyPr>
            <a:noAutofit/>
          </a:bodyPr>
          <a:lstStyle/>
          <a:p>
            <a:r>
              <a:rPr lang="es-ES" sz="4800" b="1" dirty="0" err="1">
                <a:solidFill>
                  <a:srgbClr val="FF0000"/>
                </a:solidFill>
                <a:effectLst>
                  <a:outerShdw blurRad="38100" dist="38100" dir="2700000" algn="tl">
                    <a:srgbClr val="000000">
                      <a:alpha val="43137"/>
                    </a:srgbClr>
                  </a:outerShdw>
                </a:effectLst>
              </a:rPr>
              <a:t>Types</a:t>
            </a:r>
            <a:r>
              <a:rPr lang="es-ES" sz="4800" b="1" dirty="0">
                <a:solidFill>
                  <a:srgbClr val="FF0000"/>
                </a:solidFill>
                <a:effectLst>
                  <a:outerShdw blurRad="38100" dist="38100" dir="2700000" algn="tl">
                    <a:srgbClr val="000000">
                      <a:alpha val="43137"/>
                    </a:srgbClr>
                  </a:outerShdw>
                </a:effectLst>
              </a:rPr>
              <a:t> </a:t>
            </a:r>
            <a:r>
              <a:rPr lang="es-ES" sz="4800" b="1" dirty="0" err="1">
                <a:solidFill>
                  <a:srgbClr val="FF0000"/>
                </a:solidFill>
                <a:effectLst>
                  <a:outerShdw blurRad="38100" dist="38100" dir="2700000" algn="tl">
                    <a:srgbClr val="000000">
                      <a:alpha val="43137"/>
                    </a:srgbClr>
                  </a:outerShdw>
                </a:effectLst>
              </a:rPr>
              <a:t>of</a:t>
            </a:r>
            <a:r>
              <a:rPr lang="es-ES" sz="4800" b="1" dirty="0">
                <a:solidFill>
                  <a:srgbClr val="FF0000"/>
                </a:solidFill>
                <a:effectLst>
                  <a:outerShdw blurRad="38100" dist="38100" dir="2700000" algn="tl">
                    <a:srgbClr val="000000">
                      <a:alpha val="43137"/>
                    </a:srgbClr>
                  </a:outerShdw>
                </a:effectLst>
              </a:rPr>
              <a:t> </a:t>
            </a:r>
            <a:r>
              <a:rPr lang="es-ES" sz="4800" b="1" dirty="0" err="1">
                <a:solidFill>
                  <a:srgbClr val="FF0000"/>
                </a:solidFill>
                <a:effectLst>
                  <a:outerShdw blurRad="38100" dist="38100" dir="2700000" algn="tl">
                    <a:srgbClr val="000000">
                      <a:alpha val="43137"/>
                    </a:srgbClr>
                  </a:outerShdw>
                </a:effectLst>
              </a:rPr>
              <a:t>fishing</a:t>
            </a:r>
            <a:r>
              <a:rPr lang="es-ES" sz="4800" b="1" dirty="0">
                <a:solidFill>
                  <a:srgbClr val="FF0000"/>
                </a:solidFill>
                <a:effectLst>
                  <a:outerShdw blurRad="38100" dist="38100" dir="2700000" algn="tl">
                    <a:srgbClr val="000000">
                      <a:alpha val="43137"/>
                    </a:srgbClr>
                  </a:outerShdw>
                </a:effectLst>
              </a:rPr>
              <a:t> (II)</a:t>
            </a:r>
            <a:endParaRPr lang="en-US" sz="4800" dirty="0"/>
          </a:p>
        </p:txBody>
      </p:sp>
      <p:sp>
        <p:nvSpPr>
          <p:cNvPr id="3" name="Marcador de texto 2">
            <a:extLst>
              <a:ext uri="{FF2B5EF4-FFF2-40B4-BE49-F238E27FC236}">
                <a16:creationId xmlns:a16="http://schemas.microsoft.com/office/drawing/2014/main" id="{866B771B-2D26-4A0A-B5A0-3716B498602F}"/>
              </a:ext>
            </a:extLst>
          </p:cNvPr>
          <p:cNvSpPr>
            <a:spLocks noGrp="1"/>
          </p:cNvSpPr>
          <p:nvPr>
            <p:ph type="body" idx="1"/>
          </p:nvPr>
        </p:nvSpPr>
        <p:spPr>
          <a:xfrm>
            <a:off x="0" y="1123951"/>
            <a:ext cx="11077575" cy="4870450"/>
          </a:xfrm>
        </p:spPr>
        <p:txBody>
          <a:bodyPr/>
          <a:lstStyle/>
          <a:p>
            <a:pPr marL="285750" indent="-285750">
              <a:buFont typeface="Arial" panose="020B0604020202020204" pitchFamily="34" charset="0"/>
              <a:buChar char="•"/>
            </a:pPr>
            <a:r>
              <a:rPr lang="en-US" b="1" dirty="0"/>
              <a:t>Industrial fishing is also called off-shore fishing or deep sea fishing. It is used to catch a great volume of fish. It uses huge and well equipped boats to remain at sea for weeks or months. </a:t>
            </a:r>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a:t>Their boats are </a:t>
            </a:r>
            <a:r>
              <a:rPr lang="en-US" b="1" dirty="0" err="1"/>
              <a:t>large,called</a:t>
            </a:r>
            <a:r>
              <a:rPr lang="en-US" b="1" dirty="0"/>
              <a:t> boat-factories and use advanced fishing techniques, like radars to detect </a:t>
            </a:r>
            <a:r>
              <a:rPr lang="en-US" b="1" dirty="0" err="1"/>
              <a:t>shcool</a:t>
            </a:r>
            <a:r>
              <a:rPr lang="en-US" b="1" dirty="0"/>
              <a:t> of fish. Also they have enormous freezers to preserve the fish in good conditions.</a:t>
            </a:r>
          </a:p>
          <a:p>
            <a:pPr marL="285750" indent="-285750">
              <a:buFont typeface="Arial" panose="020B0604020202020204" pitchFamily="34" charset="0"/>
              <a:buChar char="•"/>
            </a:pPr>
            <a:r>
              <a:rPr lang="en-US" b="1" dirty="0"/>
              <a:t>The catch can be transformed and packaged in the factory ships.  </a:t>
            </a:r>
            <a:endParaRPr lang="en-US" dirty="0"/>
          </a:p>
          <a:p>
            <a:endParaRPr lang="en-US" dirty="0"/>
          </a:p>
        </p:txBody>
      </p:sp>
      <p:pic>
        <p:nvPicPr>
          <p:cNvPr id="4" name="Imagen 3" descr="https://upload.wikimedia.org/wikipedia/commons/0/00/Chilean_purse_seine.jpg">
            <a:extLst>
              <a:ext uri="{FF2B5EF4-FFF2-40B4-BE49-F238E27FC236}">
                <a16:creationId xmlns:a16="http://schemas.microsoft.com/office/drawing/2014/main" id="{FCE4AC3C-91E3-4A98-9753-59455CA87D05}"/>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500" y="3559176"/>
            <a:ext cx="3395661" cy="2346326"/>
          </a:xfrm>
          <a:prstGeom prst="rect">
            <a:avLst/>
          </a:prstGeom>
          <a:noFill/>
          <a:ln>
            <a:noFill/>
          </a:ln>
        </p:spPr>
      </p:pic>
      <p:pic>
        <p:nvPicPr>
          <p:cNvPr id="5" name="Imagen 4" descr="https://i0.wp.com/industrialfishing.com/img/sea_bottom_fishing.jpg">
            <a:extLst>
              <a:ext uri="{FF2B5EF4-FFF2-40B4-BE49-F238E27FC236}">
                <a16:creationId xmlns:a16="http://schemas.microsoft.com/office/drawing/2014/main" id="{E70D5600-D5CF-4A52-8DC2-10EE9EAA77D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791325" y="3559176"/>
            <a:ext cx="3837310" cy="2346326"/>
          </a:xfrm>
          <a:prstGeom prst="rect">
            <a:avLst/>
          </a:prstGeom>
          <a:noFill/>
          <a:ln>
            <a:noFill/>
          </a:ln>
        </p:spPr>
      </p:pic>
      <p:pic>
        <p:nvPicPr>
          <p:cNvPr id="6" name="Imagen 5" descr="http://www.opiinc.org/images/Pages/Over-fishing.jpg">
            <a:extLst>
              <a:ext uri="{FF2B5EF4-FFF2-40B4-BE49-F238E27FC236}">
                <a16:creationId xmlns:a16="http://schemas.microsoft.com/office/drawing/2014/main" id="{C12932AA-DC1A-4E93-B5AA-3CDB54A3EA89}"/>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3586161" y="4305300"/>
            <a:ext cx="3205164" cy="1733551"/>
          </a:xfrm>
          <a:prstGeom prst="rect">
            <a:avLst/>
          </a:prstGeom>
          <a:noFill/>
          <a:ln>
            <a:noFill/>
          </a:ln>
        </p:spPr>
      </p:pic>
    </p:spTree>
    <p:extLst>
      <p:ext uri="{BB962C8B-B14F-4D97-AF65-F5344CB8AC3E}">
        <p14:creationId xmlns:p14="http://schemas.microsoft.com/office/powerpoint/2010/main" val="42363193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D65958-3D22-4ACD-876D-21807D86FBED}"/>
              </a:ext>
            </a:extLst>
          </p:cNvPr>
          <p:cNvSpPr>
            <a:spLocks noGrp="1"/>
          </p:cNvSpPr>
          <p:nvPr>
            <p:ph type="title"/>
          </p:nvPr>
        </p:nvSpPr>
        <p:spPr>
          <a:xfrm>
            <a:off x="2571750" y="323850"/>
            <a:ext cx="6248693" cy="828675"/>
          </a:xfrm>
        </p:spPr>
        <p:txBody>
          <a:bodyPr>
            <a:normAutofit/>
          </a:bodyPr>
          <a:lstStyle/>
          <a:p>
            <a:pPr algn="ctr"/>
            <a:r>
              <a:rPr lang="es-ES" sz="4800" b="1" dirty="0" err="1">
                <a:solidFill>
                  <a:srgbClr val="FF0000"/>
                </a:solidFill>
                <a:effectLst>
                  <a:outerShdw blurRad="38100" dist="38100" dir="2700000" algn="tl">
                    <a:srgbClr val="000000">
                      <a:alpha val="43137"/>
                    </a:srgbClr>
                  </a:outerShdw>
                </a:effectLst>
              </a:rPr>
              <a:t>Fishing</a:t>
            </a:r>
            <a:r>
              <a:rPr lang="es-ES" sz="4800" b="1" dirty="0">
                <a:solidFill>
                  <a:srgbClr val="FF0000"/>
                </a:solidFill>
                <a:effectLst>
                  <a:outerShdw blurRad="38100" dist="38100" dir="2700000" algn="tl">
                    <a:srgbClr val="000000">
                      <a:alpha val="43137"/>
                    </a:srgbClr>
                  </a:outerShdw>
                </a:effectLst>
              </a:rPr>
              <a:t> </a:t>
            </a:r>
            <a:r>
              <a:rPr lang="es-ES" sz="4800" b="1" dirty="0" err="1">
                <a:solidFill>
                  <a:srgbClr val="FF0000"/>
                </a:solidFill>
                <a:effectLst>
                  <a:outerShdw blurRad="38100" dist="38100" dir="2700000" algn="tl">
                    <a:srgbClr val="000000">
                      <a:alpha val="43137"/>
                    </a:srgbClr>
                  </a:outerShdw>
                </a:effectLst>
              </a:rPr>
              <a:t>problems</a:t>
            </a:r>
            <a:endParaRPr lang="en-US" sz="4800" b="1" dirty="0">
              <a:solidFill>
                <a:srgbClr val="FF0000"/>
              </a:solidFill>
              <a:effectLst>
                <a:outerShdw blurRad="38100" dist="38100" dir="2700000" algn="tl">
                  <a:srgbClr val="000000">
                    <a:alpha val="43137"/>
                  </a:srgbClr>
                </a:outerShdw>
              </a:effectLst>
            </a:endParaRPr>
          </a:p>
        </p:txBody>
      </p:sp>
      <p:sp>
        <p:nvSpPr>
          <p:cNvPr id="3" name="Marcador de texto 2">
            <a:extLst>
              <a:ext uri="{FF2B5EF4-FFF2-40B4-BE49-F238E27FC236}">
                <a16:creationId xmlns:a16="http://schemas.microsoft.com/office/drawing/2014/main" id="{569B80DF-4A98-4BBB-BF2A-F1583FE0026C}"/>
              </a:ext>
            </a:extLst>
          </p:cNvPr>
          <p:cNvSpPr>
            <a:spLocks noGrp="1"/>
          </p:cNvSpPr>
          <p:nvPr>
            <p:ph type="body" idx="1"/>
          </p:nvPr>
        </p:nvSpPr>
        <p:spPr>
          <a:xfrm>
            <a:off x="304800" y="1152525"/>
            <a:ext cx="10325100" cy="4841875"/>
          </a:xfrm>
        </p:spPr>
        <p:txBody>
          <a:bodyPr/>
          <a:lstStyle/>
          <a:p>
            <a:pPr marL="285750" indent="-285750">
              <a:buFont typeface="Arial" panose="020B0604020202020204" pitchFamily="34" charset="0"/>
              <a:buChar char="•"/>
            </a:pPr>
            <a:r>
              <a:rPr lang="es-ES" b="1" dirty="0" err="1"/>
              <a:t>Overfishing</a:t>
            </a:r>
            <a:r>
              <a:rPr lang="es-ES" b="1" dirty="0"/>
              <a:t> </a:t>
            </a:r>
          </a:p>
          <a:p>
            <a:pPr marL="285750" indent="-285750">
              <a:buFont typeface="Arial" panose="020B0604020202020204" pitchFamily="34" charset="0"/>
              <a:buChar char="•"/>
            </a:pPr>
            <a:endParaRPr lang="es-ES" b="1" dirty="0"/>
          </a:p>
          <a:p>
            <a:pPr marL="285750" indent="-285750">
              <a:buFont typeface="Arial" panose="020B0604020202020204" pitchFamily="34" charset="0"/>
              <a:buChar char="•"/>
            </a:pPr>
            <a:r>
              <a:rPr lang="es-ES" b="1" dirty="0" err="1"/>
              <a:t>Tradidional</a:t>
            </a:r>
            <a:r>
              <a:rPr lang="es-ES" b="1" dirty="0"/>
              <a:t> </a:t>
            </a:r>
            <a:r>
              <a:rPr lang="es-ES" b="1" dirty="0" err="1"/>
              <a:t>fishing</a:t>
            </a:r>
            <a:r>
              <a:rPr lang="es-ES" b="1" dirty="0"/>
              <a:t> </a:t>
            </a:r>
            <a:r>
              <a:rPr lang="es-ES" b="1" dirty="0" err="1"/>
              <a:t>grounds</a:t>
            </a:r>
            <a:r>
              <a:rPr lang="es-ES" b="1" dirty="0"/>
              <a:t> </a:t>
            </a:r>
            <a:r>
              <a:rPr lang="es-ES" b="1" dirty="0" err="1"/>
              <a:t>depleting</a:t>
            </a:r>
            <a:r>
              <a:rPr lang="es-ES" b="1" dirty="0"/>
              <a:t>.</a:t>
            </a:r>
          </a:p>
          <a:p>
            <a:pPr marL="285750" indent="-285750">
              <a:buFont typeface="Arial" panose="020B0604020202020204" pitchFamily="34" charset="0"/>
              <a:buChar char="•"/>
            </a:pPr>
            <a:endParaRPr lang="es-ES" b="1" dirty="0"/>
          </a:p>
          <a:p>
            <a:pPr marL="285750" indent="-285750">
              <a:buFont typeface="Arial" panose="020B0604020202020204" pitchFamily="34" charset="0"/>
              <a:buChar char="•"/>
            </a:pPr>
            <a:r>
              <a:rPr lang="es-ES" b="1" dirty="0"/>
              <a:t>International </a:t>
            </a:r>
            <a:r>
              <a:rPr lang="es-ES" b="1" dirty="0" err="1"/>
              <a:t>legislation</a:t>
            </a:r>
            <a:r>
              <a:rPr lang="es-ES" b="1" dirty="0"/>
              <a:t> </a:t>
            </a:r>
            <a:r>
              <a:rPr lang="es-ES" b="1" dirty="0" err="1"/>
              <a:t>to</a:t>
            </a:r>
            <a:r>
              <a:rPr lang="es-ES" b="1" dirty="0"/>
              <a:t> </a:t>
            </a:r>
            <a:r>
              <a:rPr lang="es-ES" b="1" dirty="0" err="1"/>
              <a:t>limit</a:t>
            </a:r>
            <a:r>
              <a:rPr lang="es-ES" b="1" dirty="0"/>
              <a:t> </a:t>
            </a:r>
            <a:r>
              <a:rPr lang="es-ES" b="1" dirty="0" err="1"/>
              <a:t>fishing</a:t>
            </a:r>
            <a:r>
              <a:rPr lang="es-ES" b="1" dirty="0"/>
              <a:t> and </a:t>
            </a:r>
            <a:r>
              <a:rPr lang="es-ES" b="1" dirty="0" err="1"/>
              <a:t>reserving</a:t>
            </a:r>
            <a:r>
              <a:rPr lang="es-ES" b="1" dirty="0"/>
              <a:t> </a:t>
            </a:r>
            <a:r>
              <a:rPr lang="es-ES" b="1" dirty="0" err="1"/>
              <a:t>the</a:t>
            </a:r>
            <a:r>
              <a:rPr lang="es-ES" b="1" dirty="0"/>
              <a:t> </a:t>
            </a:r>
            <a:r>
              <a:rPr lang="es-ES" b="1" dirty="0" err="1"/>
              <a:t>fisheries</a:t>
            </a:r>
            <a:r>
              <a:rPr lang="es-ES" b="1" dirty="0"/>
              <a:t> </a:t>
            </a:r>
            <a:r>
              <a:rPr lang="es-ES" b="1" dirty="0" err="1"/>
              <a:t>for</a:t>
            </a:r>
            <a:r>
              <a:rPr lang="es-ES" b="1" dirty="0"/>
              <a:t> </a:t>
            </a:r>
            <a:r>
              <a:rPr lang="es-ES" b="1" dirty="0" err="1"/>
              <a:t>the</a:t>
            </a:r>
            <a:r>
              <a:rPr lang="es-ES" b="1" dirty="0"/>
              <a:t> </a:t>
            </a:r>
            <a:r>
              <a:rPr lang="es-ES" b="1" dirty="0" err="1"/>
              <a:t>coastal</a:t>
            </a:r>
            <a:r>
              <a:rPr lang="es-ES" b="1" dirty="0"/>
              <a:t> </a:t>
            </a:r>
            <a:r>
              <a:rPr lang="es-ES" b="1" dirty="0" err="1"/>
              <a:t>countries</a:t>
            </a:r>
            <a:endParaRPr lang="es-ES" b="1" dirty="0"/>
          </a:p>
          <a:p>
            <a:pPr marL="285750" indent="-285750">
              <a:buFont typeface="Arial" panose="020B0604020202020204" pitchFamily="34" charset="0"/>
              <a:buChar char="•"/>
            </a:pPr>
            <a:endParaRPr lang="es-ES" b="1" dirty="0"/>
          </a:p>
          <a:p>
            <a:pPr marL="285750" indent="-285750">
              <a:buFont typeface="Arial" panose="020B0604020202020204" pitchFamily="34" charset="0"/>
              <a:buChar char="•"/>
            </a:pPr>
            <a:r>
              <a:rPr lang="es-ES" b="1" dirty="0" err="1"/>
              <a:t>Sustainable</a:t>
            </a:r>
            <a:r>
              <a:rPr lang="es-ES" b="1" dirty="0"/>
              <a:t> </a:t>
            </a:r>
            <a:r>
              <a:rPr lang="es-ES" b="1" dirty="0" err="1"/>
              <a:t>fishing</a:t>
            </a:r>
            <a:r>
              <a:rPr lang="es-ES" b="1" dirty="0"/>
              <a:t>  (</a:t>
            </a:r>
            <a:r>
              <a:rPr lang="es-ES" b="1" dirty="0" err="1"/>
              <a:t>avoiding</a:t>
            </a:r>
            <a:r>
              <a:rPr lang="es-ES" b="1" dirty="0"/>
              <a:t> </a:t>
            </a:r>
            <a:r>
              <a:rPr lang="es-ES" b="1" dirty="0" err="1"/>
              <a:t>trawling</a:t>
            </a:r>
            <a:r>
              <a:rPr lang="es-ES" b="1" dirty="0"/>
              <a:t> and </a:t>
            </a:r>
            <a:r>
              <a:rPr lang="es-ES" b="1" dirty="0" err="1"/>
              <a:t>limiting</a:t>
            </a:r>
            <a:r>
              <a:rPr lang="es-ES" b="1" dirty="0"/>
              <a:t> </a:t>
            </a:r>
            <a:r>
              <a:rPr lang="es-ES" b="1" dirty="0" err="1"/>
              <a:t>catches</a:t>
            </a:r>
            <a:r>
              <a:rPr lang="es-ES" b="1" dirty="0"/>
              <a:t>)</a:t>
            </a:r>
          </a:p>
          <a:p>
            <a:endParaRPr lang="es-ES" dirty="0"/>
          </a:p>
        </p:txBody>
      </p:sp>
      <p:pic>
        <p:nvPicPr>
          <p:cNvPr id="4" name="Imagen 3" descr="http://3.bp.blogspot.com/-0HREUOtW2-U/ULc8FGG9_NI/AAAAAAAAAC4/U5ZDoWrcQCY/s1600/GLC_overfishing.jpg">
            <a:extLst>
              <a:ext uri="{FF2B5EF4-FFF2-40B4-BE49-F238E27FC236}">
                <a16:creationId xmlns:a16="http://schemas.microsoft.com/office/drawing/2014/main" id="{E1420F00-3DFE-4662-85D1-BFBD89E1EDD0}"/>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16487" y="4093236"/>
            <a:ext cx="3432516" cy="2526640"/>
          </a:xfrm>
          <a:prstGeom prst="rect">
            <a:avLst/>
          </a:prstGeom>
          <a:noFill/>
          <a:ln>
            <a:noFill/>
          </a:ln>
        </p:spPr>
      </p:pic>
      <p:pic>
        <p:nvPicPr>
          <p:cNvPr id="2050" name="Picture 2" descr="image_67856">
            <a:extLst>
              <a:ext uri="{FF2B5EF4-FFF2-40B4-BE49-F238E27FC236}">
                <a16:creationId xmlns:a16="http://schemas.microsoft.com/office/drawing/2014/main" id="{11CFD2CE-1722-4925-B043-16B591D6CD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5410" y="4220308"/>
            <a:ext cx="3485515" cy="2313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n 5" descr="http://globalnewlightofmyanmar.com/wp-content/uploads/2015/06/Credit-to-Myanmar-Toursim-Federation.jpg">
            <a:extLst>
              <a:ext uri="{FF2B5EF4-FFF2-40B4-BE49-F238E27FC236}">
                <a16:creationId xmlns:a16="http://schemas.microsoft.com/office/drawing/2014/main" id="{EAC93E0A-F559-4B8D-B3ED-185968A20CF3}"/>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8657786" y="4108085"/>
            <a:ext cx="3432517" cy="2526640"/>
          </a:xfrm>
          <a:prstGeom prst="rect">
            <a:avLst/>
          </a:prstGeom>
          <a:noFill/>
          <a:ln>
            <a:noFill/>
          </a:ln>
        </p:spPr>
      </p:pic>
    </p:spTree>
    <p:extLst>
      <p:ext uri="{BB962C8B-B14F-4D97-AF65-F5344CB8AC3E}">
        <p14:creationId xmlns:p14="http://schemas.microsoft.com/office/powerpoint/2010/main" val="1221644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3E01D0-E2BA-458C-B07E-AC446219A3B8}"/>
              </a:ext>
            </a:extLst>
          </p:cNvPr>
          <p:cNvSpPr>
            <a:spLocks noGrp="1"/>
          </p:cNvSpPr>
          <p:nvPr>
            <p:ph type="title"/>
          </p:nvPr>
        </p:nvSpPr>
        <p:spPr>
          <a:xfrm>
            <a:off x="2335237" y="295422"/>
            <a:ext cx="8440614" cy="647113"/>
          </a:xfrm>
        </p:spPr>
        <p:txBody>
          <a:bodyPr>
            <a:normAutofit fontScale="90000"/>
          </a:bodyPr>
          <a:lstStyle/>
          <a:p>
            <a:pPr algn="ctr"/>
            <a:r>
              <a:rPr lang="es-ES" sz="4000" b="1" dirty="0" err="1">
                <a:solidFill>
                  <a:srgbClr val="FF0000"/>
                </a:solidFill>
                <a:effectLst>
                  <a:outerShdw blurRad="38100" dist="38100" dir="2700000" algn="tl">
                    <a:srgbClr val="000000">
                      <a:alpha val="43137"/>
                    </a:srgbClr>
                  </a:outerShdw>
                </a:effectLst>
              </a:rPr>
              <a:t>Aquaculture</a:t>
            </a:r>
            <a:r>
              <a:rPr lang="es-ES" sz="4000" b="1" dirty="0">
                <a:solidFill>
                  <a:srgbClr val="FF0000"/>
                </a:solidFill>
                <a:effectLst>
                  <a:outerShdw blurRad="38100" dist="38100" dir="2700000" algn="tl">
                    <a:srgbClr val="000000">
                      <a:alpha val="43137"/>
                    </a:srgbClr>
                  </a:outerShdw>
                </a:effectLst>
              </a:rPr>
              <a:t> </a:t>
            </a:r>
            <a:r>
              <a:rPr lang="es-ES" sz="4000" b="1" dirty="0" err="1">
                <a:solidFill>
                  <a:srgbClr val="FF0000"/>
                </a:solidFill>
                <a:effectLst>
                  <a:outerShdw blurRad="38100" dist="38100" dir="2700000" algn="tl">
                    <a:srgbClr val="000000">
                      <a:alpha val="43137"/>
                    </a:srgbClr>
                  </a:outerShdw>
                </a:effectLst>
              </a:rPr>
              <a:t>or</a:t>
            </a:r>
            <a:r>
              <a:rPr lang="es-ES" sz="4000" b="1" dirty="0">
                <a:solidFill>
                  <a:srgbClr val="FF0000"/>
                </a:solidFill>
                <a:effectLst>
                  <a:outerShdw blurRad="38100" dist="38100" dir="2700000" algn="tl">
                    <a:srgbClr val="000000">
                      <a:alpha val="43137"/>
                    </a:srgbClr>
                  </a:outerShdw>
                </a:effectLst>
              </a:rPr>
              <a:t> </a:t>
            </a:r>
            <a:r>
              <a:rPr lang="es-ES" sz="4000" b="1" dirty="0" err="1">
                <a:solidFill>
                  <a:srgbClr val="FF0000"/>
                </a:solidFill>
                <a:effectLst>
                  <a:outerShdw blurRad="38100" dist="38100" dir="2700000" algn="tl">
                    <a:srgbClr val="000000">
                      <a:alpha val="43137"/>
                    </a:srgbClr>
                  </a:outerShdw>
                </a:effectLst>
              </a:rPr>
              <a:t>fish</a:t>
            </a:r>
            <a:r>
              <a:rPr lang="es-ES" sz="4000" b="1" dirty="0">
                <a:solidFill>
                  <a:srgbClr val="FF0000"/>
                </a:solidFill>
                <a:effectLst>
                  <a:outerShdw blurRad="38100" dist="38100" dir="2700000" algn="tl">
                    <a:srgbClr val="000000">
                      <a:alpha val="43137"/>
                    </a:srgbClr>
                  </a:outerShdw>
                </a:effectLst>
              </a:rPr>
              <a:t> </a:t>
            </a:r>
            <a:r>
              <a:rPr lang="es-ES" sz="4000" b="1" dirty="0" err="1">
                <a:solidFill>
                  <a:srgbClr val="FF0000"/>
                </a:solidFill>
                <a:effectLst>
                  <a:outerShdw blurRad="38100" dist="38100" dir="2700000" algn="tl">
                    <a:srgbClr val="000000">
                      <a:alpha val="43137"/>
                    </a:srgbClr>
                  </a:outerShdw>
                </a:effectLst>
              </a:rPr>
              <a:t>farming</a:t>
            </a:r>
            <a:endParaRPr lang="en-US" sz="4000" b="1" dirty="0">
              <a:solidFill>
                <a:srgbClr val="FF0000"/>
              </a:solidFill>
              <a:effectLst>
                <a:outerShdw blurRad="38100" dist="38100" dir="2700000" algn="tl">
                  <a:srgbClr val="000000">
                    <a:alpha val="43137"/>
                  </a:srgbClr>
                </a:outerShdw>
              </a:effectLst>
            </a:endParaRPr>
          </a:p>
        </p:txBody>
      </p:sp>
      <p:sp>
        <p:nvSpPr>
          <p:cNvPr id="3" name="Marcador de texto 2">
            <a:extLst>
              <a:ext uri="{FF2B5EF4-FFF2-40B4-BE49-F238E27FC236}">
                <a16:creationId xmlns:a16="http://schemas.microsoft.com/office/drawing/2014/main" id="{F5D73CB1-FF98-4D5C-982D-0CB058D04B3B}"/>
              </a:ext>
            </a:extLst>
          </p:cNvPr>
          <p:cNvSpPr>
            <a:spLocks noGrp="1"/>
          </p:cNvSpPr>
          <p:nvPr>
            <p:ph type="body" idx="1"/>
          </p:nvPr>
        </p:nvSpPr>
        <p:spPr>
          <a:xfrm>
            <a:off x="351692" y="942535"/>
            <a:ext cx="11352628" cy="5514535"/>
          </a:xfrm>
        </p:spPr>
        <p:txBody>
          <a:bodyPr>
            <a:normAutofit/>
          </a:bodyPr>
          <a:lstStyle/>
          <a:p>
            <a:pPr fontAlgn="base"/>
            <a:r>
              <a:rPr lang="en-US" b="1" dirty="0"/>
              <a:t>Aquaculture or fish farming is the raising of fish and shellfish on special farms. Aquaculture can take place in the open ocean, in bays, in ponds, in greenhouses, and even in buildings.</a:t>
            </a:r>
            <a:endParaRPr lang="en-US" dirty="0"/>
          </a:p>
          <a:p>
            <a:pPr fontAlgn="base"/>
            <a:r>
              <a:rPr lang="en-US" b="1" dirty="0"/>
              <a:t>The ancient Egyptians were raising fish over 4,000 years ago. The Chinese also have a long history of fish farming. They raised a fish called a common carp because it was good to eat.</a:t>
            </a:r>
          </a:p>
          <a:p>
            <a:pPr fontAlgn="base"/>
            <a:endParaRPr lang="en-US" dirty="0"/>
          </a:p>
          <a:p>
            <a:endParaRPr lang="es-ES" dirty="0"/>
          </a:p>
          <a:p>
            <a:pPr fontAlgn="base"/>
            <a:endParaRPr lang="en-US" b="1" dirty="0"/>
          </a:p>
          <a:p>
            <a:pPr fontAlgn="base"/>
            <a:endParaRPr lang="en-US" b="1" dirty="0"/>
          </a:p>
          <a:p>
            <a:pPr fontAlgn="base"/>
            <a:endParaRPr lang="en-US" b="1" dirty="0"/>
          </a:p>
          <a:p>
            <a:pPr algn="just" fontAlgn="base"/>
            <a:r>
              <a:rPr lang="en-US" b="1" dirty="0"/>
              <a:t>Some researchers are experimenting with raising fish in giant cages many miles offshore. The cages are equipped with cameras and computers so that scientists on dry land can see what is happening. FLOUNDER and COD are being raised in cages.</a:t>
            </a:r>
            <a:endParaRPr lang="en-US" dirty="0"/>
          </a:p>
          <a:p>
            <a:pPr algn="just" fontAlgn="base"/>
            <a:r>
              <a:rPr lang="en-US" b="1" dirty="0"/>
              <a:t>In Japan, oysters are farmed to produce cultured PEARLS. A tiny bead is placed in the oyster. The bead bothers the oyster so it produces a smooth shiny substance called NACRE over the bead. The layers of nacre that grow over the bead form the pearl.</a:t>
            </a:r>
            <a:endParaRPr lang="en-US" dirty="0"/>
          </a:p>
          <a:p>
            <a:endParaRPr lang="en-US" dirty="0"/>
          </a:p>
        </p:txBody>
      </p:sp>
      <p:pic>
        <p:nvPicPr>
          <p:cNvPr id="4" name="Imagen 3" descr="http://si.wsj.net/public/resources/images/PJ-BX389_SALMON_P_20140924153339.jpg">
            <a:extLst>
              <a:ext uri="{FF2B5EF4-FFF2-40B4-BE49-F238E27FC236}">
                <a16:creationId xmlns:a16="http://schemas.microsoft.com/office/drawing/2014/main" id="{C532F231-632A-4641-8DEF-196CC2791200}"/>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760" y="2405575"/>
            <a:ext cx="2830391" cy="1719897"/>
          </a:xfrm>
          <a:prstGeom prst="rect">
            <a:avLst/>
          </a:prstGeom>
          <a:noFill/>
          <a:ln>
            <a:noFill/>
          </a:ln>
        </p:spPr>
      </p:pic>
      <p:pic>
        <p:nvPicPr>
          <p:cNvPr id="5" name="Imagen 4" descr="http://i.ytimg.com/vi/PuFncV4Sxe8/0.jpg">
            <a:extLst>
              <a:ext uri="{FF2B5EF4-FFF2-40B4-BE49-F238E27FC236}">
                <a16:creationId xmlns:a16="http://schemas.microsoft.com/office/drawing/2014/main" id="{61EE1F4A-6276-422E-8C17-7AE6755A388D}"/>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311137" y="2286316"/>
            <a:ext cx="2522123" cy="1958413"/>
          </a:xfrm>
          <a:prstGeom prst="rect">
            <a:avLst/>
          </a:prstGeom>
          <a:noFill/>
          <a:ln>
            <a:noFill/>
          </a:ln>
        </p:spPr>
      </p:pic>
      <p:pic>
        <p:nvPicPr>
          <p:cNvPr id="6" name="Imagen 5" descr="http://www.abc.es/Media/201507/03/bateas-vigo-cierre--644x362.jpg">
            <a:extLst>
              <a:ext uri="{FF2B5EF4-FFF2-40B4-BE49-F238E27FC236}">
                <a16:creationId xmlns:a16="http://schemas.microsoft.com/office/drawing/2014/main" id="{293BDF28-B942-454B-97EF-330579A9940F}"/>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7948247" y="2289517"/>
            <a:ext cx="3618400" cy="1958413"/>
          </a:xfrm>
          <a:prstGeom prst="rect">
            <a:avLst/>
          </a:prstGeom>
          <a:noFill/>
          <a:ln>
            <a:noFill/>
          </a:ln>
        </p:spPr>
      </p:pic>
    </p:spTree>
    <p:extLst>
      <p:ext uri="{BB962C8B-B14F-4D97-AF65-F5344CB8AC3E}">
        <p14:creationId xmlns:p14="http://schemas.microsoft.com/office/powerpoint/2010/main" val="14252404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130216-A1D6-4414-802C-C538680DEEA0}"/>
              </a:ext>
            </a:extLst>
          </p:cNvPr>
          <p:cNvSpPr>
            <a:spLocks noGrp="1"/>
          </p:cNvSpPr>
          <p:nvPr>
            <p:ph type="title"/>
          </p:nvPr>
        </p:nvSpPr>
        <p:spPr>
          <a:xfrm>
            <a:off x="2222695" y="168812"/>
            <a:ext cx="8792307" cy="534573"/>
          </a:xfrm>
        </p:spPr>
        <p:txBody>
          <a:bodyPr>
            <a:normAutofit fontScale="90000"/>
          </a:bodyPr>
          <a:lstStyle/>
          <a:p>
            <a:pPr algn="ctr"/>
            <a:r>
              <a:rPr lang="es-ES" sz="4400" b="1" dirty="0" err="1">
                <a:solidFill>
                  <a:srgbClr val="FF0000"/>
                </a:solidFill>
                <a:effectLst>
                  <a:outerShdw blurRad="38100" dist="38100" dir="2700000" algn="tl">
                    <a:srgbClr val="000000">
                      <a:alpha val="43137"/>
                    </a:srgbClr>
                  </a:outerShdw>
                </a:effectLst>
              </a:rPr>
              <a:t>types</a:t>
            </a:r>
            <a:r>
              <a:rPr lang="es-ES" sz="4400" b="1" dirty="0">
                <a:solidFill>
                  <a:srgbClr val="FF0000"/>
                </a:solidFill>
                <a:effectLst>
                  <a:outerShdw blurRad="38100" dist="38100" dir="2700000" algn="tl">
                    <a:srgbClr val="000000">
                      <a:alpha val="43137"/>
                    </a:srgbClr>
                  </a:outerShdw>
                </a:effectLst>
              </a:rPr>
              <a:t> </a:t>
            </a:r>
            <a:r>
              <a:rPr lang="es-ES" sz="4400" b="1" dirty="0" err="1">
                <a:solidFill>
                  <a:srgbClr val="FF0000"/>
                </a:solidFill>
                <a:effectLst>
                  <a:outerShdw blurRad="38100" dist="38100" dir="2700000" algn="tl">
                    <a:srgbClr val="000000">
                      <a:alpha val="43137"/>
                    </a:srgbClr>
                  </a:outerShdw>
                </a:effectLst>
              </a:rPr>
              <a:t>of</a:t>
            </a:r>
            <a:r>
              <a:rPr lang="es-ES" sz="4400" b="1" dirty="0">
                <a:solidFill>
                  <a:srgbClr val="FF0000"/>
                </a:solidFill>
                <a:effectLst>
                  <a:outerShdw blurRad="38100" dist="38100" dir="2700000" algn="tl">
                    <a:srgbClr val="000000">
                      <a:alpha val="43137"/>
                    </a:srgbClr>
                  </a:outerShdw>
                </a:effectLst>
              </a:rPr>
              <a:t> </a:t>
            </a:r>
            <a:r>
              <a:rPr lang="es-ES" sz="4400" b="1" dirty="0" err="1">
                <a:solidFill>
                  <a:srgbClr val="FF0000"/>
                </a:solidFill>
                <a:effectLst>
                  <a:outerShdw blurRad="38100" dist="38100" dir="2700000" algn="tl">
                    <a:srgbClr val="000000">
                      <a:alpha val="43137"/>
                    </a:srgbClr>
                  </a:outerShdw>
                </a:effectLst>
              </a:rPr>
              <a:t>aquaculture</a:t>
            </a:r>
            <a:endParaRPr lang="en-US" sz="4400" b="1" dirty="0">
              <a:solidFill>
                <a:srgbClr val="FF0000"/>
              </a:solidFill>
              <a:effectLst>
                <a:outerShdw blurRad="38100" dist="38100" dir="2700000" algn="tl">
                  <a:srgbClr val="000000">
                    <a:alpha val="43137"/>
                  </a:srgbClr>
                </a:outerShdw>
              </a:effectLst>
            </a:endParaRPr>
          </a:p>
        </p:txBody>
      </p:sp>
      <p:sp>
        <p:nvSpPr>
          <p:cNvPr id="3" name="Marcador de texto 2">
            <a:extLst>
              <a:ext uri="{FF2B5EF4-FFF2-40B4-BE49-F238E27FC236}">
                <a16:creationId xmlns:a16="http://schemas.microsoft.com/office/drawing/2014/main" id="{537AC2B7-214D-4F74-860F-44086C569AE2}"/>
              </a:ext>
            </a:extLst>
          </p:cNvPr>
          <p:cNvSpPr>
            <a:spLocks noGrp="1"/>
          </p:cNvSpPr>
          <p:nvPr>
            <p:ph type="body" idx="1"/>
          </p:nvPr>
        </p:nvSpPr>
        <p:spPr>
          <a:xfrm>
            <a:off x="0" y="703385"/>
            <a:ext cx="12041945" cy="5985803"/>
          </a:xfrm>
        </p:spPr>
        <p:txBody>
          <a:bodyPr>
            <a:normAutofit lnSpcReduction="10000"/>
          </a:bodyPr>
          <a:lstStyle/>
          <a:p>
            <a:r>
              <a:rPr lang="en-US" b="1" dirty="0"/>
              <a:t>There are 3 types of aquaculture according to the location they take place:</a:t>
            </a:r>
            <a:endParaRPr lang="en-US" dirty="0"/>
          </a:p>
          <a:p>
            <a:pPr marL="285750" indent="-285750">
              <a:buFont typeface="Arial" panose="020B0604020202020204" pitchFamily="34" charset="0"/>
              <a:buChar char="•"/>
            </a:pPr>
            <a:r>
              <a:rPr lang="en-US" b="1" dirty="0"/>
              <a:t>Marine aquaculture This refers to culturing species that live in the ocean in artificial ponds. </a:t>
            </a:r>
            <a:r>
              <a:rPr lang="es-ES" b="1" dirty="0" err="1"/>
              <a:t>Species</a:t>
            </a:r>
            <a:r>
              <a:rPr lang="es-ES" b="1" dirty="0"/>
              <a:t> </a:t>
            </a:r>
            <a:r>
              <a:rPr lang="es-ES" b="1" dirty="0" err="1"/>
              <a:t>include</a:t>
            </a:r>
            <a:r>
              <a:rPr lang="es-ES" b="1" dirty="0"/>
              <a:t> </a:t>
            </a:r>
            <a:r>
              <a:rPr lang="es-ES" b="1" dirty="0" err="1"/>
              <a:t>oysters</a:t>
            </a:r>
            <a:r>
              <a:rPr lang="es-ES" b="1" dirty="0"/>
              <a:t>, </a:t>
            </a:r>
            <a:r>
              <a:rPr lang="es-ES" b="1" dirty="0" err="1"/>
              <a:t>clams</a:t>
            </a:r>
            <a:r>
              <a:rPr lang="es-ES" b="1" dirty="0"/>
              <a:t>, </a:t>
            </a:r>
            <a:r>
              <a:rPr lang="es-ES" b="1" dirty="0" err="1"/>
              <a:t>mussels</a:t>
            </a:r>
            <a:r>
              <a:rPr lang="es-ES" b="1" dirty="0"/>
              <a:t>, </a:t>
            </a:r>
            <a:r>
              <a:rPr lang="es-ES" b="1" dirty="0" err="1"/>
              <a:t>shrimp</a:t>
            </a:r>
            <a:r>
              <a:rPr lang="es-ES" b="1" dirty="0"/>
              <a:t>, and </a:t>
            </a:r>
            <a:r>
              <a:rPr lang="es-ES" b="1" dirty="0" err="1"/>
              <a:t>salmon</a:t>
            </a:r>
            <a:r>
              <a:rPr lang="es-ES" b="1" dirty="0"/>
              <a:t>.</a:t>
            </a:r>
          </a:p>
          <a:p>
            <a:pPr marL="285750" indent="-285750">
              <a:buFont typeface="Arial" panose="020B0604020202020204" pitchFamily="34" charset="0"/>
              <a:buChar char="•"/>
            </a:pPr>
            <a:endParaRPr lang="es-ES" b="1" dirty="0"/>
          </a:p>
          <a:p>
            <a:pPr marL="285750" indent="-285750">
              <a:buFont typeface="Arial" panose="020B0604020202020204" pitchFamily="34" charset="0"/>
              <a:buChar char="•"/>
            </a:pPr>
            <a:endParaRPr lang="en-US" dirty="0"/>
          </a:p>
          <a:p>
            <a:endParaRPr lang="es-ES" dirty="0"/>
          </a:p>
          <a:p>
            <a:r>
              <a:rPr lang="es-ES" dirty="0"/>
              <a:t> </a:t>
            </a:r>
          </a:p>
          <a:p>
            <a:pPr marL="285750" lvl="0" indent="-285750" fontAlgn="base">
              <a:buFont typeface="Arial" panose="020B0604020202020204" pitchFamily="34" charset="0"/>
              <a:buChar char="•"/>
            </a:pPr>
            <a:r>
              <a:rPr lang="en-US" b="1" dirty="0"/>
              <a:t>Freshwater aquaculture This refers to culturing species that are native to rivers, lakes, and streams. </a:t>
            </a:r>
            <a:r>
              <a:rPr lang="es-ES" b="1" dirty="0" err="1"/>
              <a:t>Species</a:t>
            </a:r>
            <a:r>
              <a:rPr lang="es-ES" b="1" dirty="0"/>
              <a:t> </a:t>
            </a:r>
            <a:r>
              <a:rPr lang="es-ES" b="1" dirty="0" err="1"/>
              <a:t>include</a:t>
            </a:r>
            <a:r>
              <a:rPr lang="es-ES" b="1" dirty="0"/>
              <a:t> </a:t>
            </a:r>
            <a:r>
              <a:rPr lang="es-ES" b="1" dirty="0" err="1"/>
              <a:t>trout</a:t>
            </a:r>
            <a:r>
              <a:rPr lang="es-ES" b="1" dirty="0"/>
              <a:t>, </a:t>
            </a:r>
            <a:r>
              <a:rPr lang="es-ES" b="1" dirty="0" err="1"/>
              <a:t>catfish</a:t>
            </a:r>
            <a:r>
              <a:rPr lang="es-ES" b="1" dirty="0"/>
              <a:t>, tilapia, and </a:t>
            </a:r>
            <a:r>
              <a:rPr lang="es-ES" b="1" dirty="0" err="1"/>
              <a:t>bass</a:t>
            </a:r>
            <a:r>
              <a:rPr lang="es-ES" b="1" dirty="0"/>
              <a:t>. </a:t>
            </a:r>
            <a:endParaRPr lang="en-US" dirty="0"/>
          </a:p>
          <a:p>
            <a:r>
              <a:rPr lang="en-US" dirty="0"/>
              <a:t> </a:t>
            </a:r>
          </a:p>
          <a:p>
            <a:pPr marL="285750" indent="-285750">
              <a:buFont typeface="Arial" panose="020B0604020202020204" pitchFamily="34" charset="0"/>
              <a:buChar char="•"/>
            </a:pPr>
            <a:endParaRPr lang="es-ES" dirty="0"/>
          </a:p>
          <a:p>
            <a:pPr marL="285750" indent="-285750">
              <a:buFont typeface="Arial" panose="020B0604020202020204" pitchFamily="34" charset="0"/>
              <a:buChar char="•"/>
            </a:pPr>
            <a:endParaRPr lang="es-ES" dirty="0"/>
          </a:p>
          <a:p>
            <a:endParaRPr lang="en-US" b="1" dirty="0"/>
          </a:p>
          <a:p>
            <a:pPr marL="285750" indent="-285750" algn="just">
              <a:buFont typeface="Arial" panose="020B0604020202020204" pitchFamily="34" charset="0"/>
              <a:buChar char="•"/>
            </a:pPr>
            <a:r>
              <a:rPr lang="en-US" b="1" dirty="0" err="1">
                <a:solidFill>
                  <a:schemeClr val="bg2">
                    <a:lumMod val="50000"/>
                  </a:schemeClr>
                </a:solidFill>
              </a:rPr>
              <a:t>Mariculture</a:t>
            </a:r>
            <a:r>
              <a:rPr lang="en-US" b="1" dirty="0">
                <a:solidFill>
                  <a:schemeClr val="bg2">
                    <a:lumMod val="50000"/>
                  </a:schemeClr>
                </a:solidFill>
              </a:rPr>
              <a:t> Raising plants and animals that do well in marine (salt water) and brackish water environments. Examples are clams, oysters, tuna, mussels, turbot and shrimp</a:t>
            </a:r>
          </a:p>
          <a:p>
            <a:r>
              <a:rPr lang="en-US" b="1" dirty="0">
                <a:solidFill>
                  <a:schemeClr val="bg2">
                    <a:lumMod val="50000"/>
                  </a:schemeClr>
                </a:solidFill>
              </a:rPr>
              <a:t> </a:t>
            </a:r>
          </a:p>
          <a:p>
            <a:pPr marL="285750" indent="-285750">
              <a:buFont typeface="Arial" panose="020B0604020202020204" pitchFamily="34" charset="0"/>
              <a:buChar char="•"/>
            </a:pPr>
            <a:endParaRPr lang="es-ES" dirty="0"/>
          </a:p>
          <a:p>
            <a:endParaRPr lang="es-ES" dirty="0"/>
          </a:p>
          <a:p>
            <a:endParaRPr lang="en-US" dirty="0"/>
          </a:p>
        </p:txBody>
      </p:sp>
      <p:pic>
        <p:nvPicPr>
          <p:cNvPr id="13" name="Imagen 12" descr="http://www.nireus.com/files/ependytes/resized/nireus%20070611_pal_0559_21_639x215$.jpg">
            <a:hlinkClick r:id="rId2" tgtFrame="&quot;_blank&quot;"/>
            <a:extLst>
              <a:ext uri="{FF2B5EF4-FFF2-40B4-BE49-F238E27FC236}">
                <a16:creationId xmlns:a16="http://schemas.microsoft.com/office/drawing/2014/main" id="{57063990-8679-499A-BC96-9D6657EC62E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545471" y="1681088"/>
            <a:ext cx="7101058" cy="1392702"/>
          </a:xfrm>
          <a:prstGeom prst="rect">
            <a:avLst/>
          </a:prstGeom>
          <a:noFill/>
          <a:ln>
            <a:noFill/>
          </a:ln>
        </p:spPr>
      </p:pic>
      <p:pic>
        <p:nvPicPr>
          <p:cNvPr id="14" name="Imagen 13" descr="http://www.tierrafertil.com.mx/wp-content/uploads/2014/10/Cra-de-mojarra-tilapia-y-trucha-en-estanques-20140910210830.jpg">
            <a:hlinkClick r:id="rId4" tgtFrame="&quot;_blank&quot;"/>
            <a:extLst>
              <a:ext uri="{FF2B5EF4-FFF2-40B4-BE49-F238E27FC236}">
                <a16:creationId xmlns:a16="http://schemas.microsoft.com/office/drawing/2014/main" id="{F760BFCE-33B6-45CE-BEDD-4E3CA2105F43}"/>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96979" y="3784210"/>
            <a:ext cx="7398042" cy="1392702"/>
          </a:xfrm>
          <a:prstGeom prst="rect">
            <a:avLst/>
          </a:prstGeom>
          <a:noFill/>
          <a:ln>
            <a:noFill/>
          </a:ln>
        </p:spPr>
      </p:pic>
    </p:spTree>
    <p:extLst>
      <p:ext uri="{BB962C8B-B14F-4D97-AF65-F5344CB8AC3E}">
        <p14:creationId xmlns:p14="http://schemas.microsoft.com/office/powerpoint/2010/main" val="958195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0BE054-13AB-4C79-A93F-EACB4ED5F580}"/>
              </a:ext>
            </a:extLst>
          </p:cNvPr>
          <p:cNvSpPr>
            <a:spLocks noGrp="1"/>
          </p:cNvSpPr>
          <p:nvPr>
            <p:ph type="title"/>
          </p:nvPr>
        </p:nvSpPr>
        <p:spPr>
          <a:xfrm>
            <a:off x="1983545" y="1"/>
            <a:ext cx="7235068" cy="863600"/>
          </a:xfrm>
        </p:spPr>
        <p:txBody>
          <a:bodyPr>
            <a:noAutofit/>
          </a:bodyPr>
          <a:lstStyle/>
          <a:p>
            <a:pPr algn="ctr"/>
            <a:r>
              <a:rPr lang="es-ES" sz="4000" b="1" dirty="0" err="1">
                <a:solidFill>
                  <a:srgbClr val="FF0000"/>
                </a:solidFill>
                <a:effectLst>
                  <a:outerShdw blurRad="38100" dist="38100" dir="2700000" algn="tl">
                    <a:srgbClr val="000000">
                      <a:alpha val="43137"/>
                    </a:srgbClr>
                  </a:outerShdw>
                </a:effectLst>
              </a:rPr>
              <a:t>types</a:t>
            </a:r>
            <a:r>
              <a:rPr lang="es-ES" sz="4000" b="1" dirty="0">
                <a:solidFill>
                  <a:srgbClr val="FF0000"/>
                </a:solidFill>
                <a:effectLst>
                  <a:outerShdw blurRad="38100" dist="38100" dir="2700000" algn="tl">
                    <a:srgbClr val="000000">
                      <a:alpha val="43137"/>
                    </a:srgbClr>
                  </a:outerShdw>
                </a:effectLst>
              </a:rPr>
              <a:t> </a:t>
            </a:r>
            <a:r>
              <a:rPr lang="es-ES" sz="4000" b="1" dirty="0" err="1">
                <a:solidFill>
                  <a:srgbClr val="FF0000"/>
                </a:solidFill>
                <a:effectLst>
                  <a:outerShdw blurRad="38100" dist="38100" dir="2700000" algn="tl">
                    <a:srgbClr val="000000">
                      <a:alpha val="43137"/>
                    </a:srgbClr>
                  </a:outerShdw>
                </a:effectLst>
              </a:rPr>
              <a:t>of</a:t>
            </a:r>
            <a:r>
              <a:rPr lang="es-ES" sz="4000" b="1" dirty="0">
                <a:solidFill>
                  <a:srgbClr val="FF0000"/>
                </a:solidFill>
                <a:effectLst>
                  <a:outerShdw blurRad="38100" dist="38100" dir="2700000" algn="tl">
                    <a:srgbClr val="000000">
                      <a:alpha val="43137"/>
                    </a:srgbClr>
                  </a:outerShdw>
                </a:effectLst>
              </a:rPr>
              <a:t> </a:t>
            </a:r>
            <a:r>
              <a:rPr lang="es-ES" sz="4000" b="1" dirty="0" err="1">
                <a:solidFill>
                  <a:srgbClr val="FF0000"/>
                </a:solidFill>
                <a:effectLst>
                  <a:outerShdw blurRad="38100" dist="38100" dir="2700000" algn="tl">
                    <a:srgbClr val="000000">
                      <a:alpha val="43137"/>
                    </a:srgbClr>
                  </a:outerShdw>
                </a:effectLst>
              </a:rPr>
              <a:t>aquaculture</a:t>
            </a:r>
            <a:endParaRPr lang="en-US" sz="4000" dirty="0"/>
          </a:p>
        </p:txBody>
      </p:sp>
      <p:sp>
        <p:nvSpPr>
          <p:cNvPr id="3" name="Marcador de texto 2">
            <a:extLst>
              <a:ext uri="{FF2B5EF4-FFF2-40B4-BE49-F238E27FC236}">
                <a16:creationId xmlns:a16="http://schemas.microsoft.com/office/drawing/2014/main" id="{05FC5E67-5CC2-4E4F-B3F6-D636B660D1B3}"/>
              </a:ext>
            </a:extLst>
          </p:cNvPr>
          <p:cNvSpPr>
            <a:spLocks noGrp="1"/>
          </p:cNvSpPr>
          <p:nvPr>
            <p:ph type="body" idx="1"/>
          </p:nvPr>
        </p:nvSpPr>
        <p:spPr>
          <a:xfrm>
            <a:off x="309489" y="759655"/>
            <a:ext cx="11591779" cy="5697415"/>
          </a:xfrm>
        </p:spPr>
        <p:txBody>
          <a:bodyPr>
            <a:normAutofit/>
          </a:bodyPr>
          <a:lstStyle/>
          <a:p>
            <a:pPr algn="just" fontAlgn="base"/>
            <a:r>
              <a:rPr lang="en-US" b="1" dirty="0"/>
              <a:t>Aquaculture activities can be classified according to their degree of intensity:</a:t>
            </a:r>
          </a:p>
          <a:p>
            <a:pPr marL="285750" lvl="0" indent="-285750" algn="just" fontAlgn="base">
              <a:buFont typeface="Arial" panose="020B0604020202020204" pitchFamily="34" charset="0"/>
              <a:buChar char="•"/>
            </a:pPr>
            <a:r>
              <a:rPr lang="en-US" b="1" dirty="0"/>
              <a:t>Intensive — involving the high-density culture of organisms, with regular and nutritionally complete feeding in a very small space.</a:t>
            </a:r>
            <a:endParaRPr lang="en-US" dirty="0"/>
          </a:p>
          <a:p>
            <a:pPr marL="285750" lvl="0" indent="-285750" algn="just" fontAlgn="base">
              <a:buFont typeface="Arial" panose="020B0604020202020204" pitchFamily="34" charset="0"/>
              <a:buChar char="•"/>
            </a:pPr>
            <a:r>
              <a:rPr lang="en-US" b="1" dirty="0"/>
              <a:t>Semi-intensive — involving lower densities, with naturally occurring feed, and some direct feeding.</a:t>
            </a:r>
          </a:p>
          <a:p>
            <a:pPr marL="285750" lvl="0" indent="-285750" algn="just" fontAlgn="base">
              <a:buFont typeface="Arial" panose="020B0604020202020204" pitchFamily="34" charset="0"/>
              <a:buChar char="•"/>
            </a:pPr>
            <a:r>
              <a:rPr lang="en-US" b="1" dirty="0"/>
              <a:t>Extensive — involves a low density of organisms, often with naturally occurring feed. </a:t>
            </a:r>
            <a:endParaRPr lang="en-US" dirty="0"/>
          </a:p>
          <a:p>
            <a:endParaRPr lang="en-US" dirty="0"/>
          </a:p>
        </p:txBody>
      </p:sp>
      <p:pic>
        <p:nvPicPr>
          <p:cNvPr id="4" name="Imagen 3" descr="http://i.ytimg.com/vi/PuFncV4Sxe8/0.jpg">
            <a:extLst>
              <a:ext uri="{FF2B5EF4-FFF2-40B4-BE49-F238E27FC236}">
                <a16:creationId xmlns:a16="http://schemas.microsoft.com/office/drawing/2014/main" id="{133B8C28-2F89-43EC-8F96-293EF8333064}"/>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4567060" y="3165231"/>
            <a:ext cx="3184237" cy="2704391"/>
          </a:xfrm>
          <a:prstGeom prst="rect">
            <a:avLst/>
          </a:prstGeom>
          <a:noFill/>
          <a:ln>
            <a:noFill/>
          </a:ln>
        </p:spPr>
      </p:pic>
      <p:pic>
        <p:nvPicPr>
          <p:cNvPr id="5" name="Imagen 4" descr="http://www.tierrafertil.com.mx/wp-content/uploads/2014/10/Cra-de-mojarra-tilapia-y-trucha-en-estanques-20140910210830.jpg">
            <a:hlinkClick r:id="rId3" tgtFrame="&quot;_blank&quot;"/>
            <a:extLst>
              <a:ext uri="{FF2B5EF4-FFF2-40B4-BE49-F238E27FC236}">
                <a16:creationId xmlns:a16="http://schemas.microsoft.com/office/drawing/2014/main" id="{75F52398-20DC-4655-BC80-22EEC159DDFC}"/>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1182" y="3066757"/>
            <a:ext cx="3625584" cy="2802865"/>
          </a:xfrm>
          <a:prstGeom prst="rect">
            <a:avLst/>
          </a:prstGeom>
          <a:noFill/>
          <a:ln>
            <a:noFill/>
          </a:ln>
        </p:spPr>
      </p:pic>
      <p:pic>
        <p:nvPicPr>
          <p:cNvPr id="6" name="Imagen 5" descr="http://www.abc.es/Media/201507/03/bateas-vigo-cierre--644x362.jpg">
            <a:extLst>
              <a:ext uri="{FF2B5EF4-FFF2-40B4-BE49-F238E27FC236}">
                <a16:creationId xmlns:a16="http://schemas.microsoft.com/office/drawing/2014/main" id="{07F7C3B5-A3CE-4DF3-BC90-DEF1AD3AA0CC}"/>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8370277" y="3165231"/>
            <a:ext cx="3671138" cy="2604868"/>
          </a:xfrm>
          <a:prstGeom prst="rect">
            <a:avLst/>
          </a:prstGeom>
          <a:noFill/>
          <a:ln>
            <a:noFill/>
          </a:ln>
        </p:spPr>
      </p:pic>
    </p:spTree>
    <p:extLst>
      <p:ext uri="{BB962C8B-B14F-4D97-AF65-F5344CB8AC3E}">
        <p14:creationId xmlns:p14="http://schemas.microsoft.com/office/powerpoint/2010/main" val="3499700886"/>
      </p:ext>
    </p:extLst>
  </p:cSld>
  <p:clrMapOvr>
    <a:masterClrMapping/>
  </p:clrMapOvr>
</p:sld>
</file>

<file path=ppt/theme/theme1.xml><?xml version="1.0" encoding="utf-8"?>
<a:theme xmlns:a="http://schemas.openxmlformats.org/drawingml/2006/main" name="Sector">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107</TotalTime>
  <Words>556</Words>
  <Application>Microsoft Office PowerPoint</Application>
  <PresentationFormat>Panorámica</PresentationFormat>
  <Paragraphs>77</Paragraphs>
  <Slides>9</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9</vt:i4>
      </vt:variant>
    </vt:vector>
  </HeadingPairs>
  <TitlesOfParts>
    <vt:vector size="13" baseType="lpstr">
      <vt:lpstr>Arial</vt:lpstr>
      <vt:lpstr>Century Gothic</vt:lpstr>
      <vt:lpstr>Wingdings 3</vt:lpstr>
      <vt:lpstr>Sector</vt:lpstr>
      <vt:lpstr>     Fishing and     acquaculture</vt:lpstr>
      <vt:lpstr>Presentación de PowerPoint</vt:lpstr>
      <vt:lpstr>          Longline fishing                                     trawling                                    lift netting   </vt:lpstr>
      <vt:lpstr>Types of fishing (I)</vt:lpstr>
      <vt:lpstr>Types of fishing (II)</vt:lpstr>
      <vt:lpstr>Fishing problems</vt:lpstr>
      <vt:lpstr>Aquaculture or fish farming</vt:lpstr>
      <vt:lpstr>types of aquaculture</vt:lpstr>
      <vt:lpstr>types of aquaculture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Fishing and     acquaculture</dc:title>
  <dc:creator>MARIA SANZ</dc:creator>
  <cp:lastModifiedBy>MARIA SANZ</cp:lastModifiedBy>
  <cp:revision>16</cp:revision>
  <dcterms:created xsi:type="dcterms:W3CDTF">2018-11-05T19:41:01Z</dcterms:created>
  <dcterms:modified xsi:type="dcterms:W3CDTF">2018-11-24T21:11:04Z</dcterms:modified>
</cp:coreProperties>
</file>