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19CDE4-CEC7-440A-9F10-5DCDF3591CE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4F5974-E15A-46D2-9978-8233D6968A49}">
      <dgm:prSet phldrT="[Texto]" custT="1"/>
      <dgm:spPr/>
      <dgm:t>
        <a:bodyPr/>
        <a:lstStyle/>
        <a:p>
          <a:r>
            <a:rPr lang="es-ES" sz="2000" b="1" dirty="0"/>
            <a:t>ACCORDING CAPITAL AND INVESTMENT COULD BE :</a:t>
          </a:r>
        </a:p>
        <a:p>
          <a:r>
            <a:rPr lang="es-ES" sz="2000" b="1" dirty="0"/>
            <a:t> INTENSIVE, EXTENSIVE AND ORGANIC</a:t>
          </a:r>
          <a:endParaRPr lang="en-US" sz="2000" b="1" dirty="0"/>
        </a:p>
      </dgm:t>
    </dgm:pt>
    <dgm:pt modelId="{A334D93A-5DB1-4E14-A8AB-AA36559D3CA4}" type="parTrans" cxnId="{B26A2A61-BCE2-41F8-96E9-E75FA18E1732}">
      <dgm:prSet/>
      <dgm:spPr/>
      <dgm:t>
        <a:bodyPr/>
        <a:lstStyle/>
        <a:p>
          <a:endParaRPr lang="en-US"/>
        </a:p>
      </dgm:t>
    </dgm:pt>
    <dgm:pt modelId="{0215D6A9-FD9A-4DAA-ADB6-3CAB4C1B91B8}" type="sibTrans" cxnId="{B26A2A61-BCE2-41F8-96E9-E75FA18E1732}">
      <dgm:prSet/>
      <dgm:spPr/>
      <dgm:t>
        <a:bodyPr/>
        <a:lstStyle/>
        <a:p>
          <a:endParaRPr lang="en-US"/>
        </a:p>
      </dgm:t>
    </dgm:pt>
    <dgm:pt modelId="{3B7E6E54-2C09-4C5D-BA11-E7FC3E514D14}">
      <dgm:prSet phldrT="[Texto]" custT="1"/>
      <dgm:spPr/>
      <dgm:t>
        <a:bodyPr/>
        <a:lstStyle/>
        <a:p>
          <a:r>
            <a:rPr lang="es-ES" sz="2000" b="1" dirty="0"/>
            <a:t>ACCORDING TO FOOD AND LIVESTOCK METHODS: </a:t>
          </a:r>
        </a:p>
        <a:p>
          <a:r>
            <a:rPr lang="es-ES" sz="2000" b="1" dirty="0"/>
            <a:t>GRAZING LIVESTOCK,</a:t>
          </a:r>
        </a:p>
        <a:p>
          <a:r>
            <a:rPr lang="es-ES" sz="2000" b="1" dirty="0"/>
            <a:t>SEMI-CONFINED OR SEMI-STABLED </a:t>
          </a:r>
        </a:p>
        <a:p>
          <a:r>
            <a:rPr lang="es-ES" sz="2000" b="1" dirty="0"/>
            <a:t>AND STABLED OR CONFINED</a:t>
          </a:r>
          <a:endParaRPr lang="en-US" sz="2000" b="1" dirty="0"/>
        </a:p>
      </dgm:t>
    </dgm:pt>
    <dgm:pt modelId="{D9084DC8-A6D6-4F07-9349-5131141296E8}" type="parTrans" cxnId="{16DA0B93-2B51-4B99-87DF-47262E345AF6}">
      <dgm:prSet/>
      <dgm:spPr/>
      <dgm:t>
        <a:bodyPr/>
        <a:lstStyle/>
        <a:p>
          <a:endParaRPr lang="en-US"/>
        </a:p>
      </dgm:t>
    </dgm:pt>
    <dgm:pt modelId="{8322DD2B-1DFE-4A6B-9C05-C7F0B274B077}" type="sibTrans" cxnId="{16DA0B93-2B51-4B99-87DF-47262E345AF6}">
      <dgm:prSet/>
      <dgm:spPr/>
      <dgm:t>
        <a:bodyPr/>
        <a:lstStyle/>
        <a:p>
          <a:endParaRPr lang="en-US"/>
        </a:p>
      </dgm:t>
    </dgm:pt>
    <dgm:pt modelId="{43B24DD6-55D7-4197-88FA-1DE70AB7DB8C}">
      <dgm:prSet phldrT="[Texto]" custT="1"/>
      <dgm:spPr/>
      <dgm:t>
        <a:bodyPr/>
        <a:lstStyle/>
        <a:p>
          <a:r>
            <a:rPr lang="es-ES" sz="2000" b="1" i="0" dirty="0"/>
            <a:t>ACCORDING TO MOBILITY  CAN BE CLASSIFIED INTO: </a:t>
          </a:r>
        </a:p>
        <a:p>
          <a:r>
            <a:rPr lang="es-ES" sz="2000" b="1" i="0" dirty="0"/>
            <a:t>NOMADIC HERDING</a:t>
          </a:r>
        </a:p>
        <a:p>
          <a:r>
            <a:rPr lang="es-ES" sz="2000" b="1" i="0" dirty="0"/>
            <a:t>TRANSHUMANCE</a:t>
          </a:r>
        </a:p>
        <a:p>
          <a:r>
            <a:rPr lang="es-ES" sz="2000" b="1" i="0" dirty="0"/>
            <a:t>SEDENTARY</a:t>
          </a:r>
          <a:endParaRPr lang="en-US" sz="2000" b="1" i="0" dirty="0"/>
        </a:p>
      </dgm:t>
    </dgm:pt>
    <dgm:pt modelId="{F47F6F93-3092-46D5-BCEF-AD3922B45F3D}" type="parTrans" cxnId="{89C9E610-D00E-4B60-A7DD-7ABABB1009A6}">
      <dgm:prSet/>
      <dgm:spPr/>
      <dgm:t>
        <a:bodyPr/>
        <a:lstStyle/>
        <a:p>
          <a:endParaRPr lang="en-US"/>
        </a:p>
      </dgm:t>
    </dgm:pt>
    <dgm:pt modelId="{92758DB9-8941-41B5-861E-48F875A23CEF}" type="sibTrans" cxnId="{89C9E610-D00E-4B60-A7DD-7ABABB1009A6}">
      <dgm:prSet/>
      <dgm:spPr/>
      <dgm:t>
        <a:bodyPr/>
        <a:lstStyle/>
        <a:p>
          <a:endParaRPr lang="en-US"/>
        </a:p>
      </dgm:t>
    </dgm:pt>
    <dgm:pt modelId="{EDBC8B32-31E5-4921-A01C-9EF193A328A1}" type="pres">
      <dgm:prSet presAssocID="{EB19CDE4-CEC7-440A-9F10-5DCDF3591CE9}" presName="linear" presStyleCnt="0">
        <dgm:presLayoutVars>
          <dgm:dir/>
          <dgm:animLvl val="lvl"/>
          <dgm:resizeHandles val="exact"/>
        </dgm:presLayoutVars>
      </dgm:prSet>
      <dgm:spPr/>
    </dgm:pt>
    <dgm:pt modelId="{DA981ACC-0FC6-4C21-8AB5-A04339E6A8B9}" type="pres">
      <dgm:prSet presAssocID="{C74F5974-E15A-46D2-9978-8233D6968A49}" presName="parentLin" presStyleCnt="0"/>
      <dgm:spPr/>
    </dgm:pt>
    <dgm:pt modelId="{8FD295F5-7283-4775-BF24-6E3A95F39402}" type="pres">
      <dgm:prSet presAssocID="{C74F5974-E15A-46D2-9978-8233D6968A49}" presName="parentLeftMargin" presStyleLbl="node1" presStyleIdx="0" presStyleCnt="3"/>
      <dgm:spPr/>
    </dgm:pt>
    <dgm:pt modelId="{7ED89EEF-55A0-4629-A72D-362BE42297B6}" type="pres">
      <dgm:prSet presAssocID="{C74F5974-E15A-46D2-9978-8233D6968A49}" presName="parentText" presStyleLbl="node1" presStyleIdx="0" presStyleCnt="3" custScaleX="112738" custScaleY="342683">
        <dgm:presLayoutVars>
          <dgm:chMax val="0"/>
          <dgm:bulletEnabled val="1"/>
        </dgm:presLayoutVars>
      </dgm:prSet>
      <dgm:spPr/>
    </dgm:pt>
    <dgm:pt modelId="{02D27655-ED1C-4529-ACF9-83C919C53C93}" type="pres">
      <dgm:prSet presAssocID="{C74F5974-E15A-46D2-9978-8233D6968A49}" presName="negativeSpace" presStyleCnt="0"/>
      <dgm:spPr/>
    </dgm:pt>
    <dgm:pt modelId="{0AE33952-3C68-48CA-996F-D871EFCADB8F}" type="pres">
      <dgm:prSet presAssocID="{C74F5974-E15A-46D2-9978-8233D6968A49}" presName="childText" presStyleLbl="conFgAcc1" presStyleIdx="0" presStyleCnt="3">
        <dgm:presLayoutVars>
          <dgm:bulletEnabled val="1"/>
        </dgm:presLayoutVars>
      </dgm:prSet>
      <dgm:spPr/>
    </dgm:pt>
    <dgm:pt modelId="{B2F36D12-F046-4DD3-B7C0-04DDD6DE35C7}" type="pres">
      <dgm:prSet presAssocID="{0215D6A9-FD9A-4DAA-ADB6-3CAB4C1B91B8}" presName="spaceBetweenRectangles" presStyleCnt="0"/>
      <dgm:spPr/>
    </dgm:pt>
    <dgm:pt modelId="{78D16BC9-CA55-467B-AB77-4940B3EF880A}" type="pres">
      <dgm:prSet presAssocID="{3B7E6E54-2C09-4C5D-BA11-E7FC3E514D14}" presName="parentLin" presStyleCnt="0"/>
      <dgm:spPr/>
    </dgm:pt>
    <dgm:pt modelId="{26C75E47-6F1B-4156-8C67-46D8627F4298}" type="pres">
      <dgm:prSet presAssocID="{3B7E6E54-2C09-4C5D-BA11-E7FC3E514D14}" presName="parentLeftMargin" presStyleLbl="node1" presStyleIdx="0" presStyleCnt="3"/>
      <dgm:spPr/>
    </dgm:pt>
    <dgm:pt modelId="{ED35A9C4-E11A-4642-94AF-87D0C77A98E8}" type="pres">
      <dgm:prSet presAssocID="{3B7E6E54-2C09-4C5D-BA11-E7FC3E514D14}" presName="parentText" presStyleLbl="node1" presStyleIdx="1" presStyleCnt="3" custScaleX="142857" custScaleY="342983">
        <dgm:presLayoutVars>
          <dgm:chMax val="0"/>
          <dgm:bulletEnabled val="1"/>
        </dgm:presLayoutVars>
      </dgm:prSet>
      <dgm:spPr/>
    </dgm:pt>
    <dgm:pt modelId="{3EADA087-9673-48E4-8CCE-C52D23C17F1C}" type="pres">
      <dgm:prSet presAssocID="{3B7E6E54-2C09-4C5D-BA11-E7FC3E514D14}" presName="negativeSpace" presStyleCnt="0"/>
      <dgm:spPr/>
    </dgm:pt>
    <dgm:pt modelId="{E465B8D8-B0C0-45A9-916C-7B5948EB8849}" type="pres">
      <dgm:prSet presAssocID="{3B7E6E54-2C09-4C5D-BA11-E7FC3E514D14}" presName="childText" presStyleLbl="conFgAcc1" presStyleIdx="1" presStyleCnt="3">
        <dgm:presLayoutVars>
          <dgm:bulletEnabled val="1"/>
        </dgm:presLayoutVars>
      </dgm:prSet>
      <dgm:spPr/>
    </dgm:pt>
    <dgm:pt modelId="{5AE27D8D-DBD8-42B0-A062-4A076227A514}" type="pres">
      <dgm:prSet presAssocID="{8322DD2B-1DFE-4A6B-9C05-C7F0B274B077}" presName="spaceBetweenRectangles" presStyleCnt="0"/>
      <dgm:spPr/>
    </dgm:pt>
    <dgm:pt modelId="{74C18F69-0DFF-42B1-B9BA-24828E086D1D}" type="pres">
      <dgm:prSet presAssocID="{43B24DD6-55D7-4197-88FA-1DE70AB7DB8C}" presName="parentLin" presStyleCnt="0"/>
      <dgm:spPr/>
    </dgm:pt>
    <dgm:pt modelId="{428836BD-92BC-45CC-AF2C-DDCE47D39D6C}" type="pres">
      <dgm:prSet presAssocID="{43B24DD6-55D7-4197-88FA-1DE70AB7DB8C}" presName="parentLeftMargin" presStyleLbl="node1" presStyleIdx="1" presStyleCnt="3"/>
      <dgm:spPr/>
    </dgm:pt>
    <dgm:pt modelId="{7B8810DB-FB74-4DED-B36B-C8832BD2BB9A}" type="pres">
      <dgm:prSet presAssocID="{43B24DD6-55D7-4197-88FA-1DE70AB7DB8C}" presName="parentText" presStyleLbl="node1" presStyleIdx="2" presStyleCnt="3" custScaleX="146063" custScaleY="371435" custLinFactNeighborX="60015" custLinFactNeighborY="79898">
        <dgm:presLayoutVars>
          <dgm:chMax val="0"/>
          <dgm:bulletEnabled val="1"/>
        </dgm:presLayoutVars>
      </dgm:prSet>
      <dgm:spPr/>
    </dgm:pt>
    <dgm:pt modelId="{DFC4C181-59A9-400C-9DD5-D9451060BD86}" type="pres">
      <dgm:prSet presAssocID="{43B24DD6-55D7-4197-88FA-1DE70AB7DB8C}" presName="negativeSpace" presStyleCnt="0"/>
      <dgm:spPr/>
    </dgm:pt>
    <dgm:pt modelId="{E6258FE9-B5FA-4D14-B1C2-0555AD64DE62}" type="pres">
      <dgm:prSet presAssocID="{43B24DD6-55D7-4197-88FA-1DE70AB7DB8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9C9E610-D00E-4B60-A7DD-7ABABB1009A6}" srcId="{EB19CDE4-CEC7-440A-9F10-5DCDF3591CE9}" destId="{43B24DD6-55D7-4197-88FA-1DE70AB7DB8C}" srcOrd="2" destOrd="0" parTransId="{F47F6F93-3092-46D5-BCEF-AD3922B45F3D}" sibTransId="{92758DB9-8941-41B5-861E-48F875A23CEF}"/>
    <dgm:cxn modelId="{4D03993F-B2C7-4798-BE1D-A7FFA83E6430}" type="presOf" srcId="{3B7E6E54-2C09-4C5D-BA11-E7FC3E514D14}" destId="{ED35A9C4-E11A-4642-94AF-87D0C77A98E8}" srcOrd="1" destOrd="0" presId="urn:microsoft.com/office/officeart/2005/8/layout/list1"/>
    <dgm:cxn modelId="{B26A2A61-BCE2-41F8-96E9-E75FA18E1732}" srcId="{EB19CDE4-CEC7-440A-9F10-5DCDF3591CE9}" destId="{C74F5974-E15A-46D2-9978-8233D6968A49}" srcOrd="0" destOrd="0" parTransId="{A334D93A-5DB1-4E14-A8AB-AA36559D3CA4}" sibTransId="{0215D6A9-FD9A-4DAA-ADB6-3CAB4C1B91B8}"/>
    <dgm:cxn modelId="{5CE0B258-460F-4855-B2A0-8E9237E10D49}" type="presOf" srcId="{43B24DD6-55D7-4197-88FA-1DE70AB7DB8C}" destId="{428836BD-92BC-45CC-AF2C-DDCE47D39D6C}" srcOrd="0" destOrd="0" presId="urn:microsoft.com/office/officeart/2005/8/layout/list1"/>
    <dgm:cxn modelId="{16DA0B93-2B51-4B99-87DF-47262E345AF6}" srcId="{EB19CDE4-CEC7-440A-9F10-5DCDF3591CE9}" destId="{3B7E6E54-2C09-4C5D-BA11-E7FC3E514D14}" srcOrd="1" destOrd="0" parTransId="{D9084DC8-A6D6-4F07-9349-5131141296E8}" sibTransId="{8322DD2B-1DFE-4A6B-9C05-C7F0B274B077}"/>
    <dgm:cxn modelId="{0BE79ABE-028A-4ED1-BB23-7C5388485639}" type="presOf" srcId="{C74F5974-E15A-46D2-9978-8233D6968A49}" destId="{7ED89EEF-55A0-4629-A72D-362BE42297B6}" srcOrd="1" destOrd="0" presId="urn:microsoft.com/office/officeart/2005/8/layout/list1"/>
    <dgm:cxn modelId="{337145C4-E2AA-49FC-98A3-419842072961}" type="presOf" srcId="{3B7E6E54-2C09-4C5D-BA11-E7FC3E514D14}" destId="{26C75E47-6F1B-4156-8C67-46D8627F4298}" srcOrd="0" destOrd="0" presId="urn:microsoft.com/office/officeart/2005/8/layout/list1"/>
    <dgm:cxn modelId="{304F4FC4-2B77-4CC4-B227-22E5BFCE6ADD}" type="presOf" srcId="{C74F5974-E15A-46D2-9978-8233D6968A49}" destId="{8FD295F5-7283-4775-BF24-6E3A95F39402}" srcOrd="0" destOrd="0" presId="urn:microsoft.com/office/officeart/2005/8/layout/list1"/>
    <dgm:cxn modelId="{FA0A9ADF-8206-45A7-866A-7EF51CCC391C}" type="presOf" srcId="{43B24DD6-55D7-4197-88FA-1DE70AB7DB8C}" destId="{7B8810DB-FB74-4DED-B36B-C8832BD2BB9A}" srcOrd="1" destOrd="0" presId="urn:microsoft.com/office/officeart/2005/8/layout/list1"/>
    <dgm:cxn modelId="{EACA56FD-B0F8-4B03-AAD0-94C7A25E56E5}" type="presOf" srcId="{EB19CDE4-CEC7-440A-9F10-5DCDF3591CE9}" destId="{EDBC8B32-31E5-4921-A01C-9EF193A328A1}" srcOrd="0" destOrd="0" presId="urn:microsoft.com/office/officeart/2005/8/layout/list1"/>
    <dgm:cxn modelId="{DB53AAB6-E6D4-499A-94F4-AB6C1C20A178}" type="presParOf" srcId="{EDBC8B32-31E5-4921-A01C-9EF193A328A1}" destId="{DA981ACC-0FC6-4C21-8AB5-A04339E6A8B9}" srcOrd="0" destOrd="0" presId="urn:microsoft.com/office/officeart/2005/8/layout/list1"/>
    <dgm:cxn modelId="{425DDC0B-20A2-44DA-9A57-83D2D509D2D8}" type="presParOf" srcId="{DA981ACC-0FC6-4C21-8AB5-A04339E6A8B9}" destId="{8FD295F5-7283-4775-BF24-6E3A95F39402}" srcOrd="0" destOrd="0" presId="urn:microsoft.com/office/officeart/2005/8/layout/list1"/>
    <dgm:cxn modelId="{F2CD311D-332C-41E2-A53A-F19B2071AF78}" type="presParOf" srcId="{DA981ACC-0FC6-4C21-8AB5-A04339E6A8B9}" destId="{7ED89EEF-55A0-4629-A72D-362BE42297B6}" srcOrd="1" destOrd="0" presId="urn:microsoft.com/office/officeart/2005/8/layout/list1"/>
    <dgm:cxn modelId="{D9F3860F-3BBE-43CA-B429-EE847AB19CAC}" type="presParOf" srcId="{EDBC8B32-31E5-4921-A01C-9EF193A328A1}" destId="{02D27655-ED1C-4529-ACF9-83C919C53C93}" srcOrd="1" destOrd="0" presId="urn:microsoft.com/office/officeart/2005/8/layout/list1"/>
    <dgm:cxn modelId="{38DF19BB-A5B6-4ACC-B386-F4765D9232E3}" type="presParOf" srcId="{EDBC8B32-31E5-4921-A01C-9EF193A328A1}" destId="{0AE33952-3C68-48CA-996F-D871EFCADB8F}" srcOrd="2" destOrd="0" presId="urn:microsoft.com/office/officeart/2005/8/layout/list1"/>
    <dgm:cxn modelId="{1A16DECC-7D5C-4A0D-B901-EAD234B03387}" type="presParOf" srcId="{EDBC8B32-31E5-4921-A01C-9EF193A328A1}" destId="{B2F36D12-F046-4DD3-B7C0-04DDD6DE35C7}" srcOrd="3" destOrd="0" presId="urn:microsoft.com/office/officeart/2005/8/layout/list1"/>
    <dgm:cxn modelId="{BF28ECE1-B45D-47B1-86F3-ECDFFC7B3DDD}" type="presParOf" srcId="{EDBC8B32-31E5-4921-A01C-9EF193A328A1}" destId="{78D16BC9-CA55-467B-AB77-4940B3EF880A}" srcOrd="4" destOrd="0" presId="urn:microsoft.com/office/officeart/2005/8/layout/list1"/>
    <dgm:cxn modelId="{65C97E3A-C8E5-4CBC-9362-212C56C78801}" type="presParOf" srcId="{78D16BC9-CA55-467B-AB77-4940B3EF880A}" destId="{26C75E47-6F1B-4156-8C67-46D8627F4298}" srcOrd="0" destOrd="0" presId="urn:microsoft.com/office/officeart/2005/8/layout/list1"/>
    <dgm:cxn modelId="{53B8DF07-9566-4412-96EE-C9575CF931AD}" type="presParOf" srcId="{78D16BC9-CA55-467B-AB77-4940B3EF880A}" destId="{ED35A9C4-E11A-4642-94AF-87D0C77A98E8}" srcOrd="1" destOrd="0" presId="urn:microsoft.com/office/officeart/2005/8/layout/list1"/>
    <dgm:cxn modelId="{790ACFE0-7535-462A-88B8-55CBB95F5909}" type="presParOf" srcId="{EDBC8B32-31E5-4921-A01C-9EF193A328A1}" destId="{3EADA087-9673-48E4-8CCE-C52D23C17F1C}" srcOrd="5" destOrd="0" presId="urn:microsoft.com/office/officeart/2005/8/layout/list1"/>
    <dgm:cxn modelId="{A06BC68E-4DF9-437E-98A4-019890870C89}" type="presParOf" srcId="{EDBC8B32-31E5-4921-A01C-9EF193A328A1}" destId="{E465B8D8-B0C0-45A9-916C-7B5948EB8849}" srcOrd="6" destOrd="0" presId="urn:microsoft.com/office/officeart/2005/8/layout/list1"/>
    <dgm:cxn modelId="{5362AD6E-2123-4BAA-A1C7-8D3828AC1C4B}" type="presParOf" srcId="{EDBC8B32-31E5-4921-A01C-9EF193A328A1}" destId="{5AE27D8D-DBD8-42B0-A062-4A076227A514}" srcOrd="7" destOrd="0" presId="urn:microsoft.com/office/officeart/2005/8/layout/list1"/>
    <dgm:cxn modelId="{375C17E5-3FE4-44D9-9A61-E4E97950E65A}" type="presParOf" srcId="{EDBC8B32-31E5-4921-A01C-9EF193A328A1}" destId="{74C18F69-0DFF-42B1-B9BA-24828E086D1D}" srcOrd="8" destOrd="0" presId="urn:microsoft.com/office/officeart/2005/8/layout/list1"/>
    <dgm:cxn modelId="{123B2683-3405-4CF7-9756-146469B97E3C}" type="presParOf" srcId="{74C18F69-0DFF-42B1-B9BA-24828E086D1D}" destId="{428836BD-92BC-45CC-AF2C-DDCE47D39D6C}" srcOrd="0" destOrd="0" presId="urn:microsoft.com/office/officeart/2005/8/layout/list1"/>
    <dgm:cxn modelId="{C535C5DB-EAD4-4C74-BE11-0E6C1A401B1A}" type="presParOf" srcId="{74C18F69-0DFF-42B1-B9BA-24828E086D1D}" destId="{7B8810DB-FB74-4DED-B36B-C8832BD2BB9A}" srcOrd="1" destOrd="0" presId="urn:microsoft.com/office/officeart/2005/8/layout/list1"/>
    <dgm:cxn modelId="{5D392B2F-E827-42AF-AA88-867BD4BAAB5F}" type="presParOf" srcId="{EDBC8B32-31E5-4921-A01C-9EF193A328A1}" destId="{DFC4C181-59A9-400C-9DD5-D9451060BD86}" srcOrd="9" destOrd="0" presId="urn:microsoft.com/office/officeart/2005/8/layout/list1"/>
    <dgm:cxn modelId="{F6BD24E0-17E9-4660-AAC6-D20AB192D857}" type="presParOf" srcId="{EDBC8B32-31E5-4921-A01C-9EF193A328A1}" destId="{E6258FE9-B5FA-4D14-B1C2-0555AD64DE6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33952-3C68-48CA-996F-D871EFCADB8F}">
      <dsp:nvSpPr>
        <dsp:cNvPr id="0" name=""/>
        <dsp:cNvSpPr/>
      </dsp:nvSpPr>
      <dsp:spPr>
        <a:xfrm>
          <a:off x="0" y="1321166"/>
          <a:ext cx="8200571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D89EEF-55A0-4629-A72D-362BE42297B6}">
      <dsp:nvSpPr>
        <dsp:cNvPr id="0" name=""/>
        <dsp:cNvSpPr/>
      </dsp:nvSpPr>
      <dsp:spPr>
        <a:xfrm>
          <a:off x="409628" y="111566"/>
          <a:ext cx="6465291" cy="141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973" tIns="0" rIns="21697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ACCORDING CAPITAL AND INVESTMENT COULD BE :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 INTENSIVE, EXTENSIVE AND ORGANIC</a:t>
          </a:r>
          <a:endParaRPr lang="en-US" sz="2000" b="1" kern="1200" dirty="0"/>
        </a:p>
      </dsp:txBody>
      <dsp:txXfrm>
        <a:off x="478763" y="180701"/>
        <a:ext cx="6327021" cy="1277970"/>
      </dsp:txXfrm>
    </dsp:sp>
    <dsp:sp modelId="{E465B8D8-B0C0-45A9-916C-7B5948EB8849}">
      <dsp:nvSpPr>
        <dsp:cNvPr id="0" name=""/>
        <dsp:cNvSpPr/>
      </dsp:nvSpPr>
      <dsp:spPr>
        <a:xfrm>
          <a:off x="0" y="2960406"/>
          <a:ext cx="8200571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35A9C4-E11A-4642-94AF-87D0C77A98E8}">
      <dsp:nvSpPr>
        <dsp:cNvPr id="0" name=""/>
        <dsp:cNvSpPr/>
      </dsp:nvSpPr>
      <dsp:spPr>
        <a:xfrm>
          <a:off x="390408" y="1749566"/>
          <a:ext cx="7808153" cy="1417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973" tIns="0" rIns="21697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ACCORDING TO FOOD AND LIVESTOCK METHODS: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GRAZING LIVESTOCK,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SEMI-CONFINED OR SEMI-STABLED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AND STABLED OR CONFINED</a:t>
          </a:r>
          <a:endParaRPr lang="en-US" sz="2000" b="1" kern="1200" dirty="0"/>
        </a:p>
      </dsp:txBody>
      <dsp:txXfrm>
        <a:off x="459604" y="1818762"/>
        <a:ext cx="7669761" cy="1279088"/>
      </dsp:txXfrm>
    </dsp:sp>
    <dsp:sp modelId="{E6258FE9-B5FA-4D14-B1C2-0555AD64DE62}">
      <dsp:nvSpPr>
        <dsp:cNvPr id="0" name=""/>
        <dsp:cNvSpPr/>
      </dsp:nvSpPr>
      <dsp:spPr>
        <a:xfrm>
          <a:off x="0" y="4717233"/>
          <a:ext cx="8200571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8810DB-FB74-4DED-B36B-C8832BD2BB9A}">
      <dsp:nvSpPr>
        <dsp:cNvPr id="0" name=""/>
        <dsp:cNvSpPr/>
      </dsp:nvSpPr>
      <dsp:spPr>
        <a:xfrm>
          <a:off x="389137" y="3646533"/>
          <a:ext cx="7811433" cy="15350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973" tIns="0" rIns="21697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i="0" kern="1200" dirty="0"/>
            <a:t>ACCORDING TO MOBILITY  CAN BE CLASSIFIED INTO: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i="0" kern="1200" dirty="0"/>
            <a:t>NOMADIC HERDING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i="0" kern="1200" dirty="0"/>
            <a:t>TRANSHUMANCE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i="0" kern="1200" dirty="0"/>
            <a:t>SEDENTARY</a:t>
          </a:r>
          <a:endParaRPr lang="en-US" sz="2000" b="1" i="0" kern="1200" dirty="0"/>
        </a:p>
      </dsp:txBody>
      <dsp:txXfrm>
        <a:off x="464073" y="3721469"/>
        <a:ext cx="7661561" cy="13851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6B6469-CE61-4889-888A-74C00C4212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7200" dirty="0" err="1">
                <a:solidFill>
                  <a:srgbClr val="7030A0"/>
                </a:solidFill>
              </a:rPr>
              <a:t>Primary</a:t>
            </a:r>
            <a:r>
              <a:rPr lang="es-ES" sz="7200" dirty="0">
                <a:solidFill>
                  <a:srgbClr val="7030A0"/>
                </a:solidFill>
              </a:rPr>
              <a:t> sector: </a:t>
            </a:r>
            <a:br>
              <a:rPr lang="es-ES" sz="7200" dirty="0">
                <a:solidFill>
                  <a:srgbClr val="7030A0"/>
                </a:solidFill>
              </a:rPr>
            </a:br>
            <a:r>
              <a:rPr lang="es-ES" sz="7200" dirty="0" err="1">
                <a:solidFill>
                  <a:srgbClr val="7030A0"/>
                </a:solidFill>
              </a:rPr>
              <a:t>livestock</a:t>
            </a:r>
            <a:r>
              <a:rPr lang="es-ES" sz="7200" dirty="0">
                <a:solidFill>
                  <a:srgbClr val="7030A0"/>
                </a:solidFill>
              </a:rPr>
              <a:t> </a:t>
            </a:r>
            <a:r>
              <a:rPr lang="es-ES" sz="7200" dirty="0" err="1">
                <a:solidFill>
                  <a:srgbClr val="7030A0"/>
                </a:solidFill>
              </a:rPr>
              <a:t>breeding</a:t>
            </a:r>
            <a:endParaRPr lang="en-US" sz="7200" dirty="0">
              <a:solidFill>
                <a:srgbClr val="7030A0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F2BC5D-6DFA-46B6-83E3-5E99A7B537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10063785" cy="3077058"/>
          </a:xfrm>
        </p:spPr>
        <p:txBody>
          <a:bodyPr>
            <a:normAutofit fontScale="92500" lnSpcReduction="20000"/>
          </a:bodyPr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pPr algn="r"/>
            <a:r>
              <a:rPr lang="es-ES" sz="4000" dirty="0">
                <a:solidFill>
                  <a:srgbClr val="7030A0"/>
                </a:solidFill>
              </a:rPr>
              <a:t>María </a:t>
            </a:r>
            <a:r>
              <a:rPr lang="es-ES" sz="4000" dirty="0" err="1">
                <a:solidFill>
                  <a:srgbClr val="7030A0"/>
                </a:solidFill>
              </a:rPr>
              <a:t>sanz</a:t>
            </a:r>
            <a:endParaRPr lang="es-ES" sz="4000" dirty="0">
              <a:solidFill>
                <a:srgbClr val="7030A0"/>
              </a:solidFill>
            </a:endParaRPr>
          </a:p>
          <a:p>
            <a:pPr algn="r"/>
            <a:r>
              <a:rPr lang="es-ES" sz="4000" dirty="0" err="1">
                <a:solidFill>
                  <a:srgbClr val="7030A0"/>
                </a:solidFill>
              </a:rPr>
              <a:t>Ies</a:t>
            </a:r>
            <a:r>
              <a:rPr lang="es-ES" sz="4000" dirty="0">
                <a:solidFill>
                  <a:srgbClr val="7030A0"/>
                </a:solidFill>
              </a:rPr>
              <a:t> Manuel de falla</a:t>
            </a:r>
          </a:p>
          <a:p>
            <a:pPr algn="r"/>
            <a:endParaRPr lang="en-US" sz="4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6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0DB54C-8405-4D89-9D95-53832EF85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443" y="619126"/>
            <a:ext cx="9867968" cy="1477961"/>
          </a:xfrm>
        </p:spPr>
        <p:txBody>
          <a:bodyPr>
            <a:normAutofit/>
          </a:bodyPr>
          <a:lstStyle/>
          <a:p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livestock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farming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B2A6BE-D22F-4B1C-B494-5DAA93E700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C7CAA5-936E-487F-9233-2C76C9EB7F0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 err="1"/>
              <a:t>It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an</a:t>
            </a:r>
            <a:r>
              <a:rPr lang="es-ES" dirty="0"/>
              <a:t> </a:t>
            </a:r>
            <a:r>
              <a:rPr lang="es-ES" dirty="0" err="1"/>
              <a:t>economic</a:t>
            </a:r>
            <a:r>
              <a:rPr lang="es-ES" dirty="0"/>
              <a:t> </a:t>
            </a:r>
            <a:r>
              <a:rPr lang="es-ES" dirty="0" err="1"/>
              <a:t>activity</a:t>
            </a:r>
            <a:r>
              <a:rPr lang="es-ES" dirty="0"/>
              <a:t> </a:t>
            </a:r>
            <a:r>
              <a:rPr lang="es-ES" dirty="0" err="1"/>
              <a:t>which</a:t>
            </a:r>
            <a:r>
              <a:rPr lang="es-ES" dirty="0"/>
              <a:t> </a:t>
            </a:r>
            <a:r>
              <a:rPr lang="es-ES" dirty="0" err="1"/>
              <a:t>raises</a:t>
            </a:r>
            <a:r>
              <a:rPr lang="es-ES" dirty="0"/>
              <a:t> </a:t>
            </a:r>
            <a:r>
              <a:rPr lang="es-ES" dirty="0" err="1"/>
              <a:t>animals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obtain</a:t>
            </a:r>
            <a:r>
              <a:rPr lang="es-ES" dirty="0"/>
              <a:t> </a:t>
            </a:r>
            <a:r>
              <a:rPr lang="es-ES" dirty="0" err="1"/>
              <a:t>different</a:t>
            </a:r>
            <a:r>
              <a:rPr lang="es-ES" dirty="0"/>
              <a:t> </a:t>
            </a:r>
            <a:r>
              <a:rPr lang="es-ES" dirty="0" err="1"/>
              <a:t>products</a:t>
            </a:r>
            <a:r>
              <a:rPr lang="es-ES" dirty="0"/>
              <a:t> </a:t>
            </a:r>
            <a:r>
              <a:rPr lang="es-ES" dirty="0" err="1"/>
              <a:t>from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animals</a:t>
            </a:r>
            <a:r>
              <a:rPr lang="es-ES" dirty="0"/>
              <a:t>.</a:t>
            </a:r>
          </a:p>
          <a:p>
            <a:r>
              <a:rPr lang="es-ES" dirty="0" err="1"/>
              <a:t>Mainly</a:t>
            </a:r>
            <a:r>
              <a:rPr lang="es-ES" dirty="0"/>
              <a:t>: </a:t>
            </a:r>
            <a:r>
              <a:rPr lang="es-ES" dirty="0" err="1"/>
              <a:t>meat</a:t>
            </a:r>
            <a:r>
              <a:rPr lang="es-ES" dirty="0"/>
              <a:t>, </a:t>
            </a:r>
            <a:r>
              <a:rPr lang="es-ES" dirty="0" err="1"/>
              <a:t>milk</a:t>
            </a:r>
            <a:r>
              <a:rPr lang="es-ES" dirty="0"/>
              <a:t>, </a:t>
            </a:r>
            <a:r>
              <a:rPr lang="es-ES" dirty="0" err="1"/>
              <a:t>wool</a:t>
            </a:r>
            <a:r>
              <a:rPr lang="es-ES" dirty="0"/>
              <a:t>, </a:t>
            </a:r>
            <a:r>
              <a:rPr lang="es-ES" dirty="0" err="1"/>
              <a:t>fur</a:t>
            </a:r>
            <a:r>
              <a:rPr lang="es-ES" dirty="0"/>
              <a:t>, </a:t>
            </a:r>
            <a:r>
              <a:rPr lang="es-ES" dirty="0" err="1"/>
              <a:t>eggs</a:t>
            </a:r>
            <a:r>
              <a:rPr lang="es-ES" dirty="0"/>
              <a:t> </a:t>
            </a:r>
            <a:r>
              <a:rPr lang="es-ES" dirty="0" err="1"/>
              <a:t>or</a:t>
            </a:r>
            <a:r>
              <a:rPr lang="es-ES" dirty="0"/>
              <a:t> </a:t>
            </a:r>
            <a:r>
              <a:rPr lang="es-ES" dirty="0" err="1"/>
              <a:t>honey</a:t>
            </a:r>
            <a:r>
              <a:rPr lang="es-ES" dirty="0"/>
              <a:t>.</a:t>
            </a:r>
            <a:endParaRPr lang="en-U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05CB80B-90F7-4723-87F7-A36E6D32EE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Marcador de contenido 6" descr="https://i0.wp.com/aristotelizar.com/pymes/wp-content/uploads/2008/07/151.jpg">
            <a:extLst>
              <a:ext uri="{FF2B5EF4-FFF2-40B4-BE49-F238E27FC236}">
                <a16:creationId xmlns:a16="http://schemas.microsoft.com/office/drawing/2014/main" id="{6BE454A3-4C5B-47CB-8913-84686BD34B56}"/>
              </a:ext>
            </a:extLst>
          </p:cNvPr>
          <p:cNvPicPr>
            <a:picLocks noGrp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3040" y="1613076"/>
            <a:ext cx="3108960" cy="231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https://i1.wp.com/www.actualidadganadera.com/img/public/contenido/33_00002387_1.jpg">
            <a:extLst>
              <a:ext uri="{FF2B5EF4-FFF2-40B4-BE49-F238E27FC236}">
                <a16:creationId xmlns:a16="http://schemas.microsoft.com/office/drawing/2014/main" id="{6B4367C6-ADB6-40EB-8E18-F11AB85A3BD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520" y="3926508"/>
            <a:ext cx="4191000" cy="2714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157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C0E998-24AD-482F-A887-C454BCA5F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livestock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farming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EFFD8A-6E48-4002-92E1-FBEB2D8F3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s-ES" dirty="0"/>
              <a:t>CATTLE INCLUDES </a:t>
            </a:r>
            <a:r>
              <a:rPr lang="en-US" dirty="0"/>
              <a:t>COWS, OXEN, BULLS, BUFFALO, ZEBU </a:t>
            </a:r>
          </a:p>
          <a:p>
            <a:pPr marL="0" indent="0">
              <a:buNone/>
            </a:pPr>
            <a:r>
              <a:rPr lang="es-ES" dirty="0"/>
              <a:t>            PRODUCTS: MILK , DAIRY PRODUCTS, FUR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CC801C05-E6E2-4930-94C2-8DA192CAC4D9}"/>
              </a:ext>
            </a:extLst>
          </p:cNvPr>
          <p:cNvSpPr/>
          <p:nvPr/>
        </p:nvSpPr>
        <p:spPr>
          <a:xfrm>
            <a:off x="1294227" y="2716066"/>
            <a:ext cx="886265" cy="6039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 descr="https://art4agriculturechat.files.wordpress.com/2012/06/clip_image024.jpg?w=459&amp;h=239">
            <a:extLst>
              <a:ext uri="{FF2B5EF4-FFF2-40B4-BE49-F238E27FC236}">
                <a16:creationId xmlns:a16="http://schemas.microsoft.com/office/drawing/2014/main" id="{EFB494FC-29F1-4AD0-9F9A-B5A6DBA10D1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77" y="3981305"/>
            <a:ext cx="4371975" cy="227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https://i0.wp.com/aristotelizar.com/pymes/wp-content/uploads/2008/07/151.jpg">
            <a:extLst>
              <a:ext uri="{FF2B5EF4-FFF2-40B4-BE49-F238E27FC236}">
                <a16:creationId xmlns:a16="http://schemas.microsoft.com/office/drawing/2014/main" id="{8F6A2487-16BB-4CE2-BD9F-FBE4F944329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631" y="3524104"/>
            <a:ext cx="4286250" cy="3190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9545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BBD36-B1BB-4BBF-9DB1-64B35C1F3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livestock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farming</a:t>
            </a:r>
            <a:endParaRPr lang="en-US" sz="5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F286A6-BF3A-44FC-855C-6BE68C572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2. </a:t>
            </a:r>
            <a:r>
              <a:rPr lang="en-US" dirty="0"/>
              <a:t>GRAZING ANIMALS: SHEEP AND GOATS </a:t>
            </a:r>
          </a:p>
          <a:p>
            <a:r>
              <a:rPr lang="es-ES" dirty="0"/>
              <a:t> </a:t>
            </a:r>
            <a:r>
              <a:rPr lang="en-US" dirty="0"/>
              <a:t>MILK-      MILK- CHEESE- WOOL -  FUR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A14ABDE3-7E6F-4E62-BA4D-0EE50682400C}"/>
              </a:ext>
            </a:extLst>
          </p:cNvPr>
          <p:cNvSpPr/>
          <p:nvPr/>
        </p:nvSpPr>
        <p:spPr>
          <a:xfrm>
            <a:off x="1479037" y="287051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https://i1.wp.com/www.actualidadganadera.com/img/public/contenido/33_00002387_1.jpg">
            <a:extLst>
              <a:ext uri="{FF2B5EF4-FFF2-40B4-BE49-F238E27FC236}">
                <a16:creationId xmlns:a16="http://schemas.microsoft.com/office/drawing/2014/main" id="{A0A20E99-2BA8-4A14-B95D-C143DFAF4A8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411" y="3703539"/>
            <a:ext cx="4191000" cy="2714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18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DAB284-C981-4AD0-9664-9D7A2B90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livestock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farming</a:t>
            </a:r>
            <a:endParaRPr lang="en-US" sz="5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327738-9629-49D1-B85A-7DBE28F22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3 PIGS</a:t>
            </a:r>
          </a:p>
          <a:p>
            <a:endParaRPr lang="es-ES" dirty="0"/>
          </a:p>
          <a:p>
            <a:pPr marL="0" indent="0">
              <a:buNone/>
            </a:pPr>
            <a:r>
              <a:rPr lang="es-ES" dirty="0"/>
              <a:t>                       PRODUCTS : MEAT ,  SAUSAGES, HAM ,  BACON, ETC</a:t>
            </a:r>
            <a:endParaRPr lang="en-US" dirty="0"/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70092086-748B-4734-B49E-B144B114CF4C}"/>
              </a:ext>
            </a:extLst>
          </p:cNvPr>
          <p:cNvSpPr/>
          <p:nvPr/>
        </p:nvSpPr>
        <p:spPr>
          <a:xfrm>
            <a:off x="2149007" y="272845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r>
              <a:rPr lang="es-ES" dirty="0"/>
              <a:t>              </a:t>
            </a:r>
            <a:r>
              <a:rPr lang="es-ES" sz="3200" dirty="0"/>
              <a:t>     </a:t>
            </a:r>
            <a:endParaRPr lang="en-US" dirty="0"/>
          </a:p>
        </p:txBody>
      </p:sp>
      <p:pic>
        <p:nvPicPr>
          <p:cNvPr id="5" name="Imagen 4" descr="https://i2.wp.com/www.agroinformacion.com/images/noticias/grandes/Agroinformacion.com19062013_150158.JPG">
            <a:extLst>
              <a:ext uri="{FF2B5EF4-FFF2-40B4-BE49-F238E27FC236}">
                <a16:creationId xmlns:a16="http://schemas.microsoft.com/office/drawing/2014/main" id="{02728B26-2E2D-43CB-9476-14CE4922AE2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856" y="4238171"/>
            <a:ext cx="4086187" cy="23715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142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CBA26F-EE8F-499D-93A3-2886BE95B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618518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livestock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farming</a:t>
            </a:r>
            <a:endParaRPr lang="en-US" sz="5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8EB531-A1B2-4BE1-BF43-7219E342F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249487"/>
            <a:ext cx="9905999" cy="3541714"/>
          </a:xfrm>
        </p:spPr>
        <p:txBody>
          <a:bodyPr/>
          <a:lstStyle/>
          <a:p>
            <a:pPr marL="457200" indent="-457200" algn="just">
              <a:buAutoNum type="arabicPlain" startAt="4"/>
            </a:pPr>
            <a:r>
              <a:rPr lang="en-US" dirty="0"/>
              <a:t>EQUINE : HORSES, MULES AND OTHER EQUINES </a:t>
            </a:r>
          </a:p>
          <a:p>
            <a:pPr marL="0" indent="0" algn="just">
              <a:buNone/>
            </a:pPr>
            <a:r>
              <a:rPr lang="en-US" dirty="0"/>
              <a:t>– WORK(RIDING AND TRACTION) </a:t>
            </a:r>
          </a:p>
          <a:p>
            <a:pPr marL="0" indent="0" algn="just">
              <a:buNone/>
            </a:pPr>
            <a:r>
              <a:rPr lang="en-US" dirty="0"/>
              <a:t>    RECREATION(RIDING/RACING)</a:t>
            </a:r>
          </a:p>
          <a:p>
            <a:pPr marL="0" indent="0" algn="just">
              <a:buNone/>
            </a:pPr>
            <a:r>
              <a:rPr lang="en-US" dirty="0"/>
              <a:t>     FUR AND MEAT</a:t>
            </a:r>
          </a:p>
          <a:p>
            <a:pPr marL="0" indent="0" algn="just">
              <a:buNone/>
            </a:pPr>
            <a:endParaRPr lang="en-US" dirty="0"/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8636866B-F428-4A63-8DB5-53C7194E337E}"/>
              </a:ext>
            </a:extLst>
          </p:cNvPr>
          <p:cNvSpPr/>
          <p:nvPr/>
        </p:nvSpPr>
        <p:spPr>
          <a:xfrm>
            <a:off x="478970" y="294436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ABDC283A-BB30-499D-A263-677D39E09BF7}"/>
              </a:ext>
            </a:extLst>
          </p:cNvPr>
          <p:cNvSpPr/>
          <p:nvPr/>
        </p:nvSpPr>
        <p:spPr>
          <a:xfrm>
            <a:off x="478970" y="3429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B7C247BC-B8C3-4A8D-8E07-E475B9F99497}"/>
              </a:ext>
            </a:extLst>
          </p:cNvPr>
          <p:cNvSpPr/>
          <p:nvPr/>
        </p:nvSpPr>
        <p:spPr>
          <a:xfrm>
            <a:off x="922455" y="4122057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A32E106E-47C5-45E5-B58D-C32B37F9DCAF}"/>
              </a:ext>
            </a:extLst>
          </p:cNvPr>
          <p:cNvSpPr/>
          <p:nvPr/>
        </p:nvSpPr>
        <p:spPr>
          <a:xfrm>
            <a:off x="478970" y="398337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  </a:t>
            </a:r>
            <a:endParaRPr lang="en-US" dirty="0"/>
          </a:p>
        </p:txBody>
      </p:sp>
      <p:pic>
        <p:nvPicPr>
          <p:cNvPr id="8" name="Imagen 7" descr="https://i2.wp.com/www.producer.com/wp-content/uploads/2013/02/30-BJD081310Coulthard_quarter_horses_2-730x265.jpg">
            <a:extLst>
              <a:ext uri="{FF2B5EF4-FFF2-40B4-BE49-F238E27FC236}">
                <a16:creationId xmlns:a16="http://schemas.microsoft.com/office/drawing/2014/main" id="{A64384E7-A52B-4968-8308-920E0D3376C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543" y="4167776"/>
            <a:ext cx="5617391" cy="22649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6074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A28D0B-9F67-4D34-95C6-A4D7E9802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livestock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farming</a:t>
            </a:r>
            <a:endParaRPr lang="en-US" sz="5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150C3B-2D86-44B4-A981-8AC04ABCE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5 </a:t>
            </a:r>
            <a:r>
              <a:rPr lang="en-US" dirty="0"/>
              <a:t>POULTRY (HENS, CHICKENS, DUCKS, TURKEYS) </a:t>
            </a:r>
          </a:p>
          <a:p>
            <a:pPr marL="0" indent="0">
              <a:buNone/>
            </a:pPr>
            <a:r>
              <a:rPr lang="en-US" dirty="0"/>
              <a:t>             MEAT</a:t>
            </a:r>
          </a:p>
          <a:p>
            <a:pPr marL="0" indent="0">
              <a:buNone/>
            </a:pPr>
            <a:r>
              <a:rPr lang="en-US" dirty="0"/>
              <a:t>             EGGS</a:t>
            </a:r>
          </a:p>
          <a:p>
            <a:pPr marL="0" indent="0">
              <a:buNone/>
            </a:pPr>
            <a:r>
              <a:rPr lang="en-US" dirty="0"/>
              <a:t>             FEATHERS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n-US" dirty="0"/>
              <a:t>             PATÉ</a:t>
            </a:r>
          </a:p>
          <a:p>
            <a:pPr marL="0" indent="0">
              <a:buNone/>
            </a:pPr>
            <a:r>
              <a:rPr lang="es-ES" dirty="0"/>
              <a:t>  </a:t>
            </a:r>
            <a:endParaRPr lang="en-US" dirty="0"/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D10764BC-CA45-4820-BEB2-ABF5AC856D1D}"/>
              </a:ext>
            </a:extLst>
          </p:cNvPr>
          <p:cNvSpPr/>
          <p:nvPr/>
        </p:nvSpPr>
        <p:spPr>
          <a:xfrm>
            <a:off x="1141412" y="284436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  </a:t>
            </a:r>
            <a:endParaRPr lang="en-US" dirty="0"/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A6A1686A-F7B7-442F-ABD5-3C70B5BA09F3}"/>
              </a:ext>
            </a:extLst>
          </p:cNvPr>
          <p:cNvSpPr/>
          <p:nvPr/>
        </p:nvSpPr>
        <p:spPr>
          <a:xfrm>
            <a:off x="1141412" y="343924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9487A725-77FC-4012-9073-1EB4115CF0FE}"/>
              </a:ext>
            </a:extLst>
          </p:cNvPr>
          <p:cNvSpPr/>
          <p:nvPr/>
        </p:nvSpPr>
        <p:spPr>
          <a:xfrm>
            <a:off x="1141412" y="403411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34BFAEE5-77CA-4DA2-8CB7-CC2104AF9E56}"/>
              </a:ext>
            </a:extLst>
          </p:cNvPr>
          <p:cNvSpPr/>
          <p:nvPr/>
        </p:nvSpPr>
        <p:spPr>
          <a:xfrm>
            <a:off x="1141412" y="467114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 descr="https://i2.wp.com/extension.unh.edu/sites/default/files/images/merrimack/chickens_web.jpg">
            <a:extLst>
              <a:ext uri="{FF2B5EF4-FFF2-40B4-BE49-F238E27FC236}">
                <a16:creationId xmlns:a16="http://schemas.microsoft.com/office/drawing/2014/main" id="{9C717FAB-A29F-49E9-AB29-A45D6C43656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712" y="3222171"/>
            <a:ext cx="5663974" cy="31641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5831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BFCD6E-EEA7-4C06-9FAF-F57854A80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livestock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farming</a:t>
            </a:r>
            <a:endParaRPr lang="en-US" sz="5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65F203-C71B-44A6-9408-AC86BCC7C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lain" startAt="6"/>
            </a:pPr>
            <a:r>
              <a:rPr lang="en-US" dirty="0"/>
              <a:t>. CUNICULTURE OR RABBIT BREEDING </a:t>
            </a:r>
          </a:p>
          <a:p>
            <a:pPr marL="0" indent="0">
              <a:buNone/>
            </a:pPr>
            <a:r>
              <a:rPr lang="en-US" dirty="0"/>
              <a:t>–           MEAT /FUR/PETS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5F0EDFFE-0E11-4328-AC7C-95FBC318D356}"/>
              </a:ext>
            </a:extLst>
          </p:cNvPr>
          <p:cNvSpPr/>
          <p:nvPr/>
        </p:nvSpPr>
        <p:spPr>
          <a:xfrm>
            <a:off x="1141412" y="289799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https://i0.wp.com/www.cuniculture.info/Docs/Phototheque/Materiel/Parcs-Enclos/parc-012.jpg">
            <a:extLst>
              <a:ext uri="{FF2B5EF4-FFF2-40B4-BE49-F238E27FC236}">
                <a16:creationId xmlns:a16="http://schemas.microsoft.com/office/drawing/2014/main" id="{E5D4CDDA-A786-462D-80B7-0BDBAE8120C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720" y="2757715"/>
            <a:ext cx="5432879" cy="38127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8571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5D69DB-C84E-423A-A18B-665824894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284977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livestock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farming</a:t>
            </a:r>
            <a:endParaRPr lang="en-US" sz="5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5323D1-E651-419D-B8D7-5CD6F7E7C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7. </a:t>
            </a:r>
            <a:r>
              <a:rPr lang="en-US" dirty="0"/>
              <a:t>APICULTURE OR BEEKEEPING </a:t>
            </a:r>
          </a:p>
          <a:p>
            <a:pPr marL="0" indent="0">
              <a:buNone/>
            </a:pPr>
            <a:r>
              <a:rPr lang="en-US" dirty="0"/>
              <a:t>         HONEY , BEEWAX</a:t>
            </a:r>
            <a:endParaRPr lang="es-ES" dirty="0"/>
          </a:p>
          <a:p>
            <a:pPr marL="0" indent="0">
              <a:buNone/>
            </a:pPr>
            <a:r>
              <a:rPr lang="es-ES" dirty="0"/>
              <a:t>8</a:t>
            </a:r>
            <a:r>
              <a:rPr lang="en-US" dirty="0"/>
              <a:t>. CAMELIDS (CAMELS , ALPACAS AND LLAMAS) </a:t>
            </a:r>
          </a:p>
          <a:p>
            <a:pPr marL="0" indent="0">
              <a:buNone/>
            </a:pPr>
            <a:r>
              <a:rPr lang="en-US" dirty="0"/>
              <a:t>         WOOL/ MEAT/ MILK/ TRANSPORT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387EE243-6169-45CB-8AA6-2288179CDFEE}"/>
              </a:ext>
            </a:extLst>
          </p:cNvPr>
          <p:cNvSpPr/>
          <p:nvPr/>
        </p:nvSpPr>
        <p:spPr>
          <a:xfrm>
            <a:off x="898952" y="289628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D88B149D-911A-4789-8867-AB613A2861CA}"/>
              </a:ext>
            </a:extLst>
          </p:cNvPr>
          <p:cNvSpPr/>
          <p:nvPr/>
        </p:nvSpPr>
        <p:spPr>
          <a:xfrm>
            <a:off x="754743" y="4006381"/>
            <a:ext cx="1122617" cy="4846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 descr="https://i2.wp.com/www.asergeev.com/p/xl-2013-1218-21/doha_qatar_june-group_feeding_camels_livestock_market.jpg">
            <a:extLst>
              <a:ext uri="{FF2B5EF4-FFF2-40B4-BE49-F238E27FC236}">
                <a16:creationId xmlns:a16="http://schemas.microsoft.com/office/drawing/2014/main" id="{B059971D-3709-4742-8042-993554C3DAA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4456" y="1763547"/>
            <a:ext cx="3698421" cy="226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https://i1.wp.com/countryvista.ca/images/stories/resized/camelids%20300x241.jpg">
            <a:extLst>
              <a:ext uri="{FF2B5EF4-FFF2-40B4-BE49-F238E27FC236}">
                <a16:creationId xmlns:a16="http://schemas.microsoft.com/office/drawing/2014/main" id="{1688C6FA-DF3E-44AD-AE93-14DA9D65DE4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143" y="4241788"/>
            <a:ext cx="3698421" cy="25316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9393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39685D6-6DE9-4A17-978B-7F52F843CA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7029610"/>
              </p:ext>
            </p:extLst>
          </p:nvPr>
        </p:nvGraphicFramePr>
        <p:xfrm>
          <a:off x="2278742" y="1175657"/>
          <a:ext cx="8200571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4442A596-0A2B-4A83-A047-D31C0F1C2580}"/>
              </a:ext>
            </a:extLst>
          </p:cNvPr>
          <p:cNvSpPr/>
          <p:nvPr/>
        </p:nvSpPr>
        <p:spPr>
          <a:xfrm>
            <a:off x="2278742" y="130629"/>
            <a:ext cx="7460344" cy="10450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>
                <a:solidFill>
                  <a:srgbClr val="7030A0"/>
                </a:solidFill>
              </a:rPr>
              <a:t>CRITERIA TO CLASSIFY LIVESTOCK FARMING</a:t>
            </a:r>
            <a:endParaRPr lang="en-US" sz="4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981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999D56-214E-4839-8B8A-DEC8F72B9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714" y="464457"/>
            <a:ext cx="10321697" cy="1045029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EXTENSIVE LIVESTOCK FARMING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1F53E7-6FDD-4137-A4BF-50DFA374D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744" y="1843314"/>
            <a:ext cx="11945256" cy="4550229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s-ES" dirty="0"/>
              <a:t>IT CAN BE FOUND IN  DEVELOPED AND DEVELOPING COUNTRIES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IT IS PRACTICED IN </a:t>
            </a:r>
            <a:r>
              <a:rPr lang="es-ES"/>
              <a:t>LARGE FARMES </a:t>
            </a:r>
            <a:r>
              <a:rPr lang="es-ES" dirty="0"/>
              <a:t>WHERE ANIMALS GRAZE IN NATURAL PASTURES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REQUIRES LITTLE INVESTMENT IN LABOUR AND TECHNOLOGY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PRODUCTIVITY IS LOW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THIS TYPE OF LIVESTOCK FARMING IS FOUND IN AREAS WITH ABUNDANT PASTURES: ARGENTINA, BRAZIL, AUSTRALIA, SOUTH AFRICA, UNITED STATES.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IT IS BASED ON CATTLE AND SHEEP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240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2E572C-BC9A-4405-826E-C9FE000CB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 descr="https://i0.wp.com/www.juntadeandalucia.es/averroes/centros-tic/04005442/helvia/aula/archivos/repositorio/0/77/html/FOTO2_GANADERIAEXTENSIVA_305JSierra.png">
            <a:extLst>
              <a:ext uri="{FF2B5EF4-FFF2-40B4-BE49-F238E27FC236}">
                <a16:creationId xmlns:a16="http://schemas.microsoft.com/office/drawing/2014/main" id="{6472FA6E-8406-42CA-A3E4-2CDDD3F2CDB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43" y="508000"/>
            <a:ext cx="9905998" cy="57314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365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A447B8-03D0-42ED-8A57-2F7EEE6A4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INTENSIVE LIVESTOCK FARMING</a:t>
            </a:r>
            <a:endParaRPr lang="en-US" sz="5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C1881E-CD87-4C73-9B96-CC7BC99B9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230" y="2097088"/>
            <a:ext cx="10307182" cy="3694113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dirty="0"/>
              <a:t>MAINLY IS FOUND IN DEVELOPED COUNTRIES.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FARMS SPECIALIZE IN ONE ANIMAL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REQUIRE LARGE INVESTMENTS IN  SELECTIVE BREEDING, FACILITIES AND ANIMAL FEED.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HIGH PRODUCTION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PRODUCTIVITY IS HIGH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ANIMALS ARE STABLED OR SEMI- STABLED.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MAINLY FOR CATTLE , PIGS AND POULTRY.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873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04C99D-5FAC-408A-846B-C582EC3B5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 descr="https://i0.wp.com/www.stackyard.com/news/2013/05/business/parlour.jpg">
            <a:extLst>
              <a:ext uri="{FF2B5EF4-FFF2-40B4-BE49-F238E27FC236}">
                <a16:creationId xmlns:a16="http://schemas.microsoft.com/office/drawing/2014/main" id="{64A88E3C-C2FD-4F80-9E38-0E00FBE0A42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183" y="627743"/>
            <a:ext cx="9236301" cy="56025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6964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DACF60-C934-47A6-8D61-47AEE01D1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GRAZING LIVESTOCK FARMING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E8FAC0-D76A-4357-BC1C-0B8EBD3D1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" b="1" dirty="0"/>
              <a:t>ANIMALS ARE FED ON GRASS AND PASTURES</a:t>
            </a:r>
            <a:endParaRPr lang="en-US" b="1" dirty="0"/>
          </a:p>
        </p:txBody>
      </p:sp>
      <p:pic>
        <p:nvPicPr>
          <p:cNvPr id="4" name="Imagen 3" descr="https://i2.wp.com/metroworld.com.au/images/property/720/11740.jpg">
            <a:extLst>
              <a:ext uri="{FF2B5EF4-FFF2-40B4-BE49-F238E27FC236}">
                <a16:creationId xmlns:a16="http://schemas.microsoft.com/office/drawing/2014/main" id="{26733439-ABF2-4CB4-AB31-9E8CF2BD902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856" y="2989943"/>
            <a:ext cx="5631543" cy="35417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0649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2EB70A-4C48-4FCA-A5B0-2D6358AFF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STABLED LIVESTOCK FARMING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6C2604-65C1-4076-BB20-996361FB1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901371"/>
            <a:ext cx="9905998" cy="3889830"/>
          </a:xfrm>
        </p:spPr>
        <p:txBody>
          <a:bodyPr/>
          <a:lstStyle/>
          <a:p>
            <a:pPr marL="0" indent="0" algn="ctr">
              <a:buNone/>
            </a:pPr>
            <a:r>
              <a:rPr lang="es-ES" dirty="0"/>
              <a:t>ANIMALS  ARE  KEPT IN SHEEDS AND EAT ANIMAL FEED</a:t>
            </a: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4" name="Imagen 3" descr="https://i2.wp.com/www.agroinformacion.com/images/noticias/grandes/Agroinformacion.com19062013_150158.JPG">
            <a:extLst>
              <a:ext uri="{FF2B5EF4-FFF2-40B4-BE49-F238E27FC236}">
                <a16:creationId xmlns:a16="http://schemas.microsoft.com/office/drawing/2014/main" id="{3034EAF1-D98A-400B-A4D1-167C23EFD8E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275" y="2697768"/>
            <a:ext cx="6852695" cy="35417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49684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DBCAF7-A122-4A55-BB6F-2AE4DEA41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 – STABLED LIVESTOCK FARMING</a:t>
            </a:r>
            <a:endParaRPr lang="en-US" sz="5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296365-800D-4428-9789-670F2DEEE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livestock in summer animals  eat grass when there is not enough grass they eat feed.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 descr="https://i2.wp.com/www.definicionabc.com/wp-content/uploads/2015/07/Ganaderia-Estabulada2.jpg">
            <a:extLst>
              <a:ext uri="{FF2B5EF4-FFF2-40B4-BE49-F238E27FC236}">
                <a16:creationId xmlns:a16="http://schemas.microsoft.com/office/drawing/2014/main" id="{9ACEFED7-A351-476E-ADB9-7DEE8BF5214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486" y="2960460"/>
            <a:ext cx="6168571" cy="35417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9705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184D5F-6BF6-4FAA-B006-5FD289C96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NOMADIC HERDING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199050-23D8-43D9-BF7B-2E500B04D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3541714"/>
          </a:xfrm>
        </p:spPr>
        <p:txBody>
          <a:bodyPr/>
          <a:lstStyle/>
          <a:p>
            <a:pPr marL="0" indent="0" algn="just">
              <a:buNone/>
            </a:pPr>
            <a:r>
              <a:rPr lang="es-ES" dirty="0"/>
              <a:t>H</a:t>
            </a:r>
            <a:r>
              <a:rPr lang="en-US" dirty="0"/>
              <a:t>ERDERS AND THEIR FAMILIES ARE CONSTANTLY MOVING IN SEARCH OF PASTURE.</a:t>
            </a:r>
          </a:p>
          <a:p>
            <a:pPr marL="0" indent="0" algn="just">
              <a:buNone/>
            </a:pPr>
            <a:endParaRPr lang="es-ES" dirty="0"/>
          </a:p>
          <a:p>
            <a:pPr marL="0" indent="0" algn="just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Imagen 7" descr="https://static-secure.guim.co.uk/sys-images/Guardian/Pix/pictures/2010/2/7/1265582120246/Cattle-001.jpg">
            <a:extLst>
              <a:ext uri="{FF2B5EF4-FFF2-40B4-BE49-F238E27FC236}">
                <a16:creationId xmlns:a16="http://schemas.microsoft.com/office/drawing/2014/main" id="{CB099844-3A50-4A3D-B8DC-0630421C590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486" y="3213100"/>
            <a:ext cx="7358743" cy="31296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76252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1FE7AD-A0BF-4ACF-AF41-03E9BA8CB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TRANSHUMANCE OR SEASONAL MIGRATION LIVESTOCK FARMING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5FE2C7-2831-4D14-8C91-DA86AFB4B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" dirty="0"/>
              <a:t>HERDERS MOVE THEIR ANIMALS SEVERAL TIMES A YEAR BETWEEN WINTER AND SUMMER PASTURES.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Imagen 3" descr="https://i0.wp.com/estaticos.elmundo.es/elmundo/imagenes/2013/06/10/castillayleon/1370861168_0.jpg">
            <a:extLst>
              <a:ext uri="{FF2B5EF4-FFF2-40B4-BE49-F238E27FC236}">
                <a16:creationId xmlns:a16="http://schemas.microsoft.com/office/drawing/2014/main" id="{4202A799-51AF-46B0-9BF2-2857020217A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426" y="3429000"/>
            <a:ext cx="6403975" cy="30898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1093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A2182-47FB-4C30-9E32-232D5E925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ORGANIC LIVESTOCK FARMING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FA55F3-6CA3-425D-81B1-DAF07ECA9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Respects the environment and animal welfare.  Animals are not fed artificially as well as they are not grown using stimulants. </a:t>
            </a:r>
            <a:r>
              <a:rPr lang="es-ES" dirty="0" err="1"/>
              <a:t>Production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low</a:t>
            </a:r>
            <a:r>
              <a:rPr lang="es-ES" dirty="0"/>
              <a:t> </a:t>
            </a:r>
            <a:r>
              <a:rPr lang="es-ES" dirty="0" err="1"/>
              <a:t>but</a:t>
            </a:r>
            <a:r>
              <a:rPr lang="es-ES" dirty="0"/>
              <a:t> </a:t>
            </a:r>
            <a:r>
              <a:rPr lang="es-ES" dirty="0" err="1"/>
              <a:t>high</a:t>
            </a:r>
            <a:r>
              <a:rPr lang="es-ES" dirty="0"/>
              <a:t> </a:t>
            </a:r>
            <a:r>
              <a:rPr lang="es-ES" dirty="0" err="1"/>
              <a:t>quality</a:t>
            </a:r>
            <a:r>
              <a:rPr lang="es-ES" dirty="0"/>
              <a:t>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 descr="https://i2.wp.com/cdn.latribuna.hn/wp-content/uploads/2015/01/gallinas-domesticas-770x470.jpg">
            <a:extLst>
              <a:ext uri="{FF2B5EF4-FFF2-40B4-BE49-F238E27FC236}">
                <a16:creationId xmlns:a16="http://schemas.microsoft.com/office/drawing/2014/main" id="{606CD6C9-54B7-431F-8077-594482D35C4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391" y="3429000"/>
            <a:ext cx="5400040" cy="32969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52040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93</TotalTime>
  <Words>420</Words>
  <Application>Microsoft Office PowerPoint</Application>
  <PresentationFormat>Panorámica</PresentationFormat>
  <Paragraphs>87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Arial</vt:lpstr>
      <vt:lpstr>Trebuchet MS</vt:lpstr>
      <vt:lpstr>Tw Cen MT</vt:lpstr>
      <vt:lpstr>Circuito</vt:lpstr>
      <vt:lpstr>Primary sector:  livestock breeding</vt:lpstr>
      <vt:lpstr>What is livestock farming?</vt:lpstr>
      <vt:lpstr>Types of livestock farming</vt:lpstr>
      <vt:lpstr>Types of livestock farming</vt:lpstr>
      <vt:lpstr>Types of livestock farming</vt:lpstr>
      <vt:lpstr>Types of livestock farming</vt:lpstr>
      <vt:lpstr>Types of livestock farming</vt:lpstr>
      <vt:lpstr>Types of livestock farming</vt:lpstr>
      <vt:lpstr>Types of livestock farming</vt:lpstr>
      <vt:lpstr>Presentación de PowerPoint</vt:lpstr>
      <vt:lpstr>EXTENSIVE LIVESTOCK FARMING</vt:lpstr>
      <vt:lpstr>Presentación de PowerPoint</vt:lpstr>
      <vt:lpstr>INTENSIVE LIVESTOCK FARMING</vt:lpstr>
      <vt:lpstr>Presentación de PowerPoint</vt:lpstr>
      <vt:lpstr>GRAZING LIVESTOCK FARMING</vt:lpstr>
      <vt:lpstr>STABLED LIVESTOCK FARMING</vt:lpstr>
      <vt:lpstr>SEMI – STABLED LIVESTOCK FARMING</vt:lpstr>
      <vt:lpstr>NOMADIC HERDING</vt:lpstr>
      <vt:lpstr>TRANSHUMANCE OR SEASONAL MIGRATION LIVESTOCK FARMING</vt:lpstr>
      <vt:lpstr>ORGANIC LIVESTOCK FARMING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Primary sector:  livestock breeding</dc:title>
  <dc:creator>MARIA SANZ</dc:creator>
  <cp:lastModifiedBy>MARIA SANZ</cp:lastModifiedBy>
  <cp:revision>20</cp:revision>
  <dcterms:created xsi:type="dcterms:W3CDTF">2018-10-29T18:04:58Z</dcterms:created>
  <dcterms:modified xsi:type="dcterms:W3CDTF">2018-10-29T19:38:16Z</dcterms:modified>
</cp:coreProperties>
</file>