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4" r:id="rId2"/>
    <p:sldId id="263" r:id="rId3"/>
    <p:sldId id="257" r:id="rId4"/>
    <p:sldId id="268" r:id="rId5"/>
    <p:sldId id="265" r:id="rId6"/>
    <p:sldId id="256" r:id="rId7"/>
    <p:sldId id="258" r:id="rId8"/>
    <p:sldId id="269" r:id="rId9"/>
    <p:sldId id="270" r:id="rId10"/>
    <p:sldId id="271" r:id="rId11"/>
    <p:sldId id="259" r:id="rId12"/>
    <p:sldId id="260" r:id="rId13"/>
    <p:sldId id="261" r:id="rId14"/>
    <p:sldId id="262" r:id="rId15"/>
    <p:sldId id="266" r:id="rId16"/>
    <p:sldId id="26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5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4/21/2019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3202" y="1435100"/>
            <a:ext cx="7494059" cy="1951565"/>
          </a:xfrm>
        </p:spPr>
        <p:txBody>
          <a:bodyPr/>
          <a:lstStyle/>
          <a:p>
            <a:endParaRPr lang="es-ES" sz="6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s-ES" dirty="0"/>
          </a:p>
          <a:p>
            <a:endParaRPr lang="es-ES" dirty="0"/>
          </a:p>
          <a:p>
            <a:pPr algn="r"/>
            <a:endParaRPr lang="es-ES" b="1" dirty="0">
              <a:solidFill>
                <a:srgbClr val="FF0000"/>
              </a:solidFill>
            </a:endParaRPr>
          </a:p>
          <a:p>
            <a:pPr algn="r"/>
            <a:endParaRPr lang="es-ES" b="1" dirty="0">
              <a:solidFill>
                <a:srgbClr val="FF0000"/>
              </a:solidFill>
            </a:endParaRPr>
          </a:p>
          <a:p>
            <a:pPr algn="r"/>
            <a:endParaRPr lang="es-ES" b="1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3469" y="0"/>
            <a:ext cx="14122968" cy="58928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 flipH="1" flipV="1">
            <a:off x="1066801" y="1956832"/>
            <a:ext cx="223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sz="5400" dirty="0"/>
          </a:p>
        </p:txBody>
      </p:sp>
      <p:sp>
        <p:nvSpPr>
          <p:cNvPr id="6" name="Rectángulo 5"/>
          <p:cNvSpPr/>
          <p:nvPr/>
        </p:nvSpPr>
        <p:spPr>
          <a:xfrm>
            <a:off x="5159852" y="819201"/>
            <a:ext cx="4285981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</a:p>
          <a:p>
            <a:r>
              <a:rPr lang="es-ES" sz="5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CATHOLIC </a:t>
            </a:r>
          </a:p>
          <a:p>
            <a:r>
              <a:rPr lang="es-ES" sz="5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MONARCHS</a:t>
            </a:r>
            <a:endParaRPr lang="es-ES" sz="5400" dirty="0"/>
          </a:p>
        </p:txBody>
      </p:sp>
    </p:spTree>
    <p:extLst>
      <p:ext uri="{BB962C8B-B14F-4D97-AF65-F5344CB8AC3E}">
        <p14:creationId xmlns:p14="http://schemas.microsoft.com/office/powerpoint/2010/main" val="1136878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831" y="509954"/>
            <a:ext cx="8483815" cy="583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513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45" name="Imagen 10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38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126434" y="751344"/>
            <a:ext cx="1055121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/>
              <a:t>1469: </a:t>
            </a:r>
            <a:r>
              <a:rPr lang="es-ES" sz="2000" b="1" dirty="0" err="1"/>
              <a:t>marriage</a:t>
            </a:r>
            <a:r>
              <a:rPr lang="es-ES" sz="2000" b="1" dirty="0"/>
              <a:t> of Isabel and Fernando.</a:t>
            </a:r>
          </a:p>
          <a:p>
            <a:pPr algn="just"/>
            <a:endParaRPr lang="es-ES" sz="2000" b="1" dirty="0"/>
          </a:p>
          <a:p>
            <a:pPr algn="just"/>
            <a:r>
              <a:rPr lang="es-ES" sz="2000" b="1" dirty="0"/>
              <a:t>1474: Isabel </a:t>
            </a:r>
            <a:r>
              <a:rPr lang="es-ES" sz="2000" b="1" dirty="0" err="1"/>
              <a:t>proclaimed</a:t>
            </a:r>
            <a:r>
              <a:rPr lang="es-ES" sz="2000" b="1" dirty="0"/>
              <a:t> </a:t>
            </a:r>
            <a:r>
              <a:rPr lang="es-ES" sz="2000" b="1" dirty="0" err="1"/>
              <a:t>herself</a:t>
            </a:r>
            <a:r>
              <a:rPr lang="es-ES" sz="2000" b="1" dirty="0"/>
              <a:t> </a:t>
            </a:r>
            <a:r>
              <a:rPr lang="es-ES" sz="2000" b="1" dirty="0" err="1"/>
              <a:t>queen</a:t>
            </a:r>
            <a:r>
              <a:rPr lang="es-ES" sz="2000" b="1" dirty="0"/>
              <a:t> of Castilla </a:t>
            </a:r>
            <a:r>
              <a:rPr lang="es-ES" sz="2000" b="1" dirty="0" err="1"/>
              <a:t>after</a:t>
            </a:r>
            <a:endParaRPr lang="es-ES" sz="2000" b="1" dirty="0"/>
          </a:p>
          <a:p>
            <a:pPr algn="just"/>
            <a:r>
              <a:rPr lang="es-ES" sz="2000" b="1" dirty="0" err="1"/>
              <a:t>the</a:t>
            </a:r>
            <a:r>
              <a:rPr lang="es-ES" sz="2000" b="1" dirty="0"/>
              <a:t> </a:t>
            </a:r>
            <a:r>
              <a:rPr lang="es-ES" sz="2000" b="1" dirty="0" err="1"/>
              <a:t>death</a:t>
            </a:r>
            <a:r>
              <a:rPr lang="es-ES" sz="2000" b="1" dirty="0"/>
              <a:t> of </a:t>
            </a:r>
            <a:r>
              <a:rPr lang="es-ES" sz="2000" b="1" dirty="0" err="1"/>
              <a:t>her</a:t>
            </a:r>
            <a:r>
              <a:rPr lang="es-ES" sz="2000" b="1" dirty="0"/>
              <a:t> </a:t>
            </a:r>
            <a:r>
              <a:rPr lang="es-ES" sz="2000" b="1" dirty="0" err="1"/>
              <a:t>brother</a:t>
            </a:r>
            <a:r>
              <a:rPr lang="es-ES" sz="2000" b="1" dirty="0"/>
              <a:t>, King Enrique IV.</a:t>
            </a:r>
          </a:p>
          <a:p>
            <a:pPr algn="just"/>
            <a:endParaRPr lang="es-ES" sz="2000" b="1" dirty="0"/>
          </a:p>
          <a:p>
            <a:pPr algn="just"/>
            <a:r>
              <a:rPr lang="es-ES" sz="2000" b="1" dirty="0"/>
              <a:t>1476: </a:t>
            </a:r>
            <a:r>
              <a:rPr lang="es-ES" sz="2000" b="1" dirty="0" err="1"/>
              <a:t>she</a:t>
            </a:r>
            <a:r>
              <a:rPr lang="es-ES" sz="2000" b="1" dirty="0"/>
              <a:t> </a:t>
            </a:r>
            <a:r>
              <a:rPr lang="es-ES" sz="2000" b="1" dirty="0" err="1"/>
              <a:t>defeated</a:t>
            </a:r>
            <a:r>
              <a:rPr lang="es-ES" sz="2000" b="1" dirty="0"/>
              <a:t> </a:t>
            </a:r>
            <a:r>
              <a:rPr lang="es-ES" sz="2000" b="1" dirty="0" err="1"/>
              <a:t>her</a:t>
            </a:r>
            <a:r>
              <a:rPr lang="es-ES" sz="2000" b="1" dirty="0"/>
              <a:t> </a:t>
            </a:r>
            <a:r>
              <a:rPr lang="es-ES" sz="2000" b="1" dirty="0" err="1"/>
              <a:t>niece</a:t>
            </a:r>
            <a:r>
              <a:rPr lang="es-ES" sz="2000" b="1" dirty="0"/>
              <a:t> and rival to </a:t>
            </a:r>
            <a:r>
              <a:rPr lang="es-ES" sz="2000" b="1" dirty="0" err="1"/>
              <a:t>the</a:t>
            </a:r>
            <a:r>
              <a:rPr lang="es-ES" sz="2000" b="1" dirty="0"/>
              <a:t> </a:t>
            </a:r>
            <a:r>
              <a:rPr lang="es-ES" sz="2000" b="1" dirty="0" err="1"/>
              <a:t>throne</a:t>
            </a:r>
            <a:r>
              <a:rPr lang="es-ES" sz="2000" b="1" dirty="0"/>
              <a:t>, </a:t>
            </a:r>
          </a:p>
          <a:p>
            <a:pPr algn="just"/>
            <a:r>
              <a:rPr lang="es-ES" sz="2000" b="1" dirty="0"/>
              <a:t>Juana la Beltraneja.</a:t>
            </a:r>
          </a:p>
          <a:p>
            <a:pPr algn="just"/>
            <a:endParaRPr lang="es-ES" sz="2000" b="1" dirty="0"/>
          </a:p>
          <a:p>
            <a:pPr algn="just"/>
            <a:r>
              <a:rPr lang="es-ES" sz="2000" b="1" dirty="0"/>
              <a:t>1479: Fernando acceded to </a:t>
            </a:r>
            <a:r>
              <a:rPr lang="es-ES" sz="2000" b="1" dirty="0" err="1"/>
              <a:t>the</a:t>
            </a:r>
            <a:r>
              <a:rPr lang="es-ES" sz="2000" b="1" dirty="0"/>
              <a:t> </a:t>
            </a:r>
            <a:r>
              <a:rPr lang="es-ES" sz="2000" b="1" dirty="0" err="1"/>
              <a:t>throne</a:t>
            </a:r>
            <a:r>
              <a:rPr lang="es-ES" sz="2000" b="1" dirty="0"/>
              <a:t>.. </a:t>
            </a:r>
            <a:r>
              <a:rPr lang="es-ES" sz="2000" b="1" dirty="0" err="1"/>
              <a:t>Dynastic</a:t>
            </a:r>
            <a:r>
              <a:rPr lang="es-ES" sz="2000" b="1" dirty="0"/>
              <a:t> </a:t>
            </a:r>
            <a:r>
              <a:rPr lang="es-ES" sz="2000" b="1" dirty="0" err="1"/>
              <a:t>union</a:t>
            </a:r>
            <a:r>
              <a:rPr lang="es-ES" sz="2000" b="1" dirty="0"/>
              <a:t> </a:t>
            </a:r>
            <a:r>
              <a:rPr lang="es-ES" sz="2000" b="1" dirty="0" err="1"/>
              <a:t>was</a:t>
            </a:r>
            <a:r>
              <a:rPr lang="es-ES" sz="2000" b="1" dirty="0"/>
              <a:t> </a:t>
            </a:r>
            <a:r>
              <a:rPr lang="es-ES" sz="2000" b="1" dirty="0" err="1"/>
              <a:t>fulfilled</a:t>
            </a:r>
            <a:r>
              <a:rPr lang="es-ES" sz="2000" b="1" dirty="0"/>
              <a:t>:</a:t>
            </a:r>
          </a:p>
          <a:p>
            <a:pPr algn="just"/>
            <a:r>
              <a:rPr lang="es-ES" sz="2000" b="1" dirty="0" err="1"/>
              <a:t>both</a:t>
            </a:r>
            <a:r>
              <a:rPr lang="es-ES" sz="2000" b="1" dirty="0"/>
              <a:t> </a:t>
            </a:r>
            <a:r>
              <a:rPr lang="es-ES" sz="2000" b="1" dirty="0" err="1"/>
              <a:t>two</a:t>
            </a:r>
            <a:r>
              <a:rPr lang="es-ES" sz="2000" b="1" dirty="0"/>
              <a:t> </a:t>
            </a:r>
            <a:r>
              <a:rPr lang="es-ES" sz="2000" b="1" dirty="0" err="1"/>
              <a:t>kingdoms</a:t>
            </a:r>
            <a:r>
              <a:rPr lang="es-ES" sz="2000" b="1" dirty="0"/>
              <a:t> </a:t>
            </a:r>
            <a:r>
              <a:rPr lang="es-ES" sz="2000" b="1" dirty="0" err="1"/>
              <a:t>had</a:t>
            </a:r>
            <a:r>
              <a:rPr lang="es-ES" sz="2000" b="1" dirty="0"/>
              <a:t> </a:t>
            </a:r>
            <a:r>
              <a:rPr lang="es-ES" sz="2000" b="1" dirty="0" err="1"/>
              <a:t>the</a:t>
            </a:r>
            <a:r>
              <a:rPr lang="es-ES" sz="2000" b="1" dirty="0"/>
              <a:t> </a:t>
            </a:r>
            <a:r>
              <a:rPr lang="es-ES" sz="2000" b="1" dirty="0" err="1"/>
              <a:t>same</a:t>
            </a:r>
            <a:r>
              <a:rPr lang="es-ES" sz="2000" b="1" dirty="0"/>
              <a:t> </a:t>
            </a:r>
            <a:r>
              <a:rPr lang="es-ES" sz="2000" b="1" dirty="0" err="1"/>
              <a:t>monarchs</a:t>
            </a:r>
            <a:r>
              <a:rPr lang="es-ES" sz="2000" b="1" dirty="0"/>
              <a:t>. </a:t>
            </a:r>
            <a:r>
              <a:rPr lang="es-ES" sz="2000" b="1" dirty="0" err="1"/>
              <a:t>each</a:t>
            </a:r>
            <a:r>
              <a:rPr lang="es-ES" sz="2000" b="1" dirty="0"/>
              <a:t> of </a:t>
            </a:r>
            <a:r>
              <a:rPr lang="es-ES" sz="2000" b="1" dirty="0" err="1"/>
              <a:t>them</a:t>
            </a:r>
            <a:r>
              <a:rPr lang="es-ES" sz="2000" b="1" dirty="0"/>
              <a:t> </a:t>
            </a:r>
            <a:r>
              <a:rPr lang="es-ES" sz="2000" b="1" dirty="0" err="1"/>
              <a:t>preserved</a:t>
            </a:r>
            <a:r>
              <a:rPr lang="es-ES" sz="2000" b="1" dirty="0"/>
              <a:t> </a:t>
            </a:r>
            <a:r>
              <a:rPr lang="es-ES" sz="2000" b="1" dirty="0" err="1"/>
              <a:t>their</a:t>
            </a:r>
            <a:r>
              <a:rPr lang="es-ES" sz="2000" b="1" dirty="0"/>
              <a:t> </a:t>
            </a:r>
            <a:r>
              <a:rPr lang="es-ES" sz="2000" b="1" dirty="0" err="1"/>
              <a:t>own</a:t>
            </a:r>
            <a:r>
              <a:rPr lang="es-ES" sz="2000" b="1" dirty="0"/>
              <a:t> </a:t>
            </a:r>
            <a:r>
              <a:rPr lang="es-ES" sz="2000" b="1" dirty="0" err="1"/>
              <a:t>institutions</a:t>
            </a:r>
            <a:r>
              <a:rPr lang="es-ES" sz="2000" b="1" dirty="0"/>
              <a:t>, </a:t>
            </a:r>
            <a:r>
              <a:rPr lang="es-ES" sz="2000" b="1" dirty="0" err="1"/>
              <a:t>laws</a:t>
            </a:r>
            <a:r>
              <a:rPr lang="es-ES" sz="2000" b="1" dirty="0"/>
              <a:t>, </a:t>
            </a:r>
            <a:r>
              <a:rPr lang="es-ES" sz="2000" b="1" dirty="0" err="1"/>
              <a:t>currencies</a:t>
            </a:r>
            <a:r>
              <a:rPr lang="es-ES" sz="2000" b="1" dirty="0"/>
              <a:t>,…</a:t>
            </a:r>
          </a:p>
          <a:p>
            <a:pPr algn="just"/>
            <a:endParaRPr lang="es-ES" sz="2000" b="1" dirty="0"/>
          </a:p>
          <a:p>
            <a:pPr algn="just"/>
            <a:r>
              <a:rPr lang="es-ES" sz="2000" b="1" dirty="0" err="1"/>
              <a:t>The</a:t>
            </a:r>
            <a:r>
              <a:rPr lang="es-ES" sz="2000" b="1" dirty="0"/>
              <a:t> </a:t>
            </a:r>
            <a:r>
              <a:rPr lang="es-ES" sz="2000" b="1" dirty="0" err="1"/>
              <a:t>Catholic</a:t>
            </a:r>
            <a:r>
              <a:rPr lang="es-ES" sz="2000" b="1" dirty="0"/>
              <a:t> </a:t>
            </a:r>
            <a:r>
              <a:rPr lang="es-ES" sz="2000" b="1" dirty="0" err="1"/>
              <a:t>Monarchs</a:t>
            </a:r>
            <a:r>
              <a:rPr lang="es-ES" sz="2000" b="1" dirty="0"/>
              <a:t> </a:t>
            </a:r>
            <a:r>
              <a:rPr lang="es-ES" sz="2000" b="1" dirty="0" err="1"/>
              <a:t>promoted</a:t>
            </a:r>
            <a:r>
              <a:rPr lang="es-ES" sz="2000" b="1" dirty="0"/>
              <a:t> </a:t>
            </a:r>
            <a:r>
              <a:rPr lang="es-ES" sz="2000" b="1" dirty="0" err="1"/>
              <a:t>religious</a:t>
            </a:r>
            <a:r>
              <a:rPr lang="es-ES" sz="2000" b="1" dirty="0"/>
              <a:t> and territorial </a:t>
            </a:r>
            <a:r>
              <a:rPr lang="es-ES" sz="2000" b="1" dirty="0" err="1"/>
              <a:t>unity</a:t>
            </a:r>
            <a:r>
              <a:rPr lang="es-ES" sz="2000" b="1" dirty="0"/>
              <a:t>.</a:t>
            </a: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281644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299" y="413750"/>
            <a:ext cx="9511023" cy="662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994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418" y="1871131"/>
            <a:ext cx="6815669" cy="1515533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05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59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 descr="THE CAPITULATION OF GRANADA&#10;(Boabdil el Chico, the last emir of Granada, hands over the keys of the city to&#10;the Catholic M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10" y="634181"/>
            <a:ext cx="10736826" cy="56781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803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048000" y="1305342"/>
            <a:ext cx="629529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err="1"/>
              <a:t>Religious</a:t>
            </a:r>
            <a:r>
              <a:rPr lang="es-ES" dirty="0"/>
              <a:t> </a:t>
            </a:r>
            <a:r>
              <a:rPr lang="es-ES" dirty="0" err="1"/>
              <a:t>unity</a:t>
            </a:r>
            <a:r>
              <a:rPr lang="es-ES" dirty="0"/>
              <a:t>:</a:t>
            </a:r>
          </a:p>
          <a:p>
            <a:endParaRPr lang="es-ES" dirty="0"/>
          </a:p>
          <a:p>
            <a:r>
              <a:rPr lang="es-ES" dirty="0"/>
              <a:t>1478: Tribunal of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Inquisition</a:t>
            </a:r>
            <a:r>
              <a:rPr lang="es-ES" dirty="0"/>
              <a:t>.</a:t>
            </a:r>
          </a:p>
          <a:p>
            <a:endParaRPr lang="es-ES" dirty="0"/>
          </a:p>
          <a:p>
            <a:r>
              <a:rPr lang="es-ES" dirty="0" err="1"/>
              <a:t>Jews</a:t>
            </a:r>
            <a:r>
              <a:rPr lang="es-ES" dirty="0"/>
              <a:t> and </a:t>
            </a:r>
            <a:r>
              <a:rPr lang="es-ES" dirty="0" err="1"/>
              <a:t>Muslims</a:t>
            </a:r>
            <a:r>
              <a:rPr lang="es-ES" dirty="0"/>
              <a:t> </a:t>
            </a:r>
            <a:r>
              <a:rPr lang="es-ES" dirty="0" err="1"/>
              <a:t>had</a:t>
            </a:r>
            <a:r>
              <a:rPr lang="es-ES" dirty="0"/>
              <a:t> to </a:t>
            </a:r>
            <a:r>
              <a:rPr lang="es-ES" dirty="0" err="1"/>
              <a:t>convert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leave</a:t>
            </a:r>
            <a:r>
              <a:rPr lang="es-ES" dirty="0"/>
              <a:t>:</a:t>
            </a:r>
          </a:p>
          <a:p>
            <a:endParaRPr lang="es-ES" dirty="0"/>
          </a:p>
          <a:p>
            <a:r>
              <a:rPr lang="es-ES" dirty="0"/>
              <a:t>1492: </a:t>
            </a:r>
            <a:r>
              <a:rPr lang="es-ES" dirty="0" err="1"/>
              <a:t>expulsion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Jews</a:t>
            </a:r>
            <a:r>
              <a:rPr lang="es-ES" dirty="0"/>
              <a:t> (</a:t>
            </a:r>
            <a:r>
              <a:rPr lang="es-ES" dirty="0" err="1"/>
              <a:t>ca</a:t>
            </a:r>
            <a:r>
              <a:rPr lang="es-ES" dirty="0"/>
              <a:t>. 80.000).</a:t>
            </a:r>
          </a:p>
          <a:p>
            <a:endParaRPr lang="es-ES" dirty="0"/>
          </a:p>
          <a:p>
            <a:r>
              <a:rPr lang="es-ES" dirty="0"/>
              <a:t>Cardinal Cisneros </a:t>
            </a:r>
            <a:r>
              <a:rPr lang="es-ES" dirty="0" err="1"/>
              <a:t>forced</a:t>
            </a:r>
            <a:r>
              <a:rPr lang="es-ES" dirty="0"/>
              <a:t> </a:t>
            </a:r>
            <a:r>
              <a:rPr lang="es-ES" dirty="0" err="1"/>
              <a:t>Muslims</a:t>
            </a:r>
            <a:r>
              <a:rPr lang="es-ES" dirty="0"/>
              <a:t> to </a:t>
            </a:r>
            <a:r>
              <a:rPr lang="es-ES" dirty="0" err="1"/>
              <a:t>convert</a:t>
            </a:r>
            <a:r>
              <a:rPr lang="es-ES" dirty="0"/>
              <a:t>.</a:t>
            </a:r>
          </a:p>
          <a:p>
            <a:endParaRPr lang="es-ES" dirty="0"/>
          </a:p>
          <a:p>
            <a:r>
              <a:rPr lang="es-ES" dirty="0"/>
              <a:t>1499: </a:t>
            </a:r>
            <a:r>
              <a:rPr lang="es-ES" dirty="0" err="1"/>
              <a:t>rebellion</a:t>
            </a:r>
            <a:r>
              <a:rPr lang="es-ES" dirty="0"/>
              <a:t> of Las Alpujarras.</a:t>
            </a:r>
          </a:p>
          <a:p>
            <a:endParaRPr lang="es-ES" dirty="0"/>
          </a:p>
          <a:p>
            <a:r>
              <a:rPr lang="es-ES" dirty="0"/>
              <a:t>1500: </a:t>
            </a:r>
            <a:r>
              <a:rPr lang="es-ES" dirty="0" err="1"/>
              <a:t>expulsion</a:t>
            </a:r>
            <a:r>
              <a:rPr lang="es-ES" dirty="0"/>
              <a:t> of </a:t>
            </a:r>
            <a:r>
              <a:rPr lang="es-ES" dirty="0" err="1"/>
              <a:t>Muslims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1991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430" y="1372302"/>
            <a:ext cx="7956904" cy="479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12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 idx="4294967295"/>
          </p:nvPr>
        </p:nvSpPr>
        <p:spPr>
          <a:xfrm>
            <a:off x="5376863" y="1871663"/>
            <a:ext cx="6815137" cy="1514475"/>
          </a:xfrm>
        </p:spPr>
        <p:txBody>
          <a:bodyPr/>
          <a:lstStyle/>
          <a:p>
            <a:pPr marL="571500" indent="-571500">
              <a:spcBef>
                <a:spcPts val="0"/>
              </a:spcBef>
              <a:defRPr/>
            </a:pPr>
            <a:br>
              <a:rPr lang="en-GB" sz="1800" dirty="0"/>
            </a:br>
            <a:endParaRPr lang="es-ES" sz="1800" dirty="0"/>
          </a:p>
        </p:txBody>
      </p:sp>
      <p:sp>
        <p:nvSpPr>
          <p:cNvPr id="6" name="Rectángulo 5"/>
          <p:cNvSpPr/>
          <p:nvPr/>
        </p:nvSpPr>
        <p:spPr>
          <a:xfrm>
            <a:off x="855785" y="656490"/>
            <a:ext cx="10679723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Bef>
                <a:spcPts val="0"/>
              </a:spcBef>
              <a:buFont typeface="+mj-lt"/>
              <a:buAutoNum type="romanUcPeriod" startAt="2"/>
              <a:defRPr/>
            </a:pPr>
            <a:r>
              <a:rPr lang="en-GB" sz="3000" u="sng" dirty="0"/>
              <a:t>Foreign policy</a:t>
            </a:r>
            <a:r>
              <a:rPr lang="en-GB" sz="3000" dirty="0"/>
              <a:t>:</a:t>
            </a:r>
          </a:p>
          <a:p>
            <a:pPr>
              <a:spcBef>
                <a:spcPts val="0"/>
              </a:spcBef>
              <a:defRPr/>
            </a:pPr>
            <a:endParaRPr lang="en-GB" sz="3000" dirty="0"/>
          </a:p>
          <a:p>
            <a:pPr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GB" sz="3000" dirty="0"/>
              <a:t>Marriage policy to strengthen their links to other European royal families.</a:t>
            </a:r>
          </a:p>
          <a:p>
            <a:pPr>
              <a:spcBef>
                <a:spcPts val="0"/>
              </a:spcBef>
              <a:defRPr/>
            </a:pPr>
            <a:endParaRPr lang="en-GB" sz="3000" dirty="0"/>
          </a:p>
          <a:p>
            <a:pPr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GB" sz="3000" dirty="0"/>
              <a:t>Atlantic and Mediterranean expansion: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en-GB" sz="2800" dirty="0"/>
              <a:t>Naples, Sicily, Sardinia were recovered.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en-GB" sz="2800" dirty="0"/>
              <a:t>Melilla, Oran, Algiers and Tripoli.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en-GB" sz="2800" dirty="0"/>
              <a:t>Canary Islands (1496).</a:t>
            </a:r>
          </a:p>
          <a:p>
            <a:pPr lvl="1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en-GB" sz="2800" dirty="0"/>
              <a:t>Discovery of America (1492).</a:t>
            </a:r>
          </a:p>
        </p:txBody>
      </p:sp>
    </p:spTree>
    <p:extLst>
      <p:ext uri="{BB962C8B-B14F-4D97-AF65-F5344CB8AC3E}">
        <p14:creationId xmlns:p14="http://schemas.microsoft.com/office/powerpoint/2010/main" val="954489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 descr="ARRANGEMENT OF STRATEGIC POLITICAL MARRIAGES BY THE CATHOLIC MONARCHS&#10;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909" y="348496"/>
            <a:ext cx="8760543" cy="6076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940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7" name="Imagen 6" descr="MEDITERRANEAN &amp; ATLANTIC EXPANSION OF THE CATHOLIC MONARCHS. THEIR&#10;STRONG FOREIGN POLICY SET THE FOUNDATIONS OF THE SPANIS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524" y="457726"/>
            <a:ext cx="9530862" cy="59958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9841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 descr="Activity 1:&#10; P. 137  exercises 3, 4&#10; Who took the first steps towards the Spanish&#10;hegemony in Europe and the creation o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85" y="791308"/>
            <a:ext cx="10374923" cy="569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8752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 descr="LA REINA DOÑA JUANA &quot;LA LOCA&quot;, RECLUIDA EN TORDESILLAS CON SU HIJA, LA&#10;INFANTA DOÑA CATALINA&#10;(1906, Francisco Pradilla. Pr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2" y="193431"/>
            <a:ext cx="10726616" cy="64887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3558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800" y="674285"/>
            <a:ext cx="8409236" cy="620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21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397" y="28636"/>
            <a:ext cx="5163000" cy="682936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397" y="0"/>
            <a:ext cx="4297947" cy="682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771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68</TotalTime>
  <Words>186</Words>
  <Application>Microsoft Office PowerPoint</Application>
  <PresentationFormat>Panorámica</PresentationFormat>
  <Paragraphs>42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Courier New</vt:lpstr>
      <vt:lpstr>Garamond</vt:lpstr>
      <vt:lpstr>Wingdings</vt:lpstr>
      <vt:lpstr>Orgánico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Sanz</dc:creator>
  <cp:lastModifiedBy>Maria Sanz</cp:lastModifiedBy>
  <cp:revision>13</cp:revision>
  <dcterms:created xsi:type="dcterms:W3CDTF">2015-12-24T17:42:38Z</dcterms:created>
  <dcterms:modified xsi:type="dcterms:W3CDTF">2019-04-21T16:36:58Z</dcterms:modified>
</cp:coreProperties>
</file>