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94" autoAdjust="0"/>
    <p:restoredTop sz="94660"/>
  </p:normalViewPr>
  <p:slideViewPr>
    <p:cSldViewPr snapToGrid="0">
      <p:cViewPr>
        <p:scale>
          <a:sx n="53" d="100"/>
          <a:sy n="53" d="100"/>
        </p:scale>
        <p:origin x="1404" y="4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E49B76A8-D4D2-428D-84FA-657EEA587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8EFF619-6ABE-475B-9D50-2ED58BFCDC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8815" y="4627574"/>
            <a:ext cx="11297898" cy="918035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HUMANISM AND RENAISSANCE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33B4A31-C889-42CB-B3FF-36E5C735D7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815" y="5686129"/>
            <a:ext cx="11125620" cy="948282"/>
          </a:xfrm>
        </p:spPr>
        <p:txBody>
          <a:bodyPr>
            <a:normAutofit fontScale="85000" lnSpcReduction="20000"/>
          </a:bodyPr>
          <a:lstStyle/>
          <a:p>
            <a:pPr algn="r">
              <a:lnSpc>
                <a:spcPct val="90000"/>
              </a:lnSpc>
            </a:pPr>
            <a:endParaRPr lang="en-US" sz="500" dirty="0"/>
          </a:p>
          <a:p>
            <a:pPr algn="r">
              <a:lnSpc>
                <a:spcPct val="90000"/>
              </a:lnSpc>
            </a:pPr>
            <a:endParaRPr lang="en-US" sz="1600" dirty="0"/>
          </a:p>
          <a:p>
            <a:pPr algn="r">
              <a:lnSpc>
                <a:spcPct val="90000"/>
              </a:lnSpc>
            </a:pPr>
            <a:r>
              <a:rPr lang="en-US" sz="1600" b="1" dirty="0"/>
              <a:t>MARÍA SANZ </a:t>
            </a:r>
          </a:p>
          <a:p>
            <a:pPr algn="r">
              <a:lnSpc>
                <a:spcPct val="90000"/>
              </a:lnSpc>
            </a:pPr>
            <a:r>
              <a:rPr lang="en-US" sz="1600" b="1" dirty="0"/>
              <a:t>IES MANUEL DE FALLA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8D463EDB-0644-4F84-9901-D2434D5509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A02079FA-226E-4AF1-B818-2CA9EF1B6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6D376604-76CD-4D25-B281-35796F367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6B5A32B1-F178-4FE5-8916-712F46FCB8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DC3339F8-6376-45A3-A77E-5F5C212D4E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6AD1BBAE-26A1-4BE9-9536-C15B1A87E0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Snip Diagonal Corner Rectangle 12">
            <a:extLst>
              <a:ext uri="{FF2B5EF4-FFF2-40B4-BE49-F238E27FC236}">
                <a16:creationId xmlns:a16="http://schemas.microsoft.com/office/drawing/2014/main" id="{15A54023-E435-4098-A370-AE54A007E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2251" y="690851"/>
            <a:ext cx="9615670" cy="3584587"/>
          </a:xfrm>
          <a:prstGeom prst="snip2DiagRect">
            <a:avLst>
              <a:gd name="adj1" fmla="val 12305"/>
              <a:gd name="adj2" fmla="val 0"/>
            </a:avLst>
          </a:prstGeom>
          <a:solidFill>
            <a:schemeClr val="tx1"/>
          </a:solidFill>
          <a:ln>
            <a:solidFill>
              <a:srgbClr val="FFFFFF">
                <a:alpha val="40000"/>
              </a:srgbClr>
            </a:solidFill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0" name="Picture 4" descr="&quot;The School of Athens&quot; by Raffaello Sanzio da Urbino.jpg">
            <a:extLst>
              <a:ext uri="{FF2B5EF4-FFF2-40B4-BE49-F238E27FC236}">
                <a16:creationId xmlns:a16="http://schemas.microsoft.com/office/drawing/2014/main" id="{E8ADBD82-6E0F-420B-A47B-1D9132F91D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71" r="1" b="10101"/>
          <a:stretch/>
        </p:blipFill>
        <p:spPr bwMode="auto">
          <a:xfrm>
            <a:off x="834935" y="854087"/>
            <a:ext cx="6378465" cy="3748308"/>
          </a:xfrm>
          <a:custGeom>
            <a:avLst/>
            <a:gdLst>
              <a:gd name="connsiteX0" fmla="*/ 402071 w 5582963"/>
              <a:gd name="connsiteY0" fmla="*/ 0 h 3280831"/>
              <a:gd name="connsiteX1" fmla="*/ 5582963 w 5582963"/>
              <a:gd name="connsiteY1" fmla="*/ 0 h 3280831"/>
              <a:gd name="connsiteX2" fmla="*/ 5582963 w 5582963"/>
              <a:gd name="connsiteY2" fmla="*/ 3280831 h 3280831"/>
              <a:gd name="connsiteX3" fmla="*/ 0 w 5582963"/>
              <a:gd name="connsiteY3" fmla="*/ 3280831 h 3280831"/>
              <a:gd name="connsiteX4" fmla="*/ 0 w 5582963"/>
              <a:gd name="connsiteY4" fmla="*/ 402071 h 328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2963" h="3280831">
                <a:moveTo>
                  <a:pt x="402071" y="0"/>
                </a:moveTo>
                <a:lnTo>
                  <a:pt x="5582963" y="0"/>
                </a:lnTo>
                <a:lnTo>
                  <a:pt x="5582963" y="3280831"/>
                </a:lnTo>
                <a:lnTo>
                  <a:pt x="0" y="3280831"/>
                </a:lnTo>
                <a:lnTo>
                  <a:pt x="0" y="40207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Resultado de imagen de renaissance humanism">
            <a:extLst>
              <a:ext uri="{FF2B5EF4-FFF2-40B4-BE49-F238E27FC236}">
                <a16:creationId xmlns:a16="http://schemas.microsoft.com/office/drawing/2014/main" id="{D0B08488-B628-4717-BD41-8333BD6031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40" r="3" b="19238"/>
          <a:stretch/>
        </p:blipFill>
        <p:spPr bwMode="auto">
          <a:xfrm>
            <a:off x="6568222" y="854087"/>
            <a:ext cx="3557016" cy="3280831"/>
          </a:xfrm>
          <a:custGeom>
            <a:avLst/>
            <a:gdLst>
              <a:gd name="connsiteX0" fmla="*/ 0 w 3557016"/>
              <a:gd name="connsiteY0" fmla="*/ 0 h 3280831"/>
              <a:gd name="connsiteX1" fmla="*/ 3557016 w 3557016"/>
              <a:gd name="connsiteY1" fmla="*/ 0 h 3280831"/>
              <a:gd name="connsiteX2" fmla="*/ 3557016 w 3557016"/>
              <a:gd name="connsiteY2" fmla="*/ 2876895 h 3280831"/>
              <a:gd name="connsiteX3" fmla="*/ 3153080 w 3557016"/>
              <a:gd name="connsiteY3" fmla="*/ 3280831 h 3280831"/>
              <a:gd name="connsiteX4" fmla="*/ 0 w 3557016"/>
              <a:gd name="connsiteY4" fmla="*/ 3280831 h 328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57016" h="3280831">
                <a:moveTo>
                  <a:pt x="0" y="0"/>
                </a:moveTo>
                <a:lnTo>
                  <a:pt x="3557016" y="0"/>
                </a:lnTo>
                <a:lnTo>
                  <a:pt x="3557016" y="2876895"/>
                </a:lnTo>
                <a:lnTo>
                  <a:pt x="3153080" y="3280831"/>
                </a:lnTo>
                <a:lnTo>
                  <a:pt x="0" y="328083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9101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D6CFB6C-6ECB-4250-B68E-01966297A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8359141-C085-46E4-B4EC-42F9599BA7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A903156-0F0C-44A5-9019-0CAF51EB49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6E5E851-3725-463F-9451-2FFEF5D3E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4209D59-6810-40C2-B8D6-6DACF8A061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B286854B-B21B-48EE-829A-428BD17B8D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6CD1DE0-7A74-44D7-A6BB-2759AA5F8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9085" y="1356255"/>
            <a:ext cx="4318927" cy="5286838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just">
              <a:lnSpc>
                <a:spcPct val="90000"/>
              </a:lnSpc>
            </a:pPr>
            <a:r>
              <a:rPr lang="en-US" sz="1800" dirty="0"/>
              <a:t>An intellectual movement that focused on INDIVIDUALS  instead of religious issues.</a:t>
            </a:r>
            <a:br>
              <a:rPr lang="en-US" sz="1800" dirty="0"/>
            </a:br>
            <a:br>
              <a:rPr lang="en-US" sz="1800" dirty="0"/>
            </a:br>
            <a:r>
              <a:rPr lang="en-US" sz="1800" dirty="0"/>
              <a:t>MAIN CHARARACTERISTICS WERE:</a:t>
            </a:r>
            <a:br>
              <a:rPr lang="en-US" sz="1800" dirty="0"/>
            </a:br>
            <a:br>
              <a:rPr lang="en-US" sz="1800" dirty="0"/>
            </a:br>
            <a:r>
              <a:rPr lang="en-US" sz="1800" dirty="0"/>
              <a:t>-  ANTHROPOCENTRIC POINT OF VIEW  OPOSSED TO A RELIGIOUS CONCEPTION OF LIFE.</a:t>
            </a:r>
            <a:br>
              <a:rPr lang="en-US" sz="1800" dirty="0"/>
            </a:br>
            <a:r>
              <a:rPr lang="en-US" sz="1800" dirty="0"/>
              <a:t>-   REASON AND EXPERIMENTATION ARE THE BASE OF SCIENCE.</a:t>
            </a:r>
            <a:br>
              <a:rPr lang="en-US" sz="1800" dirty="0"/>
            </a:br>
            <a:r>
              <a:rPr lang="en-US" sz="1800" dirty="0"/>
              <a:t>-   THEY WERE INSIPIRED IN GREK AND ROMAN MODELS.</a:t>
            </a:r>
            <a:br>
              <a:rPr lang="en-US" sz="1800" dirty="0"/>
            </a:br>
            <a:r>
              <a:rPr lang="en-US" sz="1800" dirty="0"/>
              <a:t>-   BOOKS BEGAN TO BE WRITEN IN MODERN LANGUAGES.</a:t>
            </a:r>
            <a:br>
              <a:rPr lang="en-US" sz="1800" dirty="0"/>
            </a:br>
            <a:endParaRPr lang="en-US" sz="18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A445360-9C14-480A-90AD-7B54C6553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5219" y="228600"/>
            <a:ext cx="4487773" cy="82973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3200" b="1" dirty="0"/>
              <a:t>HUMANISM</a:t>
            </a:r>
          </a:p>
        </p:txBody>
      </p:sp>
      <p:sp>
        <p:nvSpPr>
          <p:cNvPr id="22" name="Snip Diagonal Corner Rectangle 6">
            <a:extLst>
              <a:ext uri="{FF2B5EF4-FFF2-40B4-BE49-F238E27FC236}">
                <a16:creationId xmlns:a16="http://schemas.microsoft.com/office/drawing/2014/main" id="{62D24C17-45DC-4B8B-B48E-F2A226EED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000" y="620722"/>
            <a:ext cx="6575496" cy="5286838"/>
          </a:xfrm>
          <a:prstGeom prst="snip2DiagRect">
            <a:avLst>
              <a:gd name="adj1" fmla="val 10787"/>
              <a:gd name="adj2" fmla="val 0"/>
            </a:avLst>
          </a:prstGeom>
          <a:solidFill>
            <a:schemeClr val="tx1"/>
          </a:solidFill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4" name="Freeform 25">
            <a:extLst>
              <a:ext uri="{FF2B5EF4-FFF2-40B4-BE49-F238E27FC236}">
                <a16:creationId xmlns:a16="http://schemas.microsoft.com/office/drawing/2014/main" id="{C0B35EEF-F0B5-457B-BE6F-B61267EBBE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9073" y="794540"/>
            <a:ext cx="3311118" cy="1693722"/>
          </a:xfrm>
          <a:custGeom>
            <a:avLst/>
            <a:gdLst>
              <a:gd name="connsiteX0" fmla="*/ 534609 w 3311118"/>
              <a:gd name="connsiteY0" fmla="*/ 0 h 1693722"/>
              <a:gd name="connsiteX1" fmla="*/ 3311118 w 3311118"/>
              <a:gd name="connsiteY1" fmla="*/ 0 h 1693722"/>
              <a:gd name="connsiteX2" fmla="*/ 3311118 w 3311118"/>
              <a:gd name="connsiteY2" fmla="*/ 1693722 h 1693722"/>
              <a:gd name="connsiteX3" fmla="*/ 0 w 3311118"/>
              <a:gd name="connsiteY3" fmla="*/ 1693722 h 1693722"/>
              <a:gd name="connsiteX4" fmla="*/ 0 w 3311118"/>
              <a:gd name="connsiteY4" fmla="*/ 534609 h 1693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11118" h="1693722">
                <a:moveTo>
                  <a:pt x="534609" y="0"/>
                </a:moveTo>
                <a:lnTo>
                  <a:pt x="3311118" y="0"/>
                </a:lnTo>
                <a:lnTo>
                  <a:pt x="3311118" y="1693722"/>
                </a:lnTo>
                <a:lnTo>
                  <a:pt x="0" y="1693722"/>
                </a:lnTo>
                <a:lnTo>
                  <a:pt x="0" y="53460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67BB946-50B1-4CCD-AEDF-2C33D01708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214" y="2618147"/>
            <a:ext cx="2506697" cy="3124019"/>
          </a:xfrm>
          <a:prstGeom prst="rect">
            <a:avLst/>
          </a:prstGeom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59D7A0D7-41BF-4DBA-AC13-D40C355A3D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0710" y="794540"/>
            <a:ext cx="2476584" cy="3237366"/>
          </a:xfrm>
          <a:prstGeom prst="rect">
            <a:avLst/>
          </a:prstGeom>
        </p:spPr>
      </p:pic>
      <p:sp useBgFill="1">
        <p:nvSpPr>
          <p:cNvPr id="26" name="Freeform 28">
            <a:extLst>
              <a:ext uri="{FF2B5EF4-FFF2-40B4-BE49-F238E27FC236}">
                <a16:creationId xmlns:a16="http://schemas.microsoft.com/office/drawing/2014/main" id="{8D6C28F2-A53D-4790-950F-13F5F6D28A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53579" y="4164226"/>
            <a:ext cx="2790845" cy="1577939"/>
          </a:xfrm>
          <a:custGeom>
            <a:avLst/>
            <a:gdLst>
              <a:gd name="connsiteX0" fmla="*/ 0 w 2790845"/>
              <a:gd name="connsiteY0" fmla="*/ 0 h 1577939"/>
              <a:gd name="connsiteX1" fmla="*/ 2790845 w 2790845"/>
              <a:gd name="connsiteY1" fmla="*/ 0 h 1577939"/>
              <a:gd name="connsiteX2" fmla="*/ 2790845 w 2790845"/>
              <a:gd name="connsiteY2" fmla="*/ 1043331 h 1577939"/>
              <a:gd name="connsiteX3" fmla="*/ 2256237 w 2790845"/>
              <a:gd name="connsiteY3" fmla="*/ 1577939 h 1577939"/>
              <a:gd name="connsiteX4" fmla="*/ 0 w 2790845"/>
              <a:gd name="connsiteY4" fmla="*/ 1577939 h 1577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90845" h="1577939">
                <a:moveTo>
                  <a:pt x="0" y="0"/>
                </a:moveTo>
                <a:lnTo>
                  <a:pt x="2790845" y="0"/>
                </a:lnTo>
                <a:lnTo>
                  <a:pt x="2790845" y="1043331"/>
                </a:lnTo>
                <a:lnTo>
                  <a:pt x="2256237" y="1577939"/>
                </a:lnTo>
                <a:lnTo>
                  <a:pt x="0" y="157793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D715EE1-7593-40E5-8F38-30FF7B5E5F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61944BC-FE08-4F38-ACF6-08AE0D921C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22E8037F-AA3D-481E-A606-FE219569EB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079CA50-3DA4-4E34-9257-305BAE347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9938B86-920F-440F-97A2-4C082D99A5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3B1810B-9E42-4AEC-92EC-378964CC77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90681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8FD48FB1-66D8-4676-B0AA-C139A1DB7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F033F5AE-6728-4F19-8DED-658E674B3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82C7D74A-18BA-4709-A808-44E8815C4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B5164A3F-1561-4039-8185-AB0EEB713E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2A35DB53-42BE-460E-9CA1-1294C98463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81" name="Rectangle 80">
            <a:extLst>
              <a:ext uri="{FF2B5EF4-FFF2-40B4-BE49-F238E27FC236}">
                <a16:creationId xmlns:a16="http://schemas.microsoft.com/office/drawing/2014/main" id="{D067A139-86EB-480F-AE6B-AF8092F215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2225268-8E22-47A0-9106-9E84D577B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2663" y="350314"/>
            <a:ext cx="4212986" cy="160389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b="1" dirty="0"/>
              <a:t>SPREAD OF HUMANISM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FFBFBA7-BAB9-4448-B441-3D21453B7F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82672" y="1954213"/>
            <a:ext cx="5632447" cy="459898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b="1" dirty="0"/>
              <a:t>GUTENBERG INVENTED THE PRINTING PRESS IN 1440  SO BOOKS  COULD BE PRODUCED IN LESS TIME AND WERE  CHEAPER.  SO IDEAS EXPANDED QUICKLY.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b="1" dirty="0"/>
              <a:t> CLASSICAL CULTURE WAS STUDIED IN ACADEMIES AND UNIVERSITIES LIKE VIENNA, BOLOGNA OR ALCALÁ DE HENARES.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b="1" dirty="0"/>
              <a:t> HUMANISTS EXCHANGED IDEAS BY TRAVELLING AND SHARING WRITTEN CORRESPONDENCE.</a:t>
            </a:r>
          </a:p>
        </p:txBody>
      </p:sp>
      <p:sp>
        <p:nvSpPr>
          <p:cNvPr id="83" name="Snip Diagonal Corner Rectangle 6">
            <a:extLst>
              <a:ext uri="{FF2B5EF4-FFF2-40B4-BE49-F238E27FC236}">
                <a16:creationId xmlns:a16="http://schemas.microsoft.com/office/drawing/2014/main" id="{4E252378-AA68-427C-BF69-E4434E447D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000" y="620722"/>
            <a:ext cx="5136155" cy="5286838"/>
          </a:xfrm>
          <a:prstGeom prst="snip2DiagRect">
            <a:avLst>
              <a:gd name="adj1" fmla="val 9954"/>
              <a:gd name="adj2" fmla="val 0"/>
            </a:avLst>
          </a:prstGeom>
          <a:solidFill>
            <a:schemeClr val="tx1"/>
          </a:solidFill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Resultado de imagen de GUTENBERG PRINTING PRESS">
            <a:extLst>
              <a:ext uri="{FF2B5EF4-FFF2-40B4-BE49-F238E27FC236}">
                <a16:creationId xmlns:a16="http://schemas.microsoft.com/office/drawing/2014/main" id="{14D477C6-D632-4C82-A441-AA1C428193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82" b="2"/>
          <a:stretch/>
        </p:blipFill>
        <p:spPr bwMode="auto">
          <a:xfrm>
            <a:off x="797205" y="786117"/>
            <a:ext cx="4809744" cy="4956048"/>
          </a:xfrm>
          <a:custGeom>
            <a:avLst/>
            <a:gdLst>
              <a:gd name="connsiteX0" fmla="*/ 478762 w 4809744"/>
              <a:gd name="connsiteY0" fmla="*/ 0 h 4956048"/>
              <a:gd name="connsiteX1" fmla="*/ 4809744 w 4809744"/>
              <a:gd name="connsiteY1" fmla="*/ 0 h 4956048"/>
              <a:gd name="connsiteX2" fmla="*/ 4809744 w 4809744"/>
              <a:gd name="connsiteY2" fmla="*/ 4477286 h 4956048"/>
              <a:gd name="connsiteX3" fmla="*/ 4330982 w 4809744"/>
              <a:gd name="connsiteY3" fmla="*/ 4956048 h 4956048"/>
              <a:gd name="connsiteX4" fmla="*/ 0 w 4809744"/>
              <a:gd name="connsiteY4" fmla="*/ 4956048 h 4956048"/>
              <a:gd name="connsiteX5" fmla="*/ 0 w 4809744"/>
              <a:gd name="connsiteY5" fmla="*/ 478762 h 4956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09744" h="4956048">
                <a:moveTo>
                  <a:pt x="478762" y="0"/>
                </a:moveTo>
                <a:lnTo>
                  <a:pt x="4809744" y="0"/>
                </a:lnTo>
                <a:lnTo>
                  <a:pt x="4809744" y="4477286"/>
                </a:lnTo>
                <a:lnTo>
                  <a:pt x="4330982" y="4956048"/>
                </a:lnTo>
                <a:lnTo>
                  <a:pt x="0" y="4956048"/>
                </a:lnTo>
                <a:lnTo>
                  <a:pt x="0" y="47876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5" name="Group 84">
            <a:extLst>
              <a:ext uri="{FF2B5EF4-FFF2-40B4-BE49-F238E27FC236}">
                <a16:creationId xmlns:a16="http://schemas.microsoft.com/office/drawing/2014/main" id="{65E8C853-59EA-4FCB-BB4E-1B0AEEA408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C58D8A51-1FB2-4FA0-A860-D57179B52A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75C2F33D-5361-48D8-899D-50A713699D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30608EC6-04A0-4D53-B4C8-57F06AF14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C9C42FEC-C8F1-465B-900B-C7F552326D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84CDCA4C-0922-4330-AF15-394E8C6DDE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98316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FD48FB1-66D8-4676-B0AA-C139A1DB7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033F5AE-6728-4F19-8DED-658E674B3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2C7D74A-18BA-4709-A808-44E8815C4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5164A3F-1561-4039-8185-AB0EEB713E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A35DB53-42BE-460E-9CA1-1294C98463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C5BDD1EA-D8C1-45AF-9F0A-14A2A137B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CDEE047-6B3A-4CA1-8208-A69B07B1B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3381" y="628618"/>
            <a:ext cx="3369548" cy="16658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b="1" dirty="0"/>
              <a:t>ERASMUS OF ROTTERDAM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F1C7197-667E-42FD-9C79-88FB155E6E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27010" y="2386013"/>
            <a:ext cx="4611002" cy="424338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just">
              <a:lnSpc>
                <a:spcPct val="90000"/>
              </a:lnSpc>
            </a:pPr>
            <a:endParaRPr lang="en-US" sz="1400" b="1" dirty="0">
              <a:solidFill>
                <a:srgbClr val="FF0000"/>
              </a:solidFill>
            </a:endParaRPr>
          </a:p>
          <a:p>
            <a:pPr marL="285750" indent="-28575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</a:rPr>
              <a:t>HE WAS A DUTCH HUMANIST AND</a:t>
            </a:r>
          </a:p>
          <a:p>
            <a:pPr marL="285750" indent="-28575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</a:rPr>
              <a:t>LIVED IN HOLLAND IN THE 16TH CENTURY.</a:t>
            </a:r>
          </a:p>
          <a:p>
            <a:pPr marL="285750" indent="-28575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</a:rPr>
              <a:t>HE WROTE THE BOOK CALLED</a:t>
            </a:r>
          </a:p>
          <a:p>
            <a:pPr algn="just">
              <a:lnSpc>
                <a:spcPct val="90000"/>
              </a:lnSpc>
            </a:pPr>
            <a:r>
              <a:rPr lang="en-US" b="1" dirty="0">
                <a:solidFill>
                  <a:srgbClr val="FF0000"/>
                </a:solidFill>
              </a:rPr>
              <a:t>“IN PRIASE OF FOLLY” AGAIST THE CHURCH</a:t>
            </a:r>
          </a:p>
          <a:p>
            <a:pPr algn="just">
              <a:lnSpc>
                <a:spcPct val="90000"/>
              </a:lnSpc>
            </a:pPr>
            <a:r>
              <a:rPr lang="en-US" b="1" dirty="0">
                <a:solidFill>
                  <a:srgbClr val="FF0000"/>
                </a:solidFill>
              </a:rPr>
              <a:t>AND SUPERTITIONS PEOPLE BELIEVE IN.</a:t>
            </a:r>
          </a:p>
          <a:p>
            <a:pPr marL="285750" indent="-28575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</a:rPr>
              <a:t>HE ALSO SUPPORTED THE IDEA OF</a:t>
            </a:r>
          </a:p>
          <a:p>
            <a:pPr algn="just">
              <a:lnSpc>
                <a:spcPct val="90000"/>
              </a:lnSpc>
            </a:pPr>
            <a:r>
              <a:rPr lang="en-US" b="1" dirty="0">
                <a:solidFill>
                  <a:srgbClr val="FF0000"/>
                </a:solidFill>
              </a:rPr>
              <a:t>TRANSLATING THE BIBLE INTO COMMON</a:t>
            </a:r>
          </a:p>
          <a:p>
            <a:pPr algn="just">
              <a:lnSpc>
                <a:spcPct val="90000"/>
              </a:lnSpc>
            </a:pPr>
            <a:r>
              <a:rPr lang="en-US" b="1" dirty="0">
                <a:solidFill>
                  <a:srgbClr val="FF0000"/>
                </a:solidFill>
              </a:rPr>
              <a:t>LANGUAGES</a:t>
            </a:r>
          </a:p>
        </p:txBody>
      </p:sp>
      <p:sp>
        <p:nvSpPr>
          <p:cNvPr id="21" name="Snip Diagonal Corner Rectangle 6">
            <a:extLst>
              <a:ext uri="{FF2B5EF4-FFF2-40B4-BE49-F238E27FC236}">
                <a16:creationId xmlns:a16="http://schemas.microsoft.com/office/drawing/2014/main" id="{14354E08-0068-48D7-A8AD-84C7B1CF58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000" y="620722"/>
            <a:ext cx="6575496" cy="5286838"/>
          </a:xfrm>
          <a:prstGeom prst="snip2DiagRect">
            <a:avLst>
              <a:gd name="adj1" fmla="val 10787"/>
              <a:gd name="adj2" fmla="val 0"/>
            </a:avLst>
          </a:prstGeom>
          <a:solidFill>
            <a:schemeClr val="tx1"/>
          </a:solidFill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C2380AD-AD84-4D03-B424-D522CD6CD19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16" r="-2" b="35239"/>
          <a:stretch/>
        </p:blipFill>
        <p:spPr>
          <a:xfrm>
            <a:off x="799072" y="786117"/>
            <a:ext cx="6245352" cy="4956048"/>
          </a:xfrm>
          <a:custGeom>
            <a:avLst/>
            <a:gdLst>
              <a:gd name="connsiteX0" fmla="*/ 534609 w 6245352"/>
              <a:gd name="connsiteY0" fmla="*/ 0 h 4956048"/>
              <a:gd name="connsiteX1" fmla="*/ 6245352 w 6245352"/>
              <a:gd name="connsiteY1" fmla="*/ 0 h 4956048"/>
              <a:gd name="connsiteX2" fmla="*/ 6245352 w 6245352"/>
              <a:gd name="connsiteY2" fmla="*/ 4421439 h 4956048"/>
              <a:gd name="connsiteX3" fmla="*/ 5710743 w 6245352"/>
              <a:gd name="connsiteY3" fmla="*/ 4956048 h 4956048"/>
              <a:gd name="connsiteX4" fmla="*/ 0 w 6245352"/>
              <a:gd name="connsiteY4" fmla="*/ 4956048 h 4956048"/>
              <a:gd name="connsiteX5" fmla="*/ 0 w 6245352"/>
              <a:gd name="connsiteY5" fmla="*/ 534609 h 4956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45352" h="4956048">
                <a:moveTo>
                  <a:pt x="534609" y="0"/>
                </a:moveTo>
                <a:lnTo>
                  <a:pt x="6245352" y="0"/>
                </a:lnTo>
                <a:lnTo>
                  <a:pt x="6245352" y="4421439"/>
                </a:lnTo>
                <a:lnTo>
                  <a:pt x="5710743" y="4956048"/>
                </a:lnTo>
                <a:lnTo>
                  <a:pt x="0" y="4956048"/>
                </a:lnTo>
                <a:lnTo>
                  <a:pt x="0" y="534609"/>
                </a:lnTo>
                <a:close/>
              </a:path>
            </a:pathLst>
          </a:cu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A779F34F-2960-4B81-BA08-445B6F6A0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0A57ACC-416F-4A5D-B7F7-DDA9886A3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6522B4F-50C4-4FCE-8AE2-3789D63ED3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C3978FC-B5D1-42BE-B086-BC2A733D58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ACED99F1-340D-4970-8E66-3B28E92711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0A54E39-63C0-4847-A766-C6B74FEB48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19888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FD48FB1-66D8-4676-B0AA-C139A1DB7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033F5AE-6728-4F19-8DED-658E674B3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2C7D74A-18BA-4709-A808-44E8815C4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5164A3F-1561-4039-8185-AB0EEB713E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A35DB53-42BE-460E-9CA1-1294C98463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BDA3A76A-4B4C-456C-9E11-7C85352E41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313F396-85D8-49CA-B0FF-97526B286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3563" y="628618"/>
            <a:ext cx="5861049" cy="42971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800" b="1" dirty="0"/>
              <a:t>THOMAS MORE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16FA205-2672-4F3D-B6F5-8AB1E6F857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2500" y="1295059"/>
            <a:ext cx="6512111" cy="5277159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He was an Englishman contemporary to </a:t>
            </a:r>
          </a:p>
          <a:p>
            <a:pPr>
              <a:lnSpc>
                <a:spcPct val="90000"/>
              </a:lnSpc>
            </a:pPr>
            <a:r>
              <a:rPr lang="en-US" sz="2400" b="1" dirty="0"/>
              <a:t>Erasmus.</a:t>
            </a:r>
          </a:p>
          <a:p>
            <a:pPr>
              <a:lnSpc>
                <a:spcPct val="90000"/>
              </a:lnSpc>
            </a:pPr>
            <a:endParaRPr lang="en-US" sz="2400" b="1" dirty="0"/>
          </a:p>
          <a:p>
            <a:pPr>
              <a:lnSpc>
                <a:spcPct val="90000"/>
              </a:lnSpc>
            </a:pPr>
            <a:r>
              <a:rPr lang="en-US" sz="2400" b="1" dirty="0"/>
              <a:t>His most famous book is titled Utopia, It</a:t>
            </a:r>
          </a:p>
          <a:p>
            <a:pPr>
              <a:lnSpc>
                <a:spcPct val="90000"/>
              </a:lnSpc>
            </a:pPr>
            <a:r>
              <a:rPr lang="en-US" sz="2400" b="1" dirty="0"/>
              <a:t>was about a country where people were not poor,</a:t>
            </a:r>
          </a:p>
          <a:p>
            <a:pPr>
              <a:lnSpc>
                <a:spcPct val="90000"/>
              </a:lnSpc>
            </a:pPr>
            <a:r>
              <a:rPr lang="en-US" sz="2400" b="1" dirty="0"/>
              <a:t>where everybody was free and without wars.</a:t>
            </a:r>
          </a:p>
          <a:p>
            <a:pPr>
              <a:lnSpc>
                <a:spcPct val="90000"/>
              </a:lnSpc>
            </a:pPr>
            <a:endParaRPr lang="en-US" sz="2400" b="1" dirty="0"/>
          </a:p>
          <a:p>
            <a:pPr>
              <a:lnSpc>
                <a:spcPct val="90000"/>
              </a:lnSpc>
            </a:pPr>
            <a:r>
              <a:rPr lang="en-US" sz="2400" b="1" dirty="0"/>
              <a:t>However, this country does not exist, then I </a:t>
            </a:r>
          </a:p>
          <a:p>
            <a:pPr>
              <a:lnSpc>
                <a:spcPct val="90000"/>
              </a:lnSpc>
            </a:pPr>
            <a:r>
              <a:rPr lang="en-US" sz="2400" b="1" dirty="0"/>
              <a:t>Used this to analyze the society I lived in.</a:t>
            </a:r>
          </a:p>
          <a:p>
            <a:pPr>
              <a:lnSpc>
                <a:spcPct val="90000"/>
              </a:lnSpc>
            </a:pPr>
            <a:endParaRPr lang="en-US" sz="5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D077C98-EB0E-4BE9-B740-43D0A68552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7" r="1" b="1"/>
          <a:stretch/>
        </p:blipFill>
        <p:spPr>
          <a:xfrm>
            <a:off x="633999" y="620721"/>
            <a:ext cx="4001315" cy="5277159"/>
          </a:xfrm>
          <a:custGeom>
            <a:avLst/>
            <a:gdLst>
              <a:gd name="connsiteX0" fmla="*/ 344814 w 3280141"/>
              <a:gd name="connsiteY0" fmla="*/ 0 h 4571999"/>
              <a:gd name="connsiteX1" fmla="*/ 3280141 w 3280141"/>
              <a:gd name="connsiteY1" fmla="*/ 0 h 4571999"/>
              <a:gd name="connsiteX2" fmla="*/ 3280141 w 3280141"/>
              <a:gd name="connsiteY2" fmla="*/ 4172808 h 4571999"/>
              <a:gd name="connsiteX3" fmla="*/ 2880950 w 3280141"/>
              <a:gd name="connsiteY3" fmla="*/ 4571999 h 4571999"/>
              <a:gd name="connsiteX4" fmla="*/ 0 w 3280141"/>
              <a:gd name="connsiteY4" fmla="*/ 4571999 h 4571999"/>
              <a:gd name="connsiteX5" fmla="*/ 0 w 3280141"/>
              <a:gd name="connsiteY5" fmla="*/ 344814 h 457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0141" h="4571999">
                <a:moveTo>
                  <a:pt x="344814" y="0"/>
                </a:moveTo>
                <a:lnTo>
                  <a:pt x="3280141" y="0"/>
                </a:lnTo>
                <a:lnTo>
                  <a:pt x="3280141" y="4172808"/>
                </a:lnTo>
                <a:lnTo>
                  <a:pt x="2880950" y="4571999"/>
                </a:lnTo>
                <a:lnTo>
                  <a:pt x="0" y="4571999"/>
                </a:lnTo>
                <a:lnTo>
                  <a:pt x="0" y="344814"/>
                </a:lnTo>
                <a:close/>
              </a:path>
            </a:pathLst>
          </a:cu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DD4CBF5D-710D-4A8C-B442-E5D986747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D9ADFAC-F7DF-40A7-8F80-B7A92671EA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83F67D8-5F47-449F-990F-A3EAD3DDB2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FC5A41C4-4EA6-4CBD-A7CE-467A86B980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25FA7EA-F587-4CA2-8409-5BC791A454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DA58F87-0089-45DB-BDA9-0CF6C0ABD6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65340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54" name="Straight Connector 72">
            <a:extLst>
              <a:ext uri="{FF2B5EF4-FFF2-40B4-BE49-F238E27FC236}">
                <a16:creationId xmlns:a16="http://schemas.microsoft.com/office/drawing/2014/main" id="{8C152077-984A-4612-B0E1-251C62EB1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55" name="Straight Connector 74">
            <a:extLst>
              <a:ext uri="{FF2B5EF4-FFF2-40B4-BE49-F238E27FC236}">
                <a16:creationId xmlns:a16="http://schemas.microsoft.com/office/drawing/2014/main" id="{C05450BA-2A87-4847-A5A0-E7D960557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56" name="Straight Connector 76">
            <a:extLst>
              <a:ext uri="{FF2B5EF4-FFF2-40B4-BE49-F238E27FC236}">
                <a16:creationId xmlns:a16="http://schemas.microsoft.com/office/drawing/2014/main" id="{A16F9ADA-A824-456A-9728-D5BFFE04D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57" name="Straight Connector 78">
            <a:extLst>
              <a:ext uri="{FF2B5EF4-FFF2-40B4-BE49-F238E27FC236}">
                <a16:creationId xmlns:a16="http://schemas.microsoft.com/office/drawing/2014/main" id="{63034157-938C-45F5-8DCA-208D22E5B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58" name="Straight Connector 80">
            <a:extLst>
              <a:ext uri="{FF2B5EF4-FFF2-40B4-BE49-F238E27FC236}">
                <a16:creationId xmlns:a16="http://schemas.microsoft.com/office/drawing/2014/main" id="{2369327A-A6C5-4293-80D1-DECEBA3F5F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2059" name="Rectangle 82">
            <a:extLst>
              <a:ext uri="{FF2B5EF4-FFF2-40B4-BE49-F238E27FC236}">
                <a16:creationId xmlns:a16="http://schemas.microsoft.com/office/drawing/2014/main" id="{74AF5031-D100-43C2-A5E6-E680A0F96D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07E3214-C9F8-4CB8-80EA-CA803A185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988" y="685800"/>
            <a:ext cx="6990735" cy="77152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4800" b="1"/>
              <a:t>THE NEW SCIENCE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A3AEDFC-71F8-4544-9AF6-0997E2DF6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7819" y="1870397"/>
            <a:ext cx="6931024" cy="3896139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 marL="742950" indent="-742950">
              <a:lnSpc>
                <a:spcPct val="90000"/>
              </a:lnSpc>
              <a:buFont typeface="+mj-lt"/>
              <a:buAutoNum type="arabicPeriod"/>
            </a:pPr>
            <a:r>
              <a:rPr lang="en-US" sz="4000" b="1" dirty="0"/>
              <a:t>IN THE MIDDLE AGES CLASSICAL IDEAS WERE NOT QUESTIONED. HOWEVER, IN THE RENAISSANCE EVERYTHING WAS BASED ON EXPERIMENTS TO BE PROVEN.</a:t>
            </a:r>
          </a:p>
          <a:p>
            <a:pPr marL="742950" indent="-742950">
              <a:lnSpc>
                <a:spcPct val="90000"/>
              </a:lnSpc>
              <a:buFont typeface="+mj-lt"/>
              <a:buAutoNum type="arabicPeriod"/>
            </a:pPr>
            <a:r>
              <a:rPr lang="en-US" sz="4000" b="1" dirty="0"/>
              <a:t>SCIENCES DEVELOPED MAINLY ASTRONOMY, MEDICINE AND PHYSICS.</a:t>
            </a:r>
          </a:p>
          <a:p>
            <a:pPr marL="742950" indent="-742950">
              <a:lnSpc>
                <a:spcPct val="90000"/>
              </a:lnSpc>
              <a:buFont typeface="+mj-lt"/>
              <a:buAutoNum type="arabicPeriod"/>
            </a:pPr>
            <a:r>
              <a:rPr lang="en-US" sz="4000" b="1" dirty="0"/>
              <a:t>GEOGRAPHICAL DISCOVERIES  IMPROVED CARTOGRAPHY AND BIOLOGY</a:t>
            </a:r>
            <a:r>
              <a:rPr lang="en-US" sz="1500" b="1" dirty="0"/>
              <a:t>.</a:t>
            </a:r>
          </a:p>
          <a:p>
            <a:pPr>
              <a:lnSpc>
                <a:spcPct val="90000"/>
              </a:lnSpc>
            </a:pPr>
            <a:endParaRPr lang="en-US" sz="1500" dirty="0"/>
          </a:p>
        </p:txBody>
      </p:sp>
      <p:pic>
        <p:nvPicPr>
          <p:cNvPr id="2052" name="Picture 4" descr="Resultado de imagen de MAPA DE JUAN DE LA COSA">
            <a:extLst>
              <a:ext uri="{FF2B5EF4-FFF2-40B4-BE49-F238E27FC236}">
                <a16:creationId xmlns:a16="http://schemas.microsoft.com/office/drawing/2014/main" id="{3CA529D3-319C-4B2A-8501-00686B16A4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31" b="1"/>
          <a:stretch/>
        </p:blipFill>
        <p:spPr bwMode="auto">
          <a:xfrm>
            <a:off x="7552266" y="10"/>
            <a:ext cx="4639733" cy="2651750"/>
          </a:xfrm>
          <a:prstGeom prst="rect">
            <a:avLst/>
          </a:prstGeom>
          <a:noFill/>
          <a:effectLst>
            <a:innerShdw blurRad="57150" dist="38100" dir="14460000">
              <a:prstClr val="black">
                <a:alpha val="7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Resultado de imagen de RENAISSANCE SCIENCE">
            <a:extLst>
              <a:ext uri="{FF2B5EF4-FFF2-40B4-BE49-F238E27FC236}">
                <a16:creationId xmlns:a16="http://schemas.microsoft.com/office/drawing/2014/main" id="{EC875C08-1FCE-42C7-B8DB-BE71DA6DB7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4" r="16326"/>
          <a:stretch/>
        </p:blipFill>
        <p:spPr bwMode="auto">
          <a:xfrm>
            <a:off x="7548447" y="2651760"/>
            <a:ext cx="4636559" cy="4206240"/>
          </a:xfrm>
          <a:prstGeom prst="rect">
            <a:avLst/>
          </a:prstGeom>
          <a:noFill/>
          <a:effectLst>
            <a:innerShdw blurRad="57150" dist="38100" dir="14460000">
              <a:prstClr val="black">
                <a:alpha val="7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60" name="Group 84">
            <a:extLst>
              <a:ext uri="{FF2B5EF4-FFF2-40B4-BE49-F238E27FC236}">
                <a16:creationId xmlns:a16="http://schemas.microsoft.com/office/drawing/2014/main" id="{B096D047-D6C9-4CA7-A109-46B33A488F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08170" y="8467"/>
            <a:ext cx="6080656" cy="6163733"/>
            <a:chOff x="6108170" y="8467"/>
            <a:chExt cx="6080656" cy="6163733"/>
          </a:xfrm>
        </p:grpSpPr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0C2FB59B-E404-4040-B5AD-37E1B7CEF8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8228012" y="8467"/>
              <a:ext cx="3810000" cy="3810000"/>
            </a:xfrm>
            <a:prstGeom prst="line">
              <a:avLst/>
            </a:prstGeom>
            <a:ln w="12700">
              <a:solidFill>
                <a:srgbClr val="FFFFFF">
                  <a:alpha val="81176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FBC7F092-2F00-4C2E-8417-4E5F33FF2C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6108170" y="91545"/>
              <a:ext cx="6080655" cy="6080655"/>
            </a:xfrm>
            <a:prstGeom prst="line">
              <a:avLst/>
            </a:prstGeom>
            <a:ln w="12700">
              <a:solidFill>
                <a:srgbClr val="FFFFFF">
                  <a:alpha val="81176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A1C457CA-89E0-4127-883E-55111504E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235825" y="228600"/>
              <a:ext cx="4953000" cy="4953000"/>
            </a:xfrm>
            <a:prstGeom prst="line">
              <a:avLst/>
            </a:prstGeom>
            <a:ln w="12700">
              <a:solidFill>
                <a:srgbClr val="FFFFFF">
                  <a:alpha val="81176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6E82E5A4-A136-456E-88DA-0A5B636012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335837" y="32278"/>
              <a:ext cx="4852989" cy="4852989"/>
            </a:xfrm>
            <a:prstGeom prst="line">
              <a:avLst/>
            </a:prstGeom>
            <a:ln w="31750">
              <a:solidFill>
                <a:srgbClr val="FFFFFF">
                  <a:alpha val="81176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EEB3D14C-78FC-446B-A169-673634F3D6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845426" y="609601"/>
              <a:ext cx="4343399" cy="4343399"/>
            </a:xfrm>
            <a:prstGeom prst="line">
              <a:avLst/>
            </a:prstGeom>
            <a:ln w="31750">
              <a:solidFill>
                <a:srgbClr val="FFFFFF">
                  <a:alpha val="81176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07010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FD6CD0A5-6C83-427D-AB05-3BE0E15A7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6B6653D5-62D5-45D6-B95A-38FB56233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B17B25F5-9024-4196-BF35-911797D0B1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C3C23CF1-A0CB-42AA-A759-E1937CA848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12A51285-560A-444D-A414-2428698DB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85" name="Rectangle 84">
            <a:extLst>
              <a:ext uri="{FF2B5EF4-FFF2-40B4-BE49-F238E27FC236}">
                <a16:creationId xmlns:a16="http://schemas.microsoft.com/office/drawing/2014/main" id="{97AA172C-BD15-4903-8A76-97D21FA3A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A4A8A9B-383E-4FC7-935F-F7F35A272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2252" y="381001"/>
            <a:ext cx="3693682" cy="175947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4800" b="1" dirty="0"/>
              <a:t>ADVANCES IN ASTRONOMY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203135A-C3F4-4BB1-87E0-9C881B5CEF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74529" y="2140481"/>
            <a:ext cx="4551356" cy="448892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endParaRPr lang="en-US" sz="800" b="1" dirty="0"/>
          </a:p>
          <a:p>
            <a:pPr marL="342900" indent="-34290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b="1" dirty="0"/>
              <a:t>Copernicus  published the Revolution of the Revolutions of the Heavenly Spheres stating the heliocentric theory. Copernicus believed the Sun was the </a:t>
            </a:r>
            <a:r>
              <a:rPr lang="en-US" sz="2000" b="1" dirty="0" err="1"/>
              <a:t>centre</a:t>
            </a:r>
            <a:r>
              <a:rPr lang="en-US" sz="2000" b="1" dirty="0"/>
              <a:t> of the universe. </a:t>
            </a:r>
          </a:p>
          <a:p>
            <a:pPr marL="342900" indent="-34290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algn="just">
              <a:lnSpc>
                <a:spcPct val="90000"/>
              </a:lnSpc>
            </a:pPr>
            <a:r>
              <a:rPr lang="en-US" sz="2000" b="1" dirty="0"/>
              <a:t>However, his theory was against of the geocentric theory promoted by the Catholic Church.  Geocentric theory was based on the idea that the Earth was the </a:t>
            </a:r>
            <a:r>
              <a:rPr lang="en-US" sz="2000" b="1" dirty="0" err="1"/>
              <a:t>centre</a:t>
            </a:r>
            <a:r>
              <a:rPr lang="en-US" sz="2000" b="1" dirty="0"/>
              <a:t> of the universe</a:t>
            </a:r>
          </a:p>
          <a:p>
            <a:pPr>
              <a:lnSpc>
                <a:spcPct val="90000"/>
              </a:lnSpc>
            </a:pPr>
            <a:endParaRPr lang="en-US" sz="800" b="1" dirty="0"/>
          </a:p>
        </p:txBody>
      </p:sp>
      <p:sp>
        <p:nvSpPr>
          <p:cNvPr id="87" name="Snip Diagonal Corner Rectangle 6">
            <a:extLst>
              <a:ext uri="{FF2B5EF4-FFF2-40B4-BE49-F238E27FC236}">
                <a16:creationId xmlns:a16="http://schemas.microsoft.com/office/drawing/2014/main" id="{BC4E708F-D5FF-4017-BC18-64B8182BB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6" y="-2"/>
            <a:ext cx="7219522" cy="6858000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9" name="Rectangle 88">
            <a:extLst>
              <a:ext uri="{FF2B5EF4-FFF2-40B4-BE49-F238E27FC236}">
                <a16:creationId xmlns:a16="http://schemas.microsoft.com/office/drawing/2014/main" id="{E26EB1C1-A23E-4558-84A2-F970731F1B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350" y="4034649"/>
            <a:ext cx="2849462" cy="281408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6" name="Picture 4" descr="Resultado de imagen de geocentric theory">
            <a:extLst>
              <a:ext uri="{FF2B5EF4-FFF2-40B4-BE49-F238E27FC236}">
                <a16:creationId xmlns:a16="http://schemas.microsoft.com/office/drawing/2014/main" id="{2484F598-2C05-477A-8C10-D565DF0F7C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00" r="-1" b="8246"/>
          <a:stretch/>
        </p:blipFill>
        <p:spPr bwMode="auto">
          <a:xfrm>
            <a:off x="3002038" y="3243064"/>
            <a:ext cx="4066029" cy="3605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Resultado de imagen de heliocentric theory galileo">
            <a:extLst>
              <a:ext uri="{FF2B5EF4-FFF2-40B4-BE49-F238E27FC236}">
                <a16:creationId xmlns:a16="http://schemas.microsoft.com/office/drawing/2014/main" id="{ACB94E54-67D0-424B-B01D-67D05A3778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" r="-1" b="-1"/>
          <a:stretch/>
        </p:blipFill>
        <p:spPr bwMode="auto">
          <a:xfrm>
            <a:off x="-2" y="10"/>
            <a:ext cx="4551358" cy="3899748"/>
          </a:xfrm>
          <a:custGeom>
            <a:avLst/>
            <a:gdLst>
              <a:gd name="connsiteX0" fmla="*/ 0 w 4551358"/>
              <a:gd name="connsiteY0" fmla="*/ 0 h 3899758"/>
              <a:gd name="connsiteX1" fmla="*/ 4551358 w 4551358"/>
              <a:gd name="connsiteY1" fmla="*/ 0 h 3899758"/>
              <a:gd name="connsiteX2" fmla="*/ 4551358 w 4551358"/>
              <a:gd name="connsiteY2" fmla="*/ 3077500 h 3899758"/>
              <a:gd name="connsiteX3" fmla="*/ 2843111 w 4551358"/>
              <a:gd name="connsiteY3" fmla="*/ 3077500 h 3899758"/>
              <a:gd name="connsiteX4" fmla="*/ 2843111 w 4551358"/>
              <a:gd name="connsiteY4" fmla="*/ 3899758 h 3899758"/>
              <a:gd name="connsiteX5" fmla="*/ 0 w 4551358"/>
              <a:gd name="connsiteY5" fmla="*/ 3899758 h 3899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51358" h="3899758">
                <a:moveTo>
                  <a:pt x="0" y="0"/>
                </a:moveTo>
                <a:lnTo>
                  <a:pt x="4551358" y="0"/>
                </a:lnTo>
                <a:lnTo>
                  <a:pt x="4551358" y="3077500"/>
                </a:lnTo>
                <a:lnTo>
                  <a:pt x="2843111" y="3077500"/>
                </a:lnTo>
                <a:lnTo>
                  <a:pt x="2843111" y="3899758"/>
                </a:lnTo>
                <a:lnTo>
                  <a:pt x="0" y="389975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Resultado de imagen de copernico">
            <a:extLst>
              <a:ext uri="{FF2B5EF4-FFF2-40B4-BE49-F238E27FC236}">
                <a16:creationId xmlns:a16="http://schemas.microsoft.com/office/drawing/2014/main" id="{564DC3C2-1BE7-4E94-897F-1C38EDA3EC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73" b="-3"/>
          <a:stretch/>
        </p:blipFill>
        <p:spPr bwMode="auto">
          <a:xfrm>
            <a:off x="4709539" y="-9256"/>
            <a:ext cx="2358526" cy="3085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1" name="Group 90">
            <a:extLst>
              <a:ext uri="{FF2B5EF4-FFF2-40B4-BE49-F238E27FC236}">
                <a16:creationId xmlns:a16="http://schemas.microsoft.com/office/drawing/2014/main" id="{7675D50F-4FED-42EB-830A-5468E3441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58F3F8CD-5714-4797-8BEC-192B45B92F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9FFFC9F6-86F8-4ED5-A80E-7E269EF29B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0DDDF908-A317-4DFB-8B2D-6A5D2B60FC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282D43A5-1F46-4589-898E-6BDED18163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8B10DFD5-8F61-4C94-8E23-42FFC88B05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661015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FD6CD0A5-6C83-427D-AB05-3BE0E15A7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6B6653D5-62D5-45D6-B95A-38FB56233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B17B25F5-9024-4196-BF35-911797D0B1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C3C23CF1-A0CB-42AA-A759-E1937CA848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12A51285-560A-444D-A414-2428698DB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85" name="Rectangle 84">
            <a:extLst>
              <a:ext uri="{FF2B5EF4-FFF2-40B4-BE49-F238E27FC236}">
                <a16:creationId xmlns:a16="http://schemas.microsoft.com/office/drawing/2014/main" id="{97AA172C-BD15-4903-8A76-97D21FA3A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C21CFFE-D81E-4C10-B223-60E50B188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4838" y="228601"/>
            <a:ext cx="3279773" cy="144779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4800" b="1" dirty="0"/>
              <a:t>The new medicine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29A9443-2A36-4885-BD59-836EDCA6B1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25251" y="1903412"/>
            <a:ext cx="4500634" cy="336973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 algn="just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b="1" dirty="0"/>
              <a:t>Andreas Vesalius  was a Flemish anatomist .</a:t>
            </a:r>
          </a:p>
          <a:p>
            <a:pPr algn="just">
              <a:lnSpc>
                <a:spcPct val="90000"/>
              </a:lnSpc>
            </a:pPr>
            <a:r>
              <a:rPr lang="en-US" b="1" dirty="0" err="1"/>
              <a:t>Vesailus</a:t>
            </a:r>
            <a:r>
              <a:rPr lang="en-US" b="1" dirty="0"/>
              <a:t> conducted public dissections and created detailed illustrations of anatomy for students in the form of six large woodcut posters.</a:t>
            </a:r>
          </a:p>
          <a:p>
            <a:pPr algn="just">
              <a:lnSpc>
                <a:spcPct val="90000"/>
              </a:lnSpc>
            </a:pPr>
            <a:r>
              <a:rPr lang="en-US" b="1" dirty="0"/>
              <a:t>Vesalius created human skeleton for scholars to study it.</a:t>
            </a:r>
          </a:p>
          <a:p>
            <a:pPr algn="just">
              <a:lnSpc>
                <a:spcPct val="90000"/>
              </a:lnSpc>
            </a:pPr>
            <a:endParaRPr lang="en-US" b="1" dirty="0"/>
          </a:p>
          <a:p>
            <a:pPr marL="285750" indent="-285750" algn="just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b="1" dirty="0"/>
              <a:t>Miguel </a:t>
            </a:r>
            <a:r>
              <a:rPr lang="en-US" b="1" dirty="0" err="1"/>
              <a:t>Servet</a:t>
            </a:r>
            <a:r>
              <a:rPr lang="en-US" b="1" dirty="0"/>
              <a:t> discovered the pulmonary circulation of blood.</a:t>
            </a:r>
          </a:p>
        </p:txBody>
      </p:sp>
      <p:sp>
        <p:nvSpPr>
          <p:cNvPr id="87" name="Snip Diagonal Corner Rectangle 6">
            <a:extLst>
              <a:ext uri="{FF2B5EF4-FFF2-40B4-BE49-F238E27FC236}">
                <a16:creationId xmlns:a16="http://schemas.microsoft.com/office/drawing/2014/main" id="{BC4E708F-D5FF-4017-BC18-64B8182BB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6" y="-2"/>
            <a:ext cx="7219522" cy="6858000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9" name="Rectangle 88">
            <a:extLst>
              <a:ext uri="{FF2B5EF4-FFF2-40B4-BE49-F238E27FC236}">
                <a16:creationId xmlns:a16="http://schemas.microsoft.com/office/drawing/2014/main" id="{E26EB1C1-A23E-4558-84A2-F970731F1B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350" y="4034649"/>
            <a:ext cx="2849462" cy="281408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4" name="Picture 4" descr="Resultado de imagen de michael servetus">
            <a:extLst>
              <a:ext uri="{FF2B5EF4-FFF2-40B4-BE49-F238E27FC236}">
                <a16:creationId xmlns:a16="http://schemas.microsoft.com/office/drawing/2014/main" id="{E810D294-D92C-4A13-8E75-3DE6078CE1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36033"/>
          <a:stretch/>
        </p:blipFill>
        <p:spPr bwMode="auto">
          <a:xfrm>
            <a:off x="3002038" y="3243064"/>
            <a:ext cx="4066029" cy="3605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Resultado de imagen de andreas vesalius">
            <a:extLst>
              <a:ext uri="{FF2B5EF4-FFF2-40B4-BE49-F238E27FC236}">
                <a16:creationId xmlns:a16="http://schemas.microsoft.com/office/drawing/2014/main" id="{AFFA2F91-1FF8-433F-8B2F-7CDC1B10B3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17" r="-1" b="-1"/>
          <a:stretch/>
        </p:blipFill>
        <p:spPr bwMode="auto">
          <a:xfrm>
            <a:off x="-2" y="10"/>
            <a:ext cx="4551358" cy="3899748"/>
          </a:xfrm>
          <a:custGeom>
            <a:avLst/>
            <a:gdLst>
              <a:gd name="connsiteX0" fmla="*/ 0 w 4551358"/>
              <a:gd name="connsiteY0" fmla="*/ 0 h 3899758"/>
              <a:gd name="connsiteX1" fmla="*/ 4551358 w 4551358"/>
              <a:gd name="connsiteY1" fmla="*/ 0 h 3899758"/>
              <a:gd name="connsiteX2" fmla="*/ 4551358 w 4551358"/>
              <a:gd name="connsiteY2" fmla="*/ 3077500 h 3899758"/>
              <a:gd name="connsiteX3" fmla="*/ 2843111 w 4551358"/>
              <a:gd name="connsiteY3" fmla="*/ 3077500 h 3899758"/>
              <a:gd name="connsiteX4" fmla="*/ 2843111 w 4551358"/>
              <a:gd name="connsiteY4" fmla="*/ 3899758 h 3899758"/>
              <a:gd name="connsiteX5" fmla="*/ 0 w 4551358"/>
              <a:gd name="connsiteY5" fmla="*/ 3899758 h 3899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51358" h="3899758">
                <a:moveTo>
                  <a:pt x="0" y="0"/>
                </a:moveTo>
                <a:lnTo>
                  <a:pt x="4551358" y="0"/>
                </a:lnTo>
                <a:lnTo>
                  <a:pt x="4551358" y="3077500"/>
                </a:lnTo>
                <a:lnTo>
                  <a:pt x="2843111" y="3077500"/>
                </a:lnTo>
                <a:lnTo>
                  <a:pt x="2843111" y="3899758"/>
                </a:lnTo>
                <a:lnTo>
                  <a:pt x="0" y="389975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Vesalius Fabrica p194.jpg">
            <a:extLst>
              <a:ext uri="{FF2B5EF4-FFF2-40B4-BE49-F238E27FC236}">
                <a16:creationId xmlns:a16="http://schemas.microsoft.com/office/drawing/2014/main" id="{F5A99742-048E-4185-9310-1A21150468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66" r="-1" b="11764"/>
          <a:stretch/>
        </p:blipFill>
        <p:spPr bwMode="auto">
          <a:xfrm>
            <a:off x="4709539" y="-9256"/>
            <a:ext cx="2358526" cy="3085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1" name="Group 90">
            <a:extLst>
              <a:ext uri="{FF2B5EF4-FFF2-40B4-BE49-F238E27FC236}">
                <a16:creationId xmlns:a16="http://schemas.microsoft.com/office/drawing/2014/main" id="{7675D50F-4FED-42EB-830A-5468E3441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58F3F8CD-5714-4797-8BEC-192B45B92F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9FFFC9F6-86F8-4ED5-A80E-7E269EF29B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0DDDF908-A317-4DFB-8B2D-6A5D2B60FC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282D43A5-1F46-4589-898E-6BDED18163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8B10DFD5-8F61-4C94-8E23-42FFC88B05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23154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FD6CD0A5-6C83-427D-AB05-3BE0E15A7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6B6653D5-62D5-45D6-B95A-38FB56233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B17B25F5-9024-4196-BF35-911797D0B1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C3C23CF1-A0CB-42AA-A759-E1937CA848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12A51285-560A-444D-A414-2428698DB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85" name="Rectangle 84">
            <a:extLst>
              <a:ext uri="{FF2B5EF4-FFF2-40B4-BE49-F238E27FC236}">
                <a16:creationId xmlns:a16="http://schemas.microsoft.com/office/drawing/2014/main" id="{A6F5A780-5F81-4B1A-B093-4AC2ECFF3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Resultado de imagen de da vinci flying machine">
            <a:extLst>
              <a:ext uri="{FF2B5EF4-FFF2-40B4-BE49-F238E27FC236}">
                <a16:creationId xmlns:a16="http://schemas.microsoft.com/office/drawing/2014/main" id="{E66E0B4B-C5E0-44CD-85B6-1864B452FD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88" r="1" b="1"/>
          <a:stretch/>
        </p:blipFill>
        <p:spPr bwMode="auto">
          <a:xfrm>
            <a:off x="4651122" y="-10134"/>
            <a:ext cx="7537703" cy="6868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" name="Snip Diagonal Corner Rectangle 6">
            <a:extLst>
              <a:ext uri="{FF2B5EF4-FFF2-40B4-BE49-F238E27FC236}">
                <a16:creationId xmlns:a16="http://schemas.microsoft.com/office/drawing/2014/main" id="{7C089999-17F7-4D86-9523-22EB268947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23176" y="1290294"/>
            <a:ext cx="3808704" cy="2933246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bg1">
              <a:alpha val="75000"/>
            </a:schemeClr>
          </a:solidFill>
          <a:ln w="28575" cap="sq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B823CC3-6B43-4C2E-91B1-A7B9B5BCF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5115" y="1564104"/>
            <a:ext cx="2981857" cy="1067703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b="1" dirty="0"/>
              <a:t>Discoveries in physics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278B63-EA44-422C-B418-99852BA22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70954" y="3249607"/>
            <a:ext cx="4744123" cy="1532470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>
              <a:lnSpc>
                <a:spcPct val="90000"/>
              </a:lnSpc>
            </a:pPr>
            <a:r>
              <a:rPr lang="en-US" sz="2000" b="1" dirty="0">
                <a:solidFill>
                  <a:schemeClr val="tx2"/>
                </a:solidFill>
              </a:rPr>
              <a:t>The main advances were related to hydraulic and </a:t>
            </a:r>
            <a:r>
              <a:rPr lang="en-US" sz="2000" b="1" dirty="0" err="1">
                <a:solidFill>
                  <a:schemeClr val="tx2"/>
                </a:solidFill>
              </a:rPr>
              <a:t>aerodymic</a:t>
            </a:r>
            <a:r>
              <a:rPr lang="en-US" sz="2000" b="1" dirty="0">
                <a:solidFill>
                  <a:schemeClr val="tx2"/>
                </a:solidFill>
              </a:rPr>
              <a:t> and were made by Leonardo da Vinci.</a:t>
            </a:r>
          </a:p>
          <a:p>
            <a:pPr>
              <a:lnSpc>
                <a:spcPct val="90000"/>
              </a:lnSpc>
            </a:pPr>
            <a:endParaRPr lang="en-US" sz="2000" b="1" dirty="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000" b="1" dirty="0">
                <a:solidFill>
                  <a:schemeClr val="tx2"/>
                </a:solidFill>
              </a:rPr>
              <a:t>Da Vinci created new inventions such windmills, the flying machine as well as tanks and warships.</a:t>
            </a:r>
          </a:p>
          <a:p>
            <a:pPr>
              <a:lnSpc>
                <a:spcPct val="90000"/>
              </a:lnSpc>
            </a:pPr>
            <a:endParaRPr lang="en-US" sz="500" dirty="0">
              <a:solidFill>
                <a:schemeClr val="tx2"/>
              </a:solidFill>
            </a:endParaRPr>
          </a:p>
        </p:txBody>
      </p:sp>
      <p:pic>
        <p:nvPicPr>
          <p:cNvPr id="6148" name="Picture 4" descr="Resultado de imagen de da vinci windmill">
            <a:extLst>
              <a:ext uri="{FF2B5EF4-FFF2-40B4-BE49-F238E27FC236}">
                <a16:creationId xmlns:a16="http://schemas.microsoft.com/office/drawing/2014/main" id="{85C40FB3-F359-45D2-9699-252EBC07E4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2" r="2571"/>
          <a:stretch/>
        </p:blipFill>
        <p:spPr bwMode="auto">
          <a:xfrm>
            <a:off x="20" y="-10135"/>
            <a:ext cx="4647927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s://upload.wikimedia.org/wikipedia/commons/b/b9/Leonardo_tank.JPG">
            <a:extLst>
              <a:ext uri="{FF2B5EF4-FFF2-40B4-BE49-F238E27FC236}">
                <a16:creationId xmlns:a16="http://schemas.microsoft.com/office/drawing/2014/main" id="{2AF7B33E-57B6-4075-9299-57FF8B2008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5" r="18180" b="2"/>
          <a:stretch/>
        </p:blipFill>
        <p:spPr bwMode="auto">
          <a:xfrm>
            <a:off x="20" y="3429000"/>
            <a:ext cx="4647927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4A8AE6FB-7F02-4A08-AEAE-7C90CEC449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47947" y="0"/>
            <a:ext cx="0" cy="6858000"/>
          </a:xfrm>
          <a:prstGeom prst="line">
            <a:avLst/>
          </a:prstGeom>
          <a:ln w="28575" cap="sq"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9C001CC9-C650-46C6-A1D5-090B09CFAF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5400000">
            <a:off x="2325371" y="1106424"/>
            <a:ext cx="0" cy="4645152"/>
          </a:xfrm>
          <a:prstGeom prst="line">
            <a:avLst/>
          </a:prstGeom>
          <a:ln w="28575" cap="sq"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Group 92">
            <a:extLst>
              <a:ext uri="{FF2B5EF4-FFF2-40B4-BE49-F238E27FC236}">
                <a16:creationId xmlns:a16="http://schemas.microsoft.com/office/drawing/2014/main" id="{B4BFE19C-099C-437A-B935-5B6ACF9F06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0838DE6D-987A-417D-844A-BCF1C6393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5FEC6283-424D-4782-B836-853BD879E4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0E4B598F-47D6-43C5-BC5A-8784FBDD62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FAA68492-3CEE-4D62-9DAA-12A583B75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FEC1B9FE-AC80-46E1-B958-DB331A2DF3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27121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F7929A09-678C-4A03-9192-D3ABDB100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2AE7A30D-F763-48A9-B021-367243ACC7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08802A17-F58E-4777-8B2E-30D25A1F0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7CF0A719-ACE5-4354-8E32-02A7322A77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17065D51-633B-43A1-B84D-EB91C0819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87" name="Rectangle 86">
            <a:extLst>
              <a:ext uri="{FF2B5EF4-FFF2-40B4-BE49-F238E27FC236}">
                <a16:creationId xmlns:a16="http://schemas.microsoft.com/office/drawing/2014/main" id="{70436A05-7748-4CBE-B3D5-A0DCE20E2D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60899A2-84D6-48C5-AF79-615ED7A3E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2252" y="91545"/>
            <a:ext cx="4195760" cy="91281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400" b="1" dirty="0"/>
              <a:t>Renaissance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B3AE264-474F-4A15-9B5A-143235F300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43788" y="1385358"/>
            <a:ext cx="4494224" cy="3302000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285750" indent="-28575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Renaissance art  was completely opposed to the Medieval art  based on religious scenes and topics. Renaissance artists were interested in secular themes and their main interest was human being.</a:t>
            </a:r>
          </a:p>
          <a:p>
            <a:pPr algn="just">
              <a:lnSpc>
                <a:spcPct val="90000"/>
              </a:lnSpc>
            </a:pPr>
            <a:endParaRPr lang="en-US" b="1" dirty="0"/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Art was based on idealized beauty and was inspired in  ancient Greek and Roman models.</a:t>
            </a:r>
          </a:p>
          <a:p>
            <a:pPr>
              <a:lnSpc>
                <a:spcPct val="90000"/>
              </a:lnSpc>
            </a:pPr>
            <a:endParaRPr lang="en-US" b="1" dirty="0"/>
          </a:p>
          <a:p>
            <a:pPr marL="285750" indent="-28575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Art was influence by ideas of proportion and harmony </a:t>
            </a:r>
          </a:p>
        </p:txBody>
      </p:sp>
      <p:sp>
        <p:nvSpPr>
          <p:cNvPr id="89" name="Snip Diagonal Corner Rectangle 6">
            <a:extLst>
              <a:ext uri="{FF2B5EF4-FFF2-40B4-BE49-F238E27FC236}">
                <a16:creationId xmlns:a16="http://schemas.microsoft.com/office/drawing/2014/main" id="{D13BBBF2-EC65-4D97-A653-0154D46C2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6" y="-2"/>
            <a:ext cx="7219522" cy="6858000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6" name="Picture 8" descr="Resultado de imagen de cupula catedral florencia">
            <a:extLst>
              <a:ext uri="{FF2B5EF4-FFF2-40B4-BE49-F238E27FC236}">
                <a16:creationId xmlns:a16="http://schemas.microsoft.com/office/drawing/2014/main" id="{875FBEA2-0F1A-4671-B96C-F5EDD907A0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60" r="-3" b="2029"/>
          <a:stretch/>
        </p:blipFill>
        <p:spPr bwMode="auto">
          <a:xfrm>
            <a:off x="3002038" y="3243065"/>
            <a:ext cx="4066029" cy="3605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Resultado de imagen de arte renacentista">
            <a:extLst>
              <a:ext uri="{FF2B5EF4-FFF2-40B4-BE49-F238E27FC236}">
                <a16:creationId xmlns:a16="http://schemas.microsoft.com/office/drawing/2014/main" id="{851C6A3A-A2A6-4D62-B4F9-699F10591A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427" b="2"/>
          <a:stretch/>
        </p:blipFill>
        <p:spPr bwMode="auto">
          <a:xfrm>
            <a:off x="-2" y="-2"/>
            <a:ext cx="4551358" cy="3899758"/>
          </a:xfrm>
          <a:custGeom>
            <a:avLst/>
            <a:gdLst>
              <a:gd name="connsiteX0" fmla="*/ 0 w 4551358"/>
              <a:gd name="connsiteY0" fmla="*/ 0 h 3899758"/>
              <a:gd name="connsiteX1" fmla="*/ 4551358 w 4551358"/>
              <a:gd name="connsiteY1" fmla="*/ 0 h 3899758"/>
              <a:gd name="connsiteX2" fmla="*/ 4551358 w 4551358"/>
              <a:gd name="connsiteY2" fmla="*/ 3077500 h 3899758"/>
              <a:gd name="connsiteX3" fmla="*/ 2843111 w 4551358"/>
              <a:gd name="connsiteY3" fmla="*/ 3077500 h 3899758"/>
              <a:gd name="connsiteX4" fmla="*/ 2843111 w 4551358"/>
              <a:gd name="connsiteY4" fmla="*/ 3899758 h 3899758"/>
              <a:gd name="connsiteX5" fmla="*/ 0 w 4551358"/>
              <a:gd name="connsiteY5" fmla="*/ 3899758 h 3899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51358" h="3899758">
                <a:moveTo>
                  <a:pt x="0" y="0"/>
                </a:moveTo>
                <a:lnTo>
                  <a:pt x="4551358" y="0"/>
                </a:lnTo>
                <a:lnTo>
                  <a:pt x="4551358" y="3077500"/>
                </a:lnTo>
                <a:lnTo>
                  <a:pt x="2843111" y="3077500"/>
                </a:lnTo>
                <a:lnTo>
                  <a:pt x="2843111" y="3899758"/>
                </a:lnTo>
                <a:lnTo>
                  <a:pt x="0" y="389975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Resultado de imagen de arte renacentista">
            <a:extLst>
              <a:ext uri="{FF2B5EF4-FFF2-40B4-BE49-F238E27FC236}">
                <a16:creationId xmlns:a16="http://schemas.microsoft.com/office/drawing/2014/main" id="{54DCD729-F571-4117-BB2E-9D313670CD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27" r="2" b="8011"/>
          <a:stretch/>
        </p:blipFill>
        <p:spPr bwMode="auto">
          <a:xfrm>
            <a:off x="4709539" y="-9255"/>
            <a:ext cx="2358526" cy="3085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Resultado de imagen de arte renacentista">
            <a:extLst>
              <a:ext uri="{FF2B5EF4-FFF2-40B4-BE49-F238E27FC236}">
                <a16:creationId xmlns:a16="http://schemas.microsoft.com/office/drawing/2014/main" id="{2492D93B-7189-4E1C-9252-1F62168D2C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3" r="2" b="35444"/>
          <a:stretch/>
        </p:blipFill>
        <p:spPr bwMode="auto">
          <a:xfrm>
            <a:off x="-9523" y="4057650"/>
            <a:ext cx="2852636" cy="2791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1" name="Group 90">
            <a:extLst>
              <a:ext uri="{FF2B5EF4-FFF2-40B4-BE49-F238E27FC236}">
                <a16:creationId xmlns:a16="http://schemas.microsoft.com/office/drawing/2014/main" id="{215F115D-311A-47D5-B1CD-1A50E97839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D08DB52B-4E71-4E91-B808-67754E8CA9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D89D2B60-44AE-4927-A039-933BC4C60B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20D09CE4-163A-4D5E-B267-00D613DE43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170BFD91-6B8F-47C5-A0F9-9591DDAFE5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5380DB04-959F-4BE5-BBF8-E3F81DCFE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984315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8C152077-984A-4612-B0E1-251C62EB1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C05450BA-2A87-4847-A5A0-E7D960557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A16F9ADA-A824-456A-9728-D5BFFE04D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63034157-938C-45F5-8DCA-208D22E5B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2369327A-A6C5-4293-80D1-DECEBA3F5F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87" name="Rectangle 86">
            <a:extLst>
              <a:ext uri="{FF2B5EF4-FFF2-40B4-BE49-F238E27FC236}">
                <a16:creationId xmlns:a16="http://schemas.microsoft.com/office/drawing/2014/main" id="{F4872FFF-0DD8-4435-84B9-292254600F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DEB2FA9-88FD-42D7-B86B-09730BF2D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6702" y="-121477"/>
            <a:ext cx="3847124" cy="164891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4100" b="1" dirty="0"/>
              <a:t>Chronology and periods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66D19C8-5CAF-4322-BB60-DBFD1E6C08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37656" y="1908441"/>
            <a:ext cx="4300356" cy="350017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600" b="1" dirty="0"/>
              <a:t>Renaissance began in Italy at the end of the 13</a:t>
            </a:r>
            <a:r>
              <a:rPr lang="en-US" sz="1600" b="1" baseline="30000" dirty="0"/>
              <a:t>th</a:t>
            </a:r>
            <a:r>
              <a:rPr lang="en-US" sz="1600" b="1" dirty="0"/>
              <a:t> century.</a:t>
            </a:r>
          </a:p>
          <a:p>
            <a:pPr>
              <a:lnSpc>
                <a:spcPct val="90000"/>
              </a:lnSpc>
            </a:pPr>
            <a:r>
              <a:rPr lang="en-US" sz="1600" b="1" dirty="0"/>
              <a:t>Italian Renaissance was divided into two periods:</a:t>
            </a:r>
          </a:p>
          <a:p>
            <a:pPr>
              <a:lnSpc>
                <a:spcPct val="90000"/>
              </a:lnSpc>
            </a:pPr>
            <a:endParaRPr lang="en-US" sz="1600" b="1" dirty="0"/>
          </a:p>
          <a:p>
            <a:pPr>
              <a:lnSpc>
                <a:spcPct val="90000"/>
              </a:lnSpc>
            </a:pPr>
            <a:r>
              <a:rPr lang="en-US" sz="1600" b="1" dirty="0"/>
              <a:t> Quattrocento occupied the 15</a:t>
            </a:r>
            <a:r>
              <a:rPr lang="en-US" sz="1600" b="1" baseline="30000" dirty="0"/>
              <a:t>th</a:t>
            </a:r>
            <a:r>
              <a:rPr lang="en-US" sz="1600" b="1" dirty="0"/>
              <a:t> century and the main artistic </a:t>
            </a:r>
            <a:r>
              <a:rPr lang="en-US" sz="1600" b="1" dirty="0" err="1"/>
              <a:t>centre</a:t>
            </a:r>
            <a:r>
              <a:rPr lang="en-US" sz="1600" b="1" dirty="0"/>
              <a:t> was Florence</a:t>
            </a:r>
          </a:p>
          <a:p>
            <a:pPr>
              <a:lnSpc>
                <a:spcPct val="90000"/>
              </a:lnSpc>
            </a:pPr>
            <a:endParaRPr lang="en-US" sz="1600" b="1" dirty="0"/>
          </a:p>
          <a:p>
            <a:pPr>
              <a:lnSpc>
                <a:spcPct val="90000"/>
              </a:lnSpc>
            </a:pPr>
            <a:r>
              <a:rPr lang="en-US" sz="1600" b="1" dirty="0"/>
              <a:t>Cinquecento or High Renaissance developed in the 16</a:t>
            </a:r>
            <a:r>
              <a:rPr lang="en-US" sz="1600" b="1" baseline="30000" dirty="0"/>
              <a:t>th</a:t>
            </a:r>
            <a:r>
              <a:rPr lang="en-US" sz="1600" b="1" dirty="0"/>
              <a:t> century.  Rome became the most important artistic </a:t>
            </a:r>
            <a:r>
              <a:rPr lang="en-US" sz="1600" b="1" dirty="0" err="1"/>
              <a:t>centre</a:t>
            </a:r>
            <a:r>
              <a:rPr lang="en-US" sz="1600" b="1" dirty="0"/>
              <a:t>.</a:t>
            </a:r>
          </a:p>
          <a:p>
            <a:pPr>
              <a:lnSpc>
                <a:spcPct val="90000"/>
              </a:lnSpc>
            </a:pPr>
            <a:endParaRPr lang="en-US" sz="700" b="1" dirty="0"/>
          </a:p>
        </p:txBody>
      </p:sp>
      <p:sp>
        <p:nvSpPr>
          <p:cNvPr id="89" name="Snip Diagonal Corner Rectangle 6">
            <a:extLst>
              <a:ext uri="{FF2B5EF4-FFF2-40B4-BE49-F238E27FC236}">
                <a16:creationId xmlns:a16="http://schemas.microsoft.com/office/drawing/2014/main" id="{FBD7AE5A-DF68-4E58-ABFF-B4219A1FE8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6" y="-2"/>
            <a:ext cx="7219522" cy="6858000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1" name="Rectangle 90">
            <a:extLst>
              <a:ext uri="{FF2B5EF4-FFF2-40B4-BE49-F238E27FC236}">
                <a16:creationId xmlns:a16="http://schemas.microsoft.com/office/drawing/2014/main" id="{BED9114F-24AE-47CE-9DB5-AEAC50B170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09539" y="0"/>
            <a:ext cx="2358525" cy="30822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3" name="Rectangle 92">
            <a:extLst>
              <a:ext uri="{FF2B5EF4-FFF2-40B4-BE49-F238E27FC236}">
                <a16:creationId xmlns:a16="http://schemas.microsoft.com/office/drawing/2014/main" id="{FDE89F02-ACEE-40E4-9C69-05C0D0DEBB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350" y="4034649"/>
            <a:ext cx="2849462" cy="281408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 descr="Resultado de imagen de quattrocento gattamelata">
            <a:extLst>
              <a:ext uri="{FF2B5EF4-FFF2-40B4-BE49-F238E27FC236}">
                <a16:creationId xmlns:a16="http://schemas.microsoft.com/office/drawing/2014/main" id="{FF9B54A1-8C8F-41A5-97AD-8A7C1D6741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62" r="-3" b="3594"/>
          <a:stretch/>
        </p:blipFill>
        <p:spPr bwMode="auto">
          <a:xfrm>
            <a:off x="-2" y="10"/>
            <a:ext cx="4551358" cy="3899748"/>
          </a:xfrm>
          <a:custGeom>
            <a:avLst/>
            <a:gdLst>
              <a:gd name="connsiteX0" fmla="*/ 0 w 4551358"/>
              <a:gd name="connsiteY0" fmla="*/ 0 h 3899758"/>
              <a:gd name="connsiteX1" fmla="*/ 4551358 w 4551358"/>
              <a:gd name="connsiteY1" fmla="*/ 0 h 3899758"/>
              <a:gd name="connsiteX2" fmla="*/ 4551358 w 4551358"/>
              <a:gd name="connsiteY2" fmla="*/ 3077500 h 3899758"/>
              <a:gd name="connsiteX3" fmla="*/ 2843111 w 4551358"/>
              <a:gd name="connsiteY3" fmla="*/ 3077500 h 3899758"/>
              <a:gd name="connsiteX4" fmla="*/ 2843111 w 4551358"/>
              <a:gd name="connsiteY4" fmla="*/ 3899758 h 3899758"/>
              <a:gd name="connsiteX5" fmla="*/ 0 w 4551358"/>
              <a:gd name="connsiteY5" fmla="*/ 3899758 h 3899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51358" h="3899758">
                <a:moveTo>
                  <a:pt x="0" y="0"/>
                </a:moveTo>
                <a:lnTo>
                  <a:pt x="4551358" y="0"/>
                </a:lnTo>
                <a:lnTo>
                  <a:pt x="4551358" y="3077500"/>
                </a:lnTo>
                <a:lnTo>
                  <a:pt x="2843111" y="3077500"/>
                </a:lnTo>
                <a:lnTo>
                  <a:pt x="2843111" y="3899758"/>
                </a:lnTo>
                <a:lnTo>
                  <a:pt x="0" y="389975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Resultado de imagen de david donatello">
            <a:extLst>
              <a:ext uri="{FF2B5EF4-FFF2-40B4-BE49-F238E27FC236}">
                <a16:creationId xmlns:a16="http://schemas.microsoft.com/office/drawing/2014/main" id="{E0BE5D7B-6D14-476A-9C4D-EE1DE2A3C4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81" r="29897" b="-1"/>
          <a:stretch/>
        </p:blipFill>
        <p:spPr bwMode="auto">
          <a:xfrm>
            <a:off x="4709539" y="10"/>
            <a:ext cx="2358525" cy="3082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Resultado de imagen de miguel angel moises">
            <a:extLst>
              <a:ext uri="{FF2B5EF4-FFF2-40B4-BE49-F238E27FC236}">
                <a16:creationId xmlns:a16="http://schemas.microsoft.com/office/drawing/2014/main" id="{B52A12BC-B2F0-4559-87F1-2A7C2B8079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09" r="-1" b="10269"/>
          <a:stretch/>
        </p:blipFill>
        <p:spPr bwMode="auto">
          <a:xfrm>
            <a:off x="3421924" y="3563055"/>
            <a:ext cx="2849462" cy="2814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5" name="Group 94">
            <a:extLst>
              <a:ext uri="{FF2B5EF4-FFF2-40B4-BE49-F238E27FC236}">
                <a16:creationId xmlns:a16="http://schemas.microsoft.com/office/drawing/2014/main" id="{A9D1CC48-9698-4EFC-B43B-BC82FC50D9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FD1410DE-C04E-4DC6-8B4F-BAE369B63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083929F-F193-4659-BD96-667CC892B2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A7A3A5B6-D5E0-4782-A7F3-E4AB5F6662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CDD80BBE-50E6-4D84-8F39-C0A98D886A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0AAD51E4-37BF-4D28-B830-6AC80A699C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934274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8C152077-984A-4612-B0E1-251C62EB1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C05450BA-2A87-4847-A5A0-E7D960557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A16F9ADA-A824-456A-9728-D5BFFE04D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63034157-938C-45F5-8DCA-208D22E5B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2369327A-A6C5-4293-80D1-DECEBA3F5F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87" name="Rectangle 86">
            <a:extLst>
              <a:ext uri="{FF2B5EF4-FFF2-40B4-BE49-F238E27FC236}">
                <a16:creationId xmlns:a16="http://schemas.microsoft.com/office/drawing/2014/main" id="{F4872FFF-0DD8-4435-84B9-292254600F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8CF454A2-BED1-4403-865E-6FAD155C5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0651" y="91545"/>
            <a:ext cx="3997638" cy="880767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6000" b="1" dirty="0"/>
              <a:t>patrons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F4217623-DD16-4730-9686-60EF3DA4E4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70063" y="1353312"/>
            <a:ext cx="4407539" cy="519988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T</a:t>
            </a:r>
            <a:r>
              <a:rPr lang="en-US" b="1" dirty="0"/>
              <a:t>he wealthiest Italian families – nobles and burgers -  appreciated art  and  education.</a:t>
            </a:r>
          </a:p>
          <a:p>
            <a:pPr>
              <a:lnSpc>
                <a:spcPct val="90000"/>
              </a:lnSpc>
            </a:pPr>
            <a:r>
              <a:rPr lang="en-US" b="1" dirty="0"/>
              <a:t>They were prosperous  and rich so they sponsored artists and invested fortunes in their palaces  and local churches. </a:t>
            </a:r>
          </a:p>
          <a:p>
            <a:pPr>
              <a:lnSpc>
                <a:spcPct val="90000"/>
              </a:lnSpc>
            </a:pPr>
            <a:r>
              <a:rPr lang="en-US" b="1" dirty="0"/>
              <a:t>In the Quattrocento families like the Medici in Florence, the Sforza in Milan and the Gonzaga in Mantua  financed  art and artist.</a:t>
            </a:r>
          </a:p>
          <a:p>
            <a:pPr>
              <a:lnSpc>
                <a:spcPct val="90000"/>
              </a:lnSpc>
            </a:pPr>
            <a:r>
              <a:rPr lang="en-US" b="1" dirty="0"/>
              <a:t>In the High Renaissance the main patrons were the  Popes Julius II and Leo X.</a:t>
            </a:r>
          </a:p>
          <a:p>
            <a:pPr>
              <a:lnSpc>
                <a:spcPct val="90000"/>
              </a:lnSpc>
            </a:pPr>
            <a:r>
              <a:rPr lang="en-US" b="1" dirty="0"/>
              <a:t>Artists became popular and famous,  something completely different from the Middle Ages when artists mainly were anonymous.</a:t>
            </a:r>
            <a:endParaRPr lang="en-US" dirty="0"/>
          </a:p>
        </p:txBody>
      </p:sp>
      <p:sp>
        <p:nvSpPr>
          <p:cNvPr id="89" name="Snip Diagonal Corner Rectangle 6">
            <a:extLst>
              <a:ext uri="{FF2B5EF4-FFF2-40B4-BE49-F238E27FC236}">
                <a16:creationId xmlns:a16="http://schemas.microsoft.com/office/drawing/2014/main" id="{FBD7AE5A-DF68-4E58-ABFF-B4219A1FE8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6" y="-2"/>
            <a:ext cx="7219522" cy="6858000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1" name="Rectangle 90">
            <a:extLst>
              <a:ext uri="{FF2B5EF4-FFF2-40B4-BE49-F238E27FC236}">
                <a16:creationId xmlns:a16="http://schemas.microsoft.com/office/drawing/2014/main" id="{BED9114F-24AE-47CE-9DB5-AEAC50B170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09539" y="0"/>
            <a:ext cx="2358525" cy="30822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3" name="Rectangle 92">
            <a:extLst>
              <a:ext uri="{FF2B5EF4-FFF2-40B4-BE49-F238E27FC236}">
                <a16:creationId xmlns:a16="http://schemas.microsoft.com/office/drawing/2014/main" id="{FDE89F02-ACEE-40E4-9C69-05C0D0DEBB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350" y="4034649"/>
            <a:ext cx="2849462" cy="281408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24" name="Picture 8" descr="Resultado de imagen de leon x">
            <a:extLst>
              <a:ext uri="{FF2B5EF4-FFF2-40B4-BE49-F238E27FC236}">
                <a16:creationId xmlns:a16="http://schemas.microsoft.com/office/drawing/2014/main" id="{27C22D15-4BE9-4659-99C7-37EE5231E8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31273"/>
          <a:stretch/>
        </p:blipFill>
        <p:spPr bwMode="auto">
          <a:xfrm>
            <a:off x="3002038" y="3243069"/>
            <a:ext cx="4066029" cy="3605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Resultado de imagen de julio ii">
            <a:extLst>
              <a:ext uri="{FF2B5EF4-FFF2-40B4-BE49-F238E27FC236}">
                <a16:creationId xmlns:a16="http://schemas.microsoft.com/office/drawing/2014/main" id="{4E9ED782-CA78-4E40-AB54-23B46A62AB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25" r="1" b="32699"/>
          <a:stretch/>
        </p:blipFill>
        <p:spPr bwMode="auto">
          <a:xfrm>
            <a:off x="-2" y="10"/>
            <a:ext cx="4551358" cy="3899748"/>
          </a:xfrm>
          <a:custGeom>
            <a:avLst/>
            <a:gdLst>
              <a:gd name="connsiteX0" fmla="*/ 0 w 4551358"/>
              <a:gd name="connsiteY0" fmla="*/ 0 h 3899758"/>
              <a:gd name="connsiteX1" fmla="*/ 4551358 w 4551358"/>
              <a:gd name="connsiteY1" fmla="*/ 0 h 3899758"/>
              <a:gd name="connsiteX2" fmla="*/ 4551358 w 4551358"/>
              <a:gd name="connsiteY2" fmla="*/ 3077500 h 3899758"/>
              <a:gd name="connsiteX3" fmla="*/ 2843111 w 4551358"/>
              <a:gd name="connsiteY3" fmla="*/ 3077500 h 3899758"/>
              <a:gd name="connsiteX4" fmla="*/ 2843111 w 4551358"/>
              <a:gd name="connsiteY4" fmla="*/ 3899758 h 3899758"/>
              <a:gd name="connsiteX5" fmla="*/ 0 w 4551358"/>
              <a:gd name="connsiteY5" fmla="*/ 3899758 h 3899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51358" h="3899758">
                <a:moveTo>
                  <a:pt x="0" y="0"/>
                </a:moveTo>
                <a:lnTo>
                  <a:pt x="4551358" y="0"/>
                </a:lnTo>
                <a:lnTo>
                  <a:pt x="4551358" y="3077500"/>
                </a:lnTo>
                <a:lnTo>
                  <a:pt x="2843111" y="3077500"/>
                </a:lnTo>
                <a:lnTo>
                  <a:pt x="2843111" y="3899758"/>
                </a:lnTo>
                <a:lnTo>
                  <a:pt x="0" y="389975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Resultado de imagen de sforza milan">
            <a:extLst>
              <a:ext uri="{FF2B5EF4-FFF2-40B4-BE49-F238E27FC236}">
                <a16:creationId xmlns:a16="http://schemas.microsoft.com/office/drawing/2014/main" id="{7807E787-0807-4168-8CCA-CD450D8F3A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6" b="12604"/>
          <a:stretch/>
        </p:blipFill>
        <p:spPr bwMode="auto">
          <a:xfrm>
            <a:off x="4709539" y="10"/>
            <a:ext cx="2358525" cy="3082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Lorenzo de Medici.jpg">
            <a:extLst>
              <a:ext uri="{FF2B5EF4-FFF2-40B4-BE49-F238E27FC236}">
                <a16:creationId xmlns:a16="http://schemas.microsoft.com/office/drawing/2014/main" id="{3FEF2A4A-A8E7-43B1-8BBE-04C850F4F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51" r="-1" b="17041"/>
          <a:stretch/>
        </p:blipFill>
        <p:spPr bwMode="auto">
          <a:xfrm>
            <a:off x="-6350" y="4034649"/>
            <a:ext cx="2849462" cy="2814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5" name="Group 94">
            <a:extLst>
              <a:ext uri="{FF2B5EF4-FFF2-40B4-BE49-F238E27FC236}">
                <a16:creationId xmlns:a16="http://schemas.microsoft.com/office/drawing/2014/main" id="{A9D1CC48-9698-4EFC-B43B-BC82FC50D9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FD1410DE-C04E-4DC6-8B4F-BAE369B63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083929F-F193-4659-BD96-667CC892B2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A7A3A5B6-D5E0-4782-A7F3-E4AB5F6662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CDD80BBE-50E6-4D84-8F39-C0A98D886A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0AAD51E4-37BF-4D28-B830-6AC80A699C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42649212"/>
      </p:ext>
    </p:extLst>
  </p:cSld>
  <p:clrMapOvr>
    <a:masterClrMapping/>
  </p:clrMapOvr>
</p:sld>
</file>

<file path=ppt/theme/theme1.xml><?xml version="1.0" encoding="utf-8"?>
<a:theme xmlns:a="http://schemas.openxmlformats.org/drawingml/2006/main" name="Sector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581</Words>
  <Application>Microsoft Office PowerPoint</Application>
  <PresentationFormat>Panorámica</PresentationFormat>
  <Paragraphs>69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Arial</vt:lpstr>
      <vt:lpstr>Century Gothic</vt:lpstr>
      <vt:lpstr>Wingdings</vt:lpstr>
      <vt:lpstr>Wingdings 3</vt:lpstr>
      <vt:lpstr>Sector</vt:lpstr>
      <vt:lpstr>HUMANISM AND RENAISSANCE</vt:lpstr>
      <vt:lpstr>An intellectual movement that focused on INDIVIDUALS  instead of religious issues.  MAIN CHARARACTERISTICS WERE:  -  ANTHROPOCENTRIC POINT OF VIEW  OPOSSED TO A RELIGIOUS CONCEPTION OF LIFE. -   REASON AND EXPERIMENTATION ARE THE BASE OF SCIENCE. -   THEY WERE INSIPIRED IN GREK AND ROMAN MODELS. -   BOOKS BEGAN TO BE WRITEN IN MODERN LANGUAGES. </vt:lpstr>
      <vt:lpstr>SPREAD OF HUMANISM</vt:lpstr>
      <vt:lpstr>ERASMUS OF ROTTERDAM</vt:lpstr>
      <vt:lpstr>THOMAS MORE</vt:lpstr>
      <vt:lpstr>THE NEW SCIENCE</vt:lpstr>
      <vt:lpstr>ADVANCES IN ASTRONOMY</vt:lpstr>
      <vt:lpstr>The new medicine</vt:lpstr>
      <vt:lpstr>Discoveries in physics</vt:lpstr>
      <vt:lpstr>Renaissance</vt:lpstr>
      <vt:lpstr>Chronology and periods</vt:lpstr>
      <vt:lpstr>patrons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HUMANISM AND RENAISSANCE</dc:title>
  <dc:creator>Maria Sanz</dc:creator>
  <cp:lastModifiedBy>Maria Sanz</cp:lastModifiedBy>
  <cp:revision>2</cp:revision>
  <dcterms:created xsi:type="dcterms:W3CDTF">2019-04-01T18:06:08Z</dcterms:created>
  <dcterms:modified xsi:type="dcterms:W3CDTF">2019-04-01T18:09:09Z</dcterms:modified>
</cp:coreProperties>
</file>