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58" r:id="rId3"/>
    <p:sldId id="260" r:id="rId4"/>
    <p:sldId id="261" r:id="rId5"/>
    <p:sldId id="263" r:id="rId6"/>
    <p:sldId id="266" r:id="rId7"/>
    <p:sldId id="267" r:id="rId8"/>
    <p:sldId id="268" r:id="rId9"/>
    <p:sldId id="269" r:id="rId10"/>
    <p:sldId id="270" r:id="rId11"/>
    <p:sldId id="271" r:id="rId12"/>
    <p:sldId id="272" r:id="rId13"/>
    <p:sldId id="273" r:id="rId14"/>
    <p:sldId id="274" r:id="rId15"/>
    <p:sldId id="275" r:id="rId16"/>
    <p:sldId id="276" r:id="rId17"/>
    <p:sldId id="26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59" autoAdjust="0"/>
    <p:restoredTop sz="94660"/>
  </p:normalViewPr>
  <p:slideViewPr>
    <p:cSldViewPr snapToGrid="0">
      <p:cViewPr varScale="1">
        <p:scale>
          <a:sx n="80" d="100"/>
          <a:sy n="80" d="100"/>
        </p:scale>
        <p:origin x="4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1B43B7-1EFB-473B-AA48-40626A7D808D}" type="datetimeFigureOut">
              <a:rPr lang="es-ES" smtClean="0"/>
              <a:t>26/04/2019</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F6A476-B5DD-4A05-B21C-25FC57A97556}" type="slidenum">
              <a:rPr lang="es-ES" smtClean="0"/>
              <a:t>‹Nº›</a:t>
            </a:fld>
            <a:endParaRPr lang="es-ES"/>
          </a:p>
        </p:txBody>
      </p:sp>
    </p:spTree>
    <p:extLst>
      <p:ext uri="{BB962C8B-B14F-4D97-AF65-F5344CB8AC3E}">
        <p14:creationId xmlns:p14="http://schemas.microsoft.com/office/powerpoint/2010/main" val="3901964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artchive.com/artchive/V/van_eyck.html"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6F1322-FBBD-4AFA-8F9F-4F99BECFEF0C}" type="slidenum">
              <a:rPr lang="en-US" altLang="es-ES"/>
              <a:pPr/>
              <a:t>7</a:t>
            </a:fld>
            <a:endParaRPr lang="en-US" altLang="es-E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r>
              <a:rPr lang="en-US" altLang="es-ES" b="1">
                <a:solidFill>
                  <a:srgbClr val="22612F"/>
                </a:solidFill>
              </a:rPr>
              <a:t>Shown here are Durer's own self-portraits at ages 22, 26 and 28 (now in the collections of the Louvre, Prado and Alte Pinakothek of Munich). </a:t>
            </a:r>
            <a:endParaRPr lang="en-US" altLang="es-ES"/>
          </a:p>
          <a:p>
            <a:endParaRPr lang="en-US" altLang="es-ES"/>
          </a:p>
        </p:txBody>
      </p:sp>
    </p:spTree>
    <p:extLst>
      <p:ext uri="{BB962C8B-B14F-4D97-AF65-F5344CB8AC3E}">
        <p14:creationId xmlns:p14="http://schemas.microsoft.com/office/powerpoint/2010/main" val="1872958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1EA68C-CA56-4232-800A-1E1593A41F1E}" type="slidenum">
              <a:rPr lang="en-US" altLang="es-ES"/>
              <a:pPr/>
              <a:t>9</a:t>
            </a:fld>
            <a:endParaRPr lang="en-US" altLang="es-E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altLang="es-ES" b="1">
                <a:latin typeface="Arial" panose="020B0604020202020204" pitchFamily="34" charset="0"/>
                <a:hlinkClick r:id="rId3"/>
              </a:rPr>
              <a:t>Van Eyck, Jan</a:t>
            </a:r>
            <a:br>
              <a:rPr lang="en-US" altLang="es-ES">
                <a:latin typeface="Arial" panose="020B0604020202020204" pitchFamily="34" charset="0"/>
              </a:rPr>
            </a:br>
            <a:r>
              <a:rPr lang="en-US" altLang="es-ES">
                <a:latin typeface="Arial" panose="020B0604020202020204" pitchFamily="34" charset="0"/>
              </a:rPr>
              <a:t>The Madonna with Canon van der Paele</a:t>
            </a:r>
            <a:br>
              <a:rPr lang="en-US" altLang="es-ES">
                <a:latin typeface="Arial" panose="020B0604020202020204" pitchFamily="34" charset="0"/>
              </a:rPr>
            </a:br>
            <a:r>
              <a:rPr lang="en-US" altLang="es-ES">
                <a:latin typeface="Arial" panose="020B0604020202020204" pitchFamily="34" charset="0"/>
              </a:rPr>
              <a:t>1436</a:t>
            </a:r>
            <a:br>
              <a:rPr lang="en-US" altLang="es-ES">
                <a:latin typeface="Arial" panose="020B0604020202020204" pitchFamily="34" charset="0"/>
              </a:rPr>
            </a:br>
            <a:r>
              <a:rPr lang="en-US" altLang="es-ES">
                <a:latin typeface="Arial" panose="020B0604020202020204" pitchFamily="34" charset="0"/>
              </a:rPr>
              <a:t>Oil on panel</a:t>
            </a:r>
            <a:br>
              <a:rPr lang="en-US" altLang="es-ES">
                <a:latin typeface="Arial" panose="020B0604020202020204" pitchFamily="34" charset="0"/>
              </a:rPr>
            </a:br>
            <a:r>
              <a:rPr lang="en-US" altLang="es-ES">
                <a:latin typeface="Arial" panose="020B0604020202020204" pitchFamily="34" charset="0"/>
              </a:rPr>
              <a:t>122 x 157 cm</a:t>
            </a:r>
            <a:br>
              <a:rPr lang="en-US" altLang="es-ES">
                <a:latin typeface="Arial" panose="020B0604020202020204" pitchFamily="34" charset="0"/>
              </a:rPr>
            </a:br>
            <a:r>
              <a:rPr lang="en-US" altLang="es-ES">
                <a:latin typeface="Arial" panose="020B0604020202020204" pitchFamily="34" charset="0"/>
              </a:rPr>
              <a:t>Het Groeninge Museum, Brugge</a:t>
            </a:r>
          </a:p>
          <a:p>
            <a:endParaRPr lang="en-US" altLang="es-ES"/>
          </a:p>
        </p:txBody>
      </p:sp>
    </p:spTree>
    <p:extLst>
      <p:ext uri="{BB962C8B-B14F-4D97-AF65-F5344CB8AC3E}">
        <p14:creationId xmlns:p14="http://schemas.microsoft.com/office/powerpoint/2010/main" val="1791533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363209-6B7B-46A0-B9B2-549A78546282}" type="slidenum">
              <a:rPr lang="en-US" altLang="es-ES"/>
              <a:pPr/>
              <a:t>10</a:t>
            </a:fld>
            <a:endParaRPr lang="en-US" altLang="es-E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r>
              <a:rPr lang="en-US" altLang="es-ES"/>
              <a:t>Ghent alterpiece</a:t>
            </a:r>
          </a:p>
          <a:p>
            <a:r>
              <a:rPr lang="en-US" altLang="es-ES"/>
              <a:t>Man in Turban</a:t>
            </a:r>
          </a:p>
        </p:txBody>
      </p:sp>
    </p:spTree>
    <p:extLst>
      <p:ext uri="{BB962C8B-B14F-4D97-AF65-F5344CB8AC3E}">
        <p14:creationId xmlns:p14="http://schemas.microsoft.com/office/powerpoint/2010/main" val="3973855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4/26/2019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hyperlink" Target="http://www.metmuseum.org/toah/hd/prnt/hob_1981.1178.29.htm"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mezzo-mondo.com/arts/mm/bruegel/index.html"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mezzo-mondo.com/arts/mm/bruegel/index.html"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mezzo-mondo.com/arts/mm/bruegel/index.html"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mezzo-mondo.com/arts/mm/bruegel/index.html"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Autofit/>
          </a:bodyPr>
          <a:lstStyle/>
          <a:p>
            <a:pPr algn="ctr"/>
            <a:r>
              <a:rPr lang="es-ES" sz="7200" b="1" u="sng" dirty="0">
                <a:solidFill>
                  <a:srgbClr val="FF0000"/>
                </a:solidFill>
                <a:effectLst>
                  <a:outerShdw blurRad="38100" dist="38100" dir="2700000" algn="tl">
                    <a:srgbClr val="000000">
                      <a:alpha val="43137"/>
                    </a:srgbClr>
                  </a:outerShdw>
                </a:effectLst>
              </a:rPr>
              <a:t>NORTHERN RENAISSANCE</a:t>
            </a:r>
          </a:p>
        </p:txBody>
      </p:sp>
      <p:sp>
        <p:nvSpPr>
          <p:cNvPr id="3" name="Subtítulo 2"/>
          <p:cNvSpPr>
            <a:spLocks noGrp="1"/>
          </p:cNvSpPr>
          <p:nvPr>
            <p:ph type="subTitle" idx="1"/>
          </p:nvPr>
        </p:nvSpPr>
        <p:spPr>
          <a:xfrm>
            <a:off x="2589213" y="4777379"/>
            <a:ext cx="9386477" cy="2080621"/>
          </a:xfrm>
        </p:spPr>
        <p:txBody>
          <a:bodyPr>
            <a:normAutofit lnSpcReduction="10000"/>
          </a:bodyPr>
          <a:lstStyle/>
          <a:p>
            <a:endParaRPr lang="es-ES" dirty="0"/>
          </a:p>
          <a:p>
            <a:endParaRPr lang="es-ES" dirty="0"/>
          </a:p>
          <a:p>
            <a:endParaRPr lang="es-ES" dirty="0"/>
          </a:p>
          <a:p>
            <a:endParaRPr lang="es-ES" dirty="0"/>
          </a:p>
          <a:p>
            <a:pPr algn="r"/>
            <a:r>
              <a:rPr lang="es-ES" sz="2800" b="1" dirty="0">
                <a:solidFill>
                  <a:schemeClr val="tx1"/>
                </a:solidFill>
              </a:rPr>
              <a:t>MARÍA SANZ</a:t>
            </a:r>
          </a:p>
        </p:txBody>
      </p:sp>
    </p:spTree>
    <p:extLst>
      <p:ext uri="{BB962C8B-B14F-4D97-AF65-F5344CB8AC3E}">
        <p14:creationId xmlns:p14="http://schemas.microsoft.com/office/powerpoint/2010/main" val="2824558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tloessin\My Documents\My Pictures\Renaissance Europ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0639"/>
            <a:ext cx="7391400" cy="6816725"/>
          </a:xfrm>
          <a:prstGeom prst="rect">
            <a:avLst/>
          </a:prstGeom>
          <a:noFill/>
          <a:extLst>
            <a:ext uri="{909E8E84-426E-40DD-AFC4-6F175D3DCCD1}">
              <a14:hiddenFill xmlns:a14="http://schemas.microsoft.com/office/drawing/2010/main">
                <a:solidFill>
                  <a:srgbClr val="FFFFFF"/>
                </a:solidFill>
              </a14:hiddenFill>
            </a:ext>
          </a:extLst>
        </p:spPr>
      </p:pic>
      <p:sp>
        <p:nvSpPr>
          <p:cNvPr id="6147" name="Text Box 3"/>
          <p:cNvSpPr txBox="1">
            <a:spLocks noChangeArrowheads="1"/>
          </p:cNvSpPr>
          <p:nvPr/>
        </p:nvSpPr>
        <p:spPr bwMode="auto">
          <a:xfrm>
            <a:off x="7162800" y="0"/>
            <a:ext cx="3505200" cy="53553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a:p>
            <a:endParaRPr lang="en-US" altLang="es-ES"/>
          </a:p>
        </p:txBody>
      </p:sp>
      <p:sp>
        <p:nvSpPr>
          <p:cNvPr id="6148" name="Text Box 4"/>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s-ES" sz="2000" b="1" dirty="0">
              <a:latin typeface="Arial" panose="020B0604020202020204" pitchFamily="34" charset="0"/>
            </a:endParaRPr>
          </a:p>
        </p:txBody>
      </p:sp>
      <p:sp>
        <p:nvSpPr>
          <p:cNvPr id="6149" name="Text Box 5"/>
          <p:cNvSpPr txBox="1">
            <a:spLocks noChangeArrowheads="1"/>
          </p:cNvSpPr>
          <p:nvPr/>
        </p:nvSpPr>
        <p:spPr bwMode="auto">
          <a:xfrm>
            <a:off x="7277101" y="417515"/>
            <a:ext cx="4275138" cy="461664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s-ES" sz="2000" b="1" dirty="0"/>
              <a:t> </a:t>
            </a:r>
            <a:r>
              <a:rPr lang="en-US" altLang="es-ES" sz="2000" b="1" dirty="0">
                <a:solidFill>
                  <a:srgbClr val="FF0000"/>
                </a:solidFill>
              </a:rPr>
              <a:t>What factors led to the   </a:t>
            </a:r>
          </a:p>
          <a:p>
            <a:r>
              <a:rPr lang="en-US" altLang="es-ES" sz="2000" b="1" dirty="0">
                <a:solidFill>
                  <a:srgbClr val="FF0000"/>
                </a:solidFill>
              </a:rPr>
              <a:t>   beginning of the Renaissance</a:t>
            </a:r>
          </a:p>
          <a:p>
            <a:r>
              <a:rPr lang="en-US" altLang="es-ES" sz="2000" b="1" dirty="0">
                <a:solidFill>
                  <a:srgbClr val="FF0000"/>
                </a:solidFill>
              </a:rPr>
              <a:t>   in northern Europe?</a:t>
            </a:r>
          </a:p>
          <a:p>
            <a:pPr>
              <a:buFontTx/>
              <a:buChar char="•"/>
            </a:pPr>
            <a:r>
              <a:rPr lang="en-US" altLang="es-ES" b="1" dirty="0"/>
              <a:t> the northern population</a:t>
            </a:r>
          </a:p>
          <a:p>
            <a:r>
              <a:rPr lang="en-US" altLang="es-ES" b="1" dirty="0"/>
              <a:t>  began to recover from</a:t>
            </a:r>
          </a:p>
          <a:p>
            <a:r>
              <a:rPr lang="en-US" altLang="es-ES" b="1" dirty="0"/>
              <a:t>  the plague.</a:t>
            </a:r>
          </a:p>
          <a:p>
            <a:pPr>
              <a:buFontTx/>
              <a:buChar char="•"/>
            </a:pPr>
            <a:r>
              <a:rPr lang="en-US" altLang="es-ES" b="1" dirty="0"/>
              <a:t> Hundred Years’ War</a:t>
            </a:r>
          </a:p>
          <a:p>
            <a:r>
              <a:rPr lang="en-US" altLang="es-ES" b="1" dirty="0"/>
              <a:t>   finally ended.</a:t>
            </a:r>
          </a:p>
          <a:p>
            <a:pPr>
              <a:buFontTx/>
              <a:buChar char="•"/>
            </a:pPr>
            <a:r>
              <a:rPr lang="en-US" altLang="es-ES" b="1" dirty="0"/>
              <a:t> cities were growing</a:t>
            </a:r>
          </a:p>
          <a:p>
            <a:r>
              <a:rPr lang="en-US" altLang="es-ES" b="1" dirty="0"/>
              <a:t>   rapidly</a:t>
            </a:r>
          </a:p>
          <a:p>
            <a:pPr>
              <a:buFontTx/>
              <a:buChar char="•"/>
            </a:pPr>
            <a:r>
              <a:rPr lang="en-US" altLang="es-ES" b="1" dirty="0"/>
              <a:t> city merchants were </a:t>
            </a:r>
          </a:p>
          <a:p>
            <a:r>
              <a:rPr lang="en-US" altLang="es-ES" b="1" dirty="0"/>
              <a:t>   becoming wealthy</a:t>
            </a:r>
          </a:p>
          <a:p>
            <a:r>
              <a:rPr lang="en-US" altLang="es-ES" b="1" dirty="0"/>
              <a:t>   enough to become</a:t>
            </a:r>
          </a:p>
          <a:p>
            <a:r>
              <a:rPr lang="en-US" altLang="es-ES" b="1" dirty="0"/>
              <a:t>  “patrons” as well as</a:t>
            </a:r>
          </a:p>
          <a:p>
            <a:r>
              <a:rPr lang="en-US" altLang="es-ES" b="1" dirty="0"/>
              <a:t>   educated in Humanist</a:t>
            </a:r>
          </a:p>
          <a:p>
            <a:r>
              <a:rPr lang="en-US" altLang="es-ES" b="1" dirty="0"/>
              <a:t>   pursuits.</a:t>
            </a:r>
          </a:p>
        </p:txBody>
      </p:sp>
      <p:sp>
        <p:nvSpPr>
          <p:cNvPr id="6150" name="Oval 6"/>
          <p:cNvSpPr>
            <a:spLocks noChangeArrowheads="1"/>
          </p:cNvSpPr>
          <p:nvPr/>
        </p:nvSpPr>
        <p:spPr bwMode="auto">
          <a:xfrm>
            <a:off x="5067300" y="3983712"/>
            <a:ext cx="2057400" cy="1371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6151" name="Line 7"/>
          <p:cNvSpPr>
            <a:spLocks noChangeShapeType="1"/>
          </p:cNvSpPr>
          <p:nvPr/>
        </p:nvSpPr>
        <p:spPr bwMode="auto">
          <a:xfrm flipV="1">
            <a:off x="6096000" y="2819400"/>
            <a:ext cx="0" cy="1219200"/>
          </a:xfrm>
          <a:prstGeom prst="line">
            <a:avLst/>
          </a:prstGeom>
          <a:noFill/>
          <a:ln w="76200">
            <a:solidFill>
              <a:srgbClr val="FF505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152" name="Line 8"/>
          <p:cNvSpPr>
            <a:spLocks noChangeShapeType="1"/>
          </p:cNvSpPr>
          <p:nvPr/>
        </p:nvSpPr>
        <p:spPr bwMode="auto">
          <a:xfrm flipH="1" flipV="1">
            <a:off x="5257800" y="2590800"/>
            <a:ext cx="838200" cy="83820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153" name="Line 9"/>
          <p:cNvSpPr>
            <a:spLocks noChangeShapeType="1"/>
          </p:cNvSpPr>
          <p:nvPr/>
        </p:nvSpPr>
        <p:spPr bwMode="auto">
          <a:xfrm>
            <a:off x="6324600" y="4724400"/>
            <a:ext cx="4572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154" name="Text Box 10"/>
          <p:cNvSpPr txBox="1">
            <a:spLocks noChangeArrowheads="1"/>
          </p:cNvSpPr>
          <p:nvPr/>
        </p:nvSpPr>
        <p:spPr bwMode="auto">
          <a:xfrm>
            <a:off x="7162800" y="6629401"/>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a:solidFill>
                  <a:schemeClr val="bg2"/>
                </a:solidFill>
              </a:rPr>
              <a:t>PP Design of T. Loessin; Akins High School</a:t>
            </a:r>
          </a:p>
        </p:txBody>
      </p:sp>
      <p:pic>
        <p:nvPicPr>
          <p:cNvPr id="6155" name="Picture 11" descr="http://www.bc.edu/bc_org/avp/cas/fnart/arch/16thc/Fontainbleau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616450"/>
            <a:ext cx="3581400" cy="2241550"/>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Titian. Portrait of Francis 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2819400"/>
            <a:ext cx="1692275" cy="2076450"/>
          </a:xfrm>
          <a:prstGeom prst="rect">
            <a:avLst/>
          </a:prstGeom>
          <a:noFill/>
          <a:extLst>
            <a:ext uri="{909E8E84-426E-40DD-AFC4-6F175D3DCCD1}">
              <a14:hiddenFill xmlns:a14="http://schemas.microsoft.com/office/drawing/2010/main">
                <a:solidFill>
                  <a:srgbClr val="FFFFFF"/>
                </a:solidFill>
              </a14:hiddenFill>
            </a:ext>
          </a:extLst>
        </p:spPr>
      </p:pic>
      <p:sp>
        <p:nvSpPr>
          <p:cNvPr id="6157" name="Text Box 13"/>
          <p:cNvSpPr txBox="1">
            <a:spLocks noChangeArrowheads="1"/>
          </p:cNvSpPr>
          <p:nvPr/>
        </p:nvSpPr>
        <p:spPr bwMode="auto">
          <a:xfrm>
            <a:off x="1524000" y="6127750"/>
            <a:ext cx="5638800" cy="738664"/>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400">
                <a:latin typeface="Arial" panose="020B0604020202020204" pitchFamily="34" charset="0"/>
              </a:rPr>
              <a:t>Monarchs in England and in France (such as Francis I who hired Italian architects to build his palace at Fontainebleau) supported the arts and introduced Renaissance styles to northern Europe.</a:t>
            </a:r>
          </a:p>
        </p:txBody>
      </p:sp>
      <p:sp>
        <p:nvSpPr>
          <p:cNvPr id="6158" name="Oval 14"/>
          <p:cNvSpPr>
            <a:spLocks noChangeArrowheads="1"/>
          </p:cNvSpPr>
          <p:nvPr/>
        </p:nvSpPr>
        <p:spPr bwMode="auto">
          <a:xfrm>
            <a:off x="4038600" y="3048000"/>
            <a:ext cx="1066800" cy="533400"/>
          </a:xfrm>
          <a:prstGeom prst="ellipse">
            <a:avLst/>
          </a:prstGeom>
          <a:noFill/>
          <a:ln w="38100">
            <a:solidFill>
              <a:srgbClr val="CC99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6159" name="Line 15"/>
          <p:cNvSpPr>
            <a:spLocks noChangeShapeType="1"/>
          </p:cNvSpPr>
          <p:nvPr/>
        </p:nvSpPr>
        <p:spPr bwMode="auto">
          <a:xfrm flipV="1">
            <a:off x="3124200" y="3429000"/>
            <a:ext cx="990600" cy="1219200"/>
          </a:xfrm>
          <a:prstGeom prst="line">
            <a:avLst/>
          </a:prstGeom>
          <a:noFill/>
          <a:ln w="38100">
            <a:solidFill>
              <a:srgbClr val="CC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extLst>
      <p:ext uri="{BB962C8B-B14F-4D97-AF65-F5344CB8AC3E}">
        <p14:creationId xmlns:p14="http://schemas.microsoft.com/office/powerpoint/2010/main" val="4127812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anim calcmode="lin" valueType="num">
                                      <p:cBhvr additive="base">
                                        <p:cTn id="7" dur="500" fill="hold"/>
                                        <p:tgtEl>
                                          <p:spTgt spid="6150"/>
                                        </p:tgtEl>
                                        <p:attrNameLst>
                                          <p:attrName>ppt_x</p:attrName>
                                        </p:attrNameLst>
                                      </p:cBhvr>
                                      <p:tavLst>
                                        <p:tav tm="0">
                                          <p:val>
                                            <p:strVal val="0-#ppt_w/2"/>
                                          </p:val>
                                        </p:tav>
                                        <p:tav tm="100000">
                                          <p:val>
                                            <p:strVal val="#ppt_x"/>
                                          </p:val>
                                        </p:tav>
                                      </p:tavLst>
                                    </p:anim>
                                    <p:anim calcmode="lin" valueType="num">
                                      <p:cBhvr additive="base">
                                        <p:cTn id="8" dur="500" fill="hold"/>
                                        <p:tgtEl>
                                          <p:spTgt spid="615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151"/>
                                        </p:tgtEl>
                                        <p:attrNameLst>
                                          <p:attrName>style.visibility</p:attrName>
                                        </p:attrNameLst>
                                      </p:cBhvr>
                                      <p:to>
                                        <p:strVal val="visible"/>
                                      </p:to>
                                    </p:set>
                                    <p:anim calcmode="lin" valueType="num">
                                      <p:cBhvr additive="base">
                                        <p:cTn id="13" dur="500" fill="hold"/>
                                        <p:tgtEl>
                                          <p:spTgt spid="6151"/>
                                        </p:tgtEl>
                                        <p:attrNameLst>
                                          <p:attrName>ppt_x</p:attrName>
                                        </p:attrNameLst>
                                      </p:cBhvr>
                                      <p:tavLst>
                                        <p:tav tm="0">
                                          <p:val>
                                            <p:strVal val="0-#ppt_w/2"/>
                                          </p:val>
                                        </p:tav>
                                        <p:tav tm="100000">
                                          <p:val>
                                            <p:strVal val="#ppt_x"/>
                                          </p:val>
                                        </p:tav>
                                      </p:tavLst>
                                    </p:anim>
                                    <p:anim calcmode="lin" valueType="num">
                                      <p:cBhvr additive="base">
                                        <p:cTn id="14" dur="500" fill="hold"/>
                                        <p:tgtEl>
                                          <p:spTgt spid="615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6152"/>
                                        </p:tgtEl>
                                        <p:attrNameLst>
                                          <p:attrName>style.visibility</p:attrName>
                                        </p:attrNameLst>
                                      </p:cBhvr>
                                      <p:to>
                                        <p:strVal val="visible"/>
                                      </p:to>
                                    </p:set>
                                    <p:anim calcmode="lin" valueType="num">
                                      <p:cBhvr additive="base">
                                        <p:cTn id="19" dur="500" fill="hold"/>
                                        <p:tgtEl>
                                          <p:spTgt spid="6152"/>
                                        </p:tgtEl>
                                        <p:attrNameLst>
                                          <p:attrName>ppt_x</p:attrName>
                                        </p:attrNameLst>
                                      </p:cBhvr>
                                      <p:tavLst>
                                        <p:tav tm="0">
                                          <p:val>
                                            <p:strVal val="0-#ppt_w/2"/>
                                          </p:val>
                                        </p:tav>
                                        <p:tav tm="100000">
                                          <p:val>
                                            <p:strVal val="#ppt_x"/>
                                          </p:val>
                                        </p:tav>
                                      </p:tavLst>
                                    </p:anim>
                                    <p:anim calcmode="lin" valueType="num">
                                      <p:cBhvr additive="base">
                                        <p:cTn id="20"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49">
                                            <p:bg/>
                                          </p:spTgt>
                                        </p:tgtEl>
                                        <p:attrNameLst>
                                          <p:attrName>style.visibility</p:attrName>
                                        </p:attrNameLst>
                                      </p:cBhvr>
                                      <p:to>
                                        <p:strVal val="visible"/>
                                      </p:to>
                                    </p:set>
                                    <p:anim calcmode="lin" valueType="num">
                                      <p:cBhvr additive="base">
                                        <p:cTn id="25" dur="500" fill="hold"/>
                                        <p:tgtEl>
                                          <p:spTgt spid="6149">
                                            <p:bg/>
                                          </p:spTgt>
                                        </p:tgtEl>
                                        <p:attrNameLst>
                                          <p:attrName>ppt_x</p:attrName>
                                        </p:attrNameLst>
                                      </p:cBhvr>
                                      <p:tavLst>
                                        <p:tav tm="0">
                                          <p:val>
                                            <p:strVal val="0-#ppt_w/2"/>
                                          </p:val>
                                        </p:tav>
                                        <p:tav tm="100000">
                                          <p:val>
                                            <p:strVal val="#ppt_x"/>
                                          </p:val>
                                        </p:tav>
                                      </p:tavLst>
                                    </p:anim>
                                    <p:anim calcmode="lin" valueType="num">
                                      <p:cBhvr additive="base">
                                        <p:cTn id="26" dur="500" fill="hold"/>
                                        <p:tgtEl>
                                          <p:spTgt spid="6149">
                                            <p:bg/>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149">
                                            <p:txEl>
                                              <p:pRg st="0" end="0"/>
                                            </p:txEl>
                                          </p:spTgt>
                                        </p:tgtEl>
                                        <p:attrNameLst>
                                          <p:attrName>style.visibility</p:attrName>
                                        </p:attrNameLst>
                                      </p:cBhvr>
                                      <p:to>
                                        <p:strVal val="visible"/>
                                      </p:to>
                                    </p:set>
                                    <p:anim calcmode="lin" valueType="num">
                                      <p:cBhvr additive="base">
                                        <p:cTn id="31" dur="500" fill="hold"/>
                                        <p:tgtEl>
                                          <p:spTgt spid="6149">
                                            <p:txEl>
                                              <p:pRg st="0" end="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14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149">
                                            <p:txEl>
                                              <p:pRg st="1" end="1"/>
                                            </p:txEl>
                                          </p:spTgt>
                                        </p:tgtEl>
                                        <p:attrNameLst>
                                          <p:attrName>style.visibility</p:attrName>
                                        </p:attrNameLst>
                                      </p:cBhvr>
                                      <p:to>
                                        <p:strVal val="visible"/>
                                      </p:to>
                                    </p:set>
                                    <p:anim calcmode="lin" valueType="num">
                                      <p:cBhvr additive="base">
                                        <p:cTn id="37" dur="500" fill="hold"/>
                                        <p:tgtEl>
                                          <p:spTgt spid="6149">
                                            <p:txEl>
                                              <p:pRg st="1" end="1"/>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14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149">
                                            <p:txEl>
                                              <p:pRg st="2" end="2"/>
                                            </p:txEl>
                                          </p:spTgt>
                                        </p:tgtEl>
                                        <p:attrNameLst>
                                          <p:attrName>style.visibility</p:attrName>
                                        </p:attrNameLst>
                                      </p:cBhvr>
                                      <p:to>
                                        <p:strVal val="visible"/>
                                      </p:to>
                                    </p:set>
                                    <p:anim calcmode="lin" valueType="num">
                                      <p:cBhvr additive="base">
                                        <p:cTn id="43" dur="500" fill="hold"/>
                                        <p:tgtEl>
                                          <p:spTgt spid="6149">
                                            <p:txEl>
                                              <p:pRg st="2" end="2"/>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614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6149">
                                            <p:txEl>
                                              <p:pRg st="3" end="3"/>
                                            </p:txEl>
                                          </p:spTgt>
                                        </p:tgtEl>
                                        <p:attrNameLst>
                                          <p:attrName>style.visibility</p:attrName>
                                        </p:attrNameLst>
                                      </p:cBhvr>
                                      <p:to>
                                        <p:strVal val="visible"/>
                                      </p:to>
                                    </p:set>
                                    <p:anim calcmode="lin" valueType="num">
                                      <p:cBhvr additive="base">
                                        <p:cTn id="49" dur="500" fill="hold"/>
                                        <p:tgtEl>
                                          <p:spTgt spid="6149">
                                            <p:txEl>
                                              <p:pRg st="3" end="3"/>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614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6149">
                                            <p:txEl>
                                              <p:pRg st="4" end="4"/>
                                            </p:txEl>
                                          </p:spTgt>
                                        </p:tgtEl>
                                        <p:attrNameLst>
                                          <p:attrName>style.visibility</p:attrName>
                                        </p:attrNameLst>
                                      </p:cBhvr>
                                      <p:to>
                                        <p:strVal val="visible"/>
                                      </p:to>
                                    </p:set>
                                    <p:anim calcmode="lin" valueType="num">
                                      <p:cBhvr additive="base">
                                        <p:cTn id="55" dur="500" fill="hold"/>
                                        <p:tgtEl>
                                          <p:spTgt spid="6149">
                                            <p:txEl>
                                              <p:pRg st="4" end="4"/>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614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6149">
                                            <p:txEl>
                                              <p:pRg st="5" end="5"/>
                                            </p:txEl>
                                          </p:spTgt>
                                        </p:tgtEl>
                                        <p:attrNameLst>
                                          <p:attrName>style.visibility</p:attrName>
                                        </p:attrNameLst>
                                      </p:cBhvr>
                                      <p:to>
                                        <p:strVal val="visible"/>
                                      </p:to>
                                    </p:set>
                                    <p:anim calcmode="lin" valueType="num">
                                      <p:cBhvr additive="base">
                                        <p:cTn id="61" dur="500" fill="hold"/>
                                        <p:tgtEl>
                                          <p:spTgt spid="6149">
                                            <p:txEl>
                                              <p:pRg st="5" end="5"/>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614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6149">
                                            <p:txEl>
                                              <p:pRg st="6" end="6"/>
                                            </p:txEl>
                                          </p:spTgt>
                                        </p:tgtEl>
                                        <p:attrNameLst>
                                          <p:attrName>style.visibility</p:attrName>
                                        </p:attrNameLst>
                                      </p:cBhvr>
                                      <p:to>
                                        <p:strVal val="visible"/>
                                      </p:to>
                                    </p:set>
                                    <p:anim calcmode="lin" valueType="num">
                                      <p:cBhvr additive="base">
                                        <p:cTn id="67" dur="500" fill="hold"/>
                                        <p:tgtEl>
                                          <p:spTgt spid="6149">
                                            <p:txEl>
                                              <p:pRg st="6" end="6"/>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614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6149">
                                            <p:txEl>
                                              <p:pRg st="7" end="7"/>
                                            </p:txEl>
                                          </p:spTgt>
                                        </p:tgtEl>
                                        <p:attrNameLst>
                                          <p:attrName>style.visibility</p:attrName>
                                        </p:attrNameLst>
                                      </p:cBhvr>
                                      <p:to>
                                        <p:strVal val="visible"/>
                                      </p:to>
                                    </p:set>
                                    <p:anim calcmode="lin" valueType="num">
                                      <p:cBhvr additive="base">
                                        <p:cTn id="73" dur="500" fill="hold"/>
                                        <p:tgtEl>
                                          <p:spTgt spid="6149">
                                            <p:txEl>
                                              <p:pRg st="7" end="7"/>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614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6149">
                                            <p:txEl>
                                              <p:pRg st="8" end="8"/>
                                            </p:txEl>
                                          </p:spTgt>
                                        </p:tgtEl>
                                        <p:attrNameLst>
                                          <p:attrName>style.visibility</p:attrName>
                                        </p:attrNameLst>
                                      </p:cBhvr>
                                      <p:to>
                                        <p:strVal val="visible"/>
                                      </p:to>
                                    </p:set>
                                    <p:anim calcmode="lin" valueType="num">
                                      <p:cBhvr additive="base">
                                        <p:cTn id="79" dur="500" fill="hold"/>
                                        <p:tgtEl>
                                          <p:spTgt spid="6149">
                                            <p:txEl>
                                              <p:pRg st="8" end="8"/>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614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6149">
                                            <p:txEl>
                                              <p:pRg st="9" end="9"/>
                                            </p:txEl>
                                          </p:spTgt>
                                        </p:tgtEl>
                                        <p:attrNameLst>
                                          <p:attrName>style.visibility</p:attrName>
                                        </p:attrNameLst>
                                      </p:cBhvr>
                                      <p:to>
                                        <p:strVal val="visible"/>
                                      </p:to>
                                    </p:set>
                                    <p:anim calcmode="lin" valueType="num">
                                      <p:cBhvr additive="base">
                                        <p:cTn id="85" dur="500" fill="hold"/>
                                        <p:tgtEl>
                                          <p:spTgt spid="6149">
                                            <p:txEl>
                                              <p:pRg st="9" end="9"/>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6149">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6149">
                                            <p:txEl>
                                              <p:pRg st="10" end="10"/>
                                            </p:txEl>
                                          </p:spTgt>
                                        </p:tgtEl>
                                        <p:attrNameLst>
                                          <p:attrName>style.visibility</p:attrName>
                                        </p:attrNameLst>
                                      </p:cBhvr>
                                      <p:to>
                                        <p:strVal val="visible"/>
                                      </p:to>
                                    </p:set>
                                    <p:anim calcmode="lin" valueType="num">
                                      <p:cBhvr additive="base">
                                        <p:cTn id="91" dur="500" fill="hold"/>
                                        <p:tgtEl>
                                          <p:spTgt spid="6149">
                                            <p:txEl>
                                              <p:pRg st="10" end="10"/>
                                            </p:txEl>
                                          </p:spTgt>
                                        </p:tgtEl>
                                        <p:attrNameLst>
                                          <p:attrName>ppt_x</p:attrName>
                                        </p:attrNameLst>
                                      </p:cBhvr>
                                      <p:tavLst>
                                        <p:tav tm="0">
                                          <p:val>
                                            <p:strVal val="0-#ppt_w/2"/>
                                          </p:val>
                                        </p:tav>
                                        <p:tav tm="100000">
                                          <p:val>
                                            <p:strVal val="#ppt_x"/>
                                          </p:val>
                                        </p:tav>
                                      </p:tavLst>
                                    </p:anim>
                                    <p:anim calcmode="lin" valueType="num">
                                      <p:cBhvr additive="base">
                                        <p:cTn id="92" dur="500" fill="hold"/>
                                        <p:tgtEl>
                                          <p:spTgt spid="6149">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6149">
                                            <p:txEl>
                                              <p:pRg st="11" end="11"/>
                                            </p:txEl>
                                          </p:spTgt>
                                        </p:tgtEl>
                                        <p:attrNameLst>
                                          <p:attrName>style.visibility</p:attrName>
                                        </p:attrNameLst>
                                      </p:cBhvr>
                                      <p:to>
                                        <p:strVal val="visible"/>
                                      </p:to>
                                    </p:set>
                                    <p:anim calcmode="lin" valueType="num">
                                      <p:cBhvr additive="base">
                                        <p:cTn id="97" dur="500" fill="hold"/>
                                        <p:tgtEl>
                                          <p:spTgt spid="6149">
                                            <p:txEl>
                                              <p:pRg st="11" end="11"/>
                                            </p:txEl>
                                          </p:spTgt>
                                        </p:tgtEl>
                                        <p:attrNameLst>
                                          <p:attrName>ppt_x</p:attrName>
                                        </p:attrNameLst>
                                      </p:cBhvr>
                                      <p:tavLst>
                                        <p:tav tm="0">
                                          <p:val>
                                            <p:strVal val="0-#ppt_w/2"/>
                                          </p:val>
                                        </p:tav>
                                        <p:tav tm="100000">
                                          <p:val>
                                            <p:strVal val="#ppt_x"/>
                                          </p:val>
                                        </p:tav>
                                      </p:tavLst>
                                    </p:anim>
                                    <p:anim calcmode="lin" valueType="num">
                                      <p:cBhvr additive="base">
                                        <p:cTn id="98" dur="500" fill="hold"/>
                                        <p:tgtEl>
                                          <p:spTgt spid="6149">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6149">
                                            <p:txEl>
                                              <p:pRg st="12" end="12"/>
                                            </p:txEl>
                                          </p:spTgt>
                                        </p:tgtEl>
                                        <p:attrNameLst>
                                          <p:attrName>style.visibility</p:attrName>
                                        </p:attrNameLst>
                                      </p:cBhvr>
                                      <p:to>
                                        <p:strVal val="visible"/>
                                      </p:to>
                                    </p:set>
                                    <p:anim calcmode="lin" valueType="num">
                                      <p:cBhvr additive="base">
                                        <p:cTn id="103" dur="500" fill="hold"/>
                                        <p:tgtEl>
                                          <p:spTgt spid="6149">
                                            <p:txEl>
                                              <p:pRg st="12" end="12"/>
                                            </p:txEl>
                                          </p:spTgt>
                                        </p:tgtEl>
                                        <p:attrNameLst>
                                          <p:attrName>ppt_x</p:attrName>
                                        </p:attrNameLst>
                                      </p:cBhvr>
                                      <p:tavLst>
                                        <p:tav tm="0">
                                          <p:val>
                                            <p:strVal val="0-#ppt_w/2"/>
                                          </p:val>
                                        </p:tav>
                                        <p:tav tm="100000">
                                          <p:val>
                                            <p:strVal val="#ppt_x"/>
                                          </p:val>
                                        </p:tav>
                                      </p:tavLst>
                                    </p:anim>
                                    <p:anim calcmode="lin" valueType="num">
                                      <p:cBhvr additive="base">
                                        <p:cTn id="104" dur="500" fill="hold"/>
                                        <p:tgtEl>
                                          <p:spTgt spid="6149">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6149">
                                            <p:txEl>
                                              <p:pRg st="13" end="13"/>
                                            </p:txEl>
                                          </p:spTgt>
                                        </p:tgtEl>
                                        <p:attrNameLst>
                                          <p:attrName>style.visibility</p:attrName>
                                        </p:attrNameLst>
                                      </p:cBhvr>
                                      <p:to>
                                        <p:strVal val="visible"/>
                                      </p:to>
                                    </p:set>
                                    <p:anim calcmode="lin" valueType="num">
                                      <p:cBhvr additive="base">
                                        <p:cTn id="109" dur="500" fill="hold"/>
                                        <p:tgtEl>
                                          <p:spTgt spid="6149">
                                            <p:txEl>
                                              <p:pRg st="13" end="13"/>
                                            </p:txEl>
                                          </p:spTgt>
                                        </p:tgtEl>
                                        <p:attrNameLst>
                                          <p:attrName>ppt_x</p:attrName>
                                        </p:attrNameLst>
                                      </p:cBhvr>
                                      <p:tavLst>
                                        <p:tav tm="0">
                                          <p:val>
                                            <p:strVal val="0-#ppt_w/2"/>
                                          </p:val>
                                        </p:tav>
                                        <p:tav tm="100000">
                                          <p:val>
                                            <p:strVal val="#ppt_x"/>
                                          </p:val>
                                        </p:tav>
                                      </p:tavLst>
                                    </p:anim>
                                    <p:anim calcmode="lin" valueType="num">
                                      <p:cBhvr additive="base">
                                        <p:cTn id="110" dur="500" fill="hold"/>
                                        <p:tgtEl>
                                          <p:spTgt spid="6149">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8" fill="hold" grpId="0" nodeType="clickEffect">
                                  <p:stCondLst>
                                    <p:cond delay="0"/>
                                  </p:stCondLst>
                                  <p:childTnLst>
                                    <p:set>
                                      <p:cBhvr>
                                        <p:cTn id="114" dur="1" fill="hold">
                                          <p:stCondLst>
                                            <p:cond delay="0"/>
                                          </p:stCondLst>
                                        </p:cTn>
                                        <p:tgtEl>
                                          <p:spTgt spid="6149">
                                            <p:txEl>
                                              <p:pRg st="14" end="14"/>
                                            </p:txEl>
                                          </p:spTgt>
                                        </p:tgtEl>
                                        <p:attrNameLst>
                                          <p:attrName>style.visibility</p:attrName>
                                        </p:attrNameLst>
                                      </p:cBhvr>
                                      <p:to>
                                        <p:strVal val="visible"/>
                                      </p:to>
                                    </p:set>
                                    <p:anim calcmode="lin" valueType="num">
                                      <p:cBhvr additive="base">
                                        <p:cTn id="115" dur="500" fill="hold"/>
                                        <p:tgtEl>
                                          <p:spTgt spid="6149">
                                            <p:txEl>
                                              <p:pRg st="14" end="14"/>
                                            </p:txEl>
                                          </p:spTgt>
                                        </p:tgtEl>
                                        <p:attrNameLst>
                                          <p:attrName>ppt_x</p:attrName>
                                        </p:attrNameLst>
                                      </p:cBhvr>
                                      <p:tavLst>
                                        <p:tav tm="0">
                                          <p:val>
                                            <p:strVal val="0-#ppt_w/2"/>
                                          </p:val>
                                        </p:tav>
                                        <p:tav tm="100000">
                                          <p:val>
                                            <p:strVal val="#ppt_x"/>
                                          </p:val>
                                        </p:tav>
                                      </p:tavLst>
                                    </p:anim>
                                    <p:anim calcmode="lin" valueType="num">
                                      <p:cBhvr additive="base">
                                        <p:cTn id="116" dur="500" fill="hold"/>
                                        <p:tgtEl>
                                          <p:spTgt spid="6149">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8" fill="hold" grpId="0" nodeType="clickEffect">
                                  <p:stCondLst>
                                    <p:cond delay="0"/>
                                  </p:stCondLst>
                                  <p:childTnLst>
                                    <p:set>
                                      <p:cBhvr>
                                        <p:cTn id="120" dur="1" fill="hold">
                                          <p:stCondLst>
                                            <p:cond delay="0"/>
                                          </p:stCondLst>
                                        </p:cTn>
                                        <p:tgtEl>
                                          <p:spTgt spid="6149">
                                            <p:txEl>
                                              <p:pRg st="15" end="15"/>
                                            </p:txEl>
                                          </p:spTgt>
                                        </p:tgtEl>
                                        <p:attrNameLst>
                                          <p:attrName>style.visibility</p:attrName>
                                        </p:attrNameLst>
                                      </p:cBhvr>
                                      <p:to>
                                        <p:strVal val="visible"/>
                                      </p:to>
                                    </p:set>
                                    <p:anim calcmode="lin" valueType="num">
                                      <p:cBhvr additive="base">
                                        <p:cTn id="121" dur="500" fill="hold"/>
                                        <p:tgtEl>
                                          <p:spTgt spid="6149">
                                            <p:txEl>
                                              <p:pRg st="15" end="15"/>
                                            </p:txEl>
                                          </p:spTgt>
                                        </p:tgtEl>
                                        <p:attrNameLst>
                                          <p:attrName>ppt_x</p:attrName>
                                        </p:attrNameLst>
                                      </p:cBhvr>
                                      <p:tavLst>
                                        <p:tav tm="0">
                                          <p:val>
                                            <p:strVal val="0-#ppt_w/2"/>
                                          </p:val>
                                        </p:tav>
                                        <p:tav tm="100000">
                                          <p:val>
                                            <p:strVal val="#ppt_x"/>
                                          </p:val>
                                        </p:tav>
                                      </p:tavLst>
                                    </p:anim>
                                    <p:anim calcmode="lin" valueType="num">
                                      <p:cBhvr additive="base">
                                        <p:cTn id="122" dur="500" fill="hold"/>
                                        <p:tgtEl>
                                          <p:spTgt spid="6149">
                                            <p:txEl>
                                              <p:pRg st="15" end="15"/>
                                            </p:txEl>
                                          </p:spTgt>
                                        </p:tgtEl>
                                        <p:attrNameLst>
                                          <p:attrName>ppt_y</p:attrName>
                                        </p:attrNameLst>
                                      </p:cBhvr>
                                      <p:tavLst>
                                        <p:tav tm="0">
                                          <p:val>
                                            <p:strVal val="#ppt_y"/>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 presetClass="entr" presetSubtype="8" fill="hold" nodeType="clickEffect">
                                  <p:stCondLst>
                                    <p:cond delay="0"/>
                                  </p:stCondLst>
                                  <p:childTnLst>
                                    <p:set>
                                      <p:cBhvr>
                                        <p:cTn id="126" dur="1" fill="hold">
                                          <p:stCondLst>
                                            <p:cond delay="0"/>
                                          </p:stCondLst>
                                        </p:cTn>
                                        <p:tgtEl>
                                          <p:spTgt spid="6156"/>
                                        </p:tgtEl>
                                        <p:attrNameLst>
                                          <p:attrName>style.visibility</p:attrName>
                                        </p:attrNameLst>
                                      </p:cBhvr>
                                      <p:to>
                                        <p:strVal val="visible"/>
                                      </p:to>
                                    </p:set>
                                    <p:anim calcmode="lin" valueType="num">
                                      <p:cBhvr additive="base">
                                        <p:cTn id="127" dur="500" fill="hold"/>
                                        <p:tgtEl>
                                          <p:spTgt spid="6156"/>
                                        </p:tgtEl>
                                        <p:attrNameLst>
                                          <p:attrName>ppt_x</p:attrName>
                                        </p:attrNameLst>
                                      </p:cBhvr>
                                      <p:tavLst>
                                        <p:tav tm="0">
                                          <p:val>
                                            <p:strVal val="0-#ppt_w/2"/>
                                          </p:val>
                                        </p:tav>
                                        <p:tav tm="100000">
                                          <p:val>
                                            <p:strVal val="#ppt_x"/>
                                          </p:val>
                                        </p:tav>
                                      </p:tavLst>
                                    </p:anim>
                                    <p:anim calcmode="lin" valueType="num">
                                      <p:cBhvr additive="base">
                                        <p:cTn id="128" dur="500" fill="hold"/>
                                        <p:tgtEl>
                                          <p:spTgt spid="6156"/>
                                        </p:tgtEl>
                                        <p:attrNameLst>
                                          <p:attrName>ppt_y</p:attrName>
                                        </p:attrNameLst>
                                      </p:cBhvr>
                                      <p:tavLst>
                                        <p:tav tm="0">
                                          <p:val>
                                            <p:strVal val="#ppt_y"/>
                                          </p:val>
                                        </p:tav>
                                        <p:tav tm="100000">
                                          <p:val>
                                            <p:strVal val="#ppt_y"/>
                                          </p:val>
                                        </p:tav>
                                      </p:tavLst>
                                    </p:anim>
                                  </p:childTnLst>
                                </p:cTn>
                              </p:par>
                            </p:childTnLst>
                          </p:cTn>
                        </p:par>
                      </p:childTnLst>
                    </p:cTn>
                  </p:par>
                  <p:par>
                    <p:cTn id="129" fill="hold" nodeType="clickPar">
                      <p:stCondLst>
                        <p:cond delay="indefinite"/>
                      </p:stCondLst>
                      <p:childTnLst>
                        <p:par>
                          <p:cTn id="130" fill="hold" nodeType="withGroup">
                            <p:stCondLst>
                              <p:cond delay="0"/>
                            </p:stCondLst>
                            <p:childTnLst>
                              <p:par>
                                <p:cTn id="131" presetID="2" presetClass="entr" presetSubtype="8" fill="hold" nodeType="clickEffect">
                                  <p:stCondLst>
                                    <p:cond delay="0"/>
                                  </p:stCondLst>
                                  <p:childTnLst>
                                    <p:set>
                                      <p:cBhvr>
                                        <p:cTn id="132" dur="1" fill="hold">
                                          <p:stCondLst>
                                            <p:cond delay="0"/>
                                          </p:stCondLst>
                                        </p:cTn>
                                        <p:tgtEl>
                                          <p:spTgt spid="6155"/>
                                        </p:tgtEl>
                                        <p:attrNameLst>
                                          <p:attrName>style.visibility</p:attrName>
                                        </p:attrNameLst>
                                      </p:cBhvr>
                                      <p:to>
                                        <p:strVal val="visible"/>
                                      </p:to>
                                    </p:set>
                                    <p:anim calcmode="lin" valueType="num">
                                      <p:cBhvr additive="base">
                                        <p:cTn id="133" dur="500" fill="hold"/>
                                        <p:tgtEl>
                                          <p:spTgt spid="6155"/>
                                        </p:tgtEl>
                                        <p:attrNameLst>
                                          <p:attrName>ppt_x</p:attrName>
                                        </p:attrNameLst>
                                      </p:cBhvr>
                                      <p:tavLst>
                                        <p:tav tm="0">
                                          <p:val>
                                            <p:strVal val="0-#ppt_w/2"/>
                                          </p:val>
                                        </p:tav>
                                        <p:tav tm="100000">
                                          <p:val>
                                            <p:strVal val="#ppt_x"/>
                                          </p:val>
                                        </p:tav>
                                      </p:tavLst>
                                    </p:anim>
                                    <p:anim calcmode="lin" valueType="num">
                                      <p:cBhvr additive="base">
                                        <p:cTn id="134" dur="500" fill="hold"/>
                                        <p:tgtEl>
                                          <p:spTgt spid="6155"/>
                                        </p:tgtEl>
                                        <p:attrNameLst>
                                          <p:attrName>ppt_y</p:attrName>
                                        </p:attrNameLst>
                                      </p:cBhvr>
                                      <p:tavLst>
                                        <p:tav tm="0">
                                          <p:val>
                                            <p:strVal val="#ppt_y"/>
                                          </p:val>
                                        </p:tav>
                                        <p:tav tm="100000">
                                          <p:val>
                                            <p:strVal val="#ppt_y"/>
                                          </p:val>
                                        </p:tav>
                                      </p:tavLst>
                                    </p:anim>
                                  </p:childTnLst>
                                </p:cTn>
                              </p:par>
                            </p:childTnLst>
                          </p:cTn>
                        </p:par>
                      </p:childTnLst>
                    </p:cTn>
                  </p:par>
                  <p:par>
                    <p:cTn id="135" fill="hold" nodeType="clickPar">
                      <p:stCondLst>
                        <p:cond delay="indefinite"/>
                      </p:stCondLst>
                      <p:childTnLst>
                        <p:par>
                          <p:cTn id="136" fill="hold" nodeType="withGroup">
                            <p:stCondLst>
                              <p:cond delay="0"/>
                            </p:stCondLst>
                            <p:childTnLst>
                              <p:par>
                                <p:cTn id="137" presetID="2" presetClass="entr" presetSubtype="8" fill="hold" grpId="0" nodeType="clickEffect">
                                  <p:stCondLst>
                                    <p:cond delay="0"/>
                                  </p:stCondLst>
                                  <p:childTnLst>
                                    <p:set>
                                      <p:cBhvr>
                                        <p:cTn id="138" dur="1" fill="hold">
                                          <p:stCondLst>
                                            <p:cond delay="0"/>
                                          </p:stCondLst>
                                        </p:cTn>
                                        <p:tgtEl>
                                          <p:spTgt spid="6157"/>
                                        </p:tgtEl>
                                        <p:attrNameLst>
                                          <p:attrName>style.visibility</p:attrName>
                                        </p:attrNameLst>
                                      </p:cBhvr>
                                      <p:to>
                                        <p:strVal val="visible"/>
                                      </p:to>
                                    </p:set>
                                    <p:anim calcmode="lin" valueType="num">
                                      <p:cBhvr additive="base">
                                        <p:cTn id="139" dur="500" fill="hold"/>
                                        <p:tgtEl>
                                          <p:spTgt spid="6157"/>
                                        </p:tgtEl>
                                        <p:attrNameLst>
                                          <p:attrName>ppt_x</p:attrName>
                                        </p:attrNameLst>
                                      </p:cBhvr>
                                      <p:tavLst>
                                        <p:tav tm="0">
                                          <p:val>
                                            <p:strVal val="0-#ppt_w/2"/>
                                          </p:val>
                                        </p:tav>
                                        <p:tav tm="100000">
                                          <p:val>
                                            <p:strVal val="#ppt_x"/>
                                          </p:val>
                                        </p:tav>
                                      </p:tavLst>
                                    </p:anim>
                                    <p:anim calcmode="lin" valueType="num">
                                      <p:cBhvr additive="base">
                                        <p:cTn id="140" dur="500" fill="hold"/>
                                        <p:tgtEl>
                                          <p:spTgt spid="6157"/>
                                        </p:tgtEl>
                                        <p:attrNameLst>
                                          <p:attrName>ppt_y</p:attrName>
                                        </p:attrNameLst>
                                      </p:cBhvr>
                                      <p:tavLst>
                                        <p:tav tm="0">
                                          <p:val>
                                            <p:strVal val="#ppt_y"/>
                                          </p:val>
                                        </p:tav>
                                        <p:tav tm="100000">
                                          <p:val>
                                            <p:strVal val="#ppt_y"/>
                                          </p:val>
                                        </p:tav>
                                      </p:tavLst>
                                    </p:anim>
                                  </p:childTnLst>
                                </p:cTn>
                              </p:par>
                            </p:childTnLst>
                          </p:cTn>
                        </p:par>
                      </p:childTnLst>
                    </p:cTn>
                  </p:par>
                  <p:par>
                    <p:cTn id="141" fill="hold" nodeType="clickPar">
                      <p:stCondLst>
                        <p:cond delay="indefinite"/>
                      </p:stCondLst>
                      <p:childTnLst>
                        <p:par>
                          <p:cTn id="142" fill="hold" nodeType="withGroup">
                            <p:stCondLst>
                              <p:cond delay="0"/>
                            </p:stCondLst>
                            <p:childTnLst>
                              <p:par>
                                <p:cTn id="143" presetID="2" presetClass="entr" presetSubtype="8" fill="hold" nodeType="clickEffect">
                                  <p:stCondLst>
                                    <p:cond delay="0"/>
                                  </p:stCondLst>
                                  <p:childTnLst>
                                    <p:set>
                                      <p:cBhvr>
                                        <p:cTn id="144" dur="1" fill="hold">
                                          <p:stCondLst>
                                            <p:cond delay="0"/>
                                          </p:stCondLst>
                                        </p:cTn>
                                        <p:tgtEl>
                                          <p:spTgt spid="6159"/>
                                        </p:tgtEl>
                                        <p:attrNameLst>
                                          <p:attrName>style.visibility</p:attrName>
                                        </p:attrNameLst>
                                      </p:cBhvr>
                                      <p:to>
                                        <p:strVal val="visible"/>
                                      </p:to>
                                    </p:set>
                                    <p:anim calcmode="lin" valueType="num">
                                      <p:cBhvr additive="base">
                                        <p:cTn id="145" dur="500" fill="hold"/>
                                        <p:tgtEl>
                                          <p:spTgt spid="6159"/>
                                        </p:tgtEl>
                                        <p:attrNameLst>
                                          <p:attrName>ppt_x</p:attrName>
                                        </p:attrNameLst>
                                      </p:cBhvr>
                                      <p:tavLst>
                                        <p:tav tm="0">
                                          <p:val>
                                            <p:strVal val="0-#ppt_w/2"/>
                                          </p:val>
                                        </p:tav>
                                        <p:tav tm="100000">
                                          <p:val>
                                            <p:strVal val="#ppt_x"/>
                                          </p:val>
                                        </p:tav>
                                      </p:tavLst>
                                    </p:anim>
                                    <p:anim calcmode="lin" valueType="num">
                                      <p:cBhvr additive="base">
                                        <p:cTn id="146" dur="500" fill="hold"/>
                                        <p:tgtEl>
                                          <p:spTgt spid="6159"/>
                                        </p:tgtEl>
                                        <p:attrNameLst>
                                          <p:attrName>ppt_y</p:attrName>
                                        </p:attrNameLst>
                                      </p:cBhvr>
                                      <p:tavLst>
                                        <p:tav tm="0">
                                          <p:val>
                                            <p:strVal val="#ppt_y"/>
                                          </p:val>
                                        </p:tav>
                                        <p:tav tm="100000">
                                          <p:val>
                                            <p:strVal val="#ppt_y"/>
                                          </p:val>
                                        </p:tav>
                                      </p:tavLst>
                                    </p:anim>
                                  </p:childTnLst>
                                </p:cTn>
                              </p:par>
                            </p:childTnLst>
                          </p:cTn>
                        </p:par>
                      </p:childTnLst>
                    </p:cTn>
                  </p:par>
                  <p:par>
                    <p:cTn id="147" fill="hold" nodeType="clickPar">
                      <p:stCondLst>
                        <p:cond delay="indefinite"/>
                      </p:stCondLst>
                      <p:childTnLst>
                        <p:par>
                          <p:cTn id="148" fill="hold" nodeType="withGroup">
                            <p:stCondLst>
                              <p:cond delay="0"/>
                            </p:stCondLst>
                            <p:childTnLst>
                              <p:par>
                                <p:cTn id="149" presetID="2" presetClass="entr" presetSubtype="8" fill="hold" nodeType="clickEffect">
                                  <p:stCondLst>
                                    <p:cond delay="0"/>
                                  </p:stCondLst>
                                  <p:childTnLst>
                                    <p:set>
                                      <p:cBhvr>
                                        <p:cTn id="150" dur="1" fill="hold">
                                          <p:stCondLst>
                                            <p:cond delay="0"/>
                                          </p:stCondLst>
                                        </p:cTn>
                                        <p:tgtEl>
                                          <p:spTgt spid="6158"/>
                                        </p:tgtEl>
                                        <p:attrNameLst>
                                          <p:attrName>style.visibility</p:attrName>
                                        </p:attrNameLst>
                                      </p:cBhvr>
                                      <p:to>
                                        <p:strVal val="visible"/>
                                      </p:to>
                                    </p:set>
                                    <p:anim calcmode="lin" valueType="num">
                                      <p:cBhvr additive="base">
                                        <p:cTn id="151" dur="500" fill="hold"/>
                                        <p:tgtEl>
                                          <p:spTgt spid="6158"/>
                                        </p:tgtEl>
                                        <p:attrNameLst>
                                          <p:attrName>ppt_x</p:attrName>
                                        </p:attrNameLst>
                                      </p:cBhvr>
                                      <p:tavLst>
                                        <p:tav tm="0">
                                          <p:val>
                                            <p:strVal val="0-#ppt_w/2"/>
                                          </p:val>
                                        </p:tav>
                                        <p:tav tm="100000">
                                          <p:val>
                                            <p:strVal val="#ppt_x"/>
                                          </p:val>
                                        </p:tav>
                                      </p:tavLst>
                                    </p:anim>
                                    <p:anim calcmode="lin" valueType="num">
                                      <p:cBhvr additive="base">
                                        <p:cTn id="152" dur="500" fill="hold"/>
                                        <p:tgtEl>
                                          <p:spTgt spid="61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nimBg="1" autoUpdateAnimBg="0"/>
      <p:bldP spid="6157"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epiction of a scribe adding text to a manuscript by hand, in a room filled with writing tools and bookmaking materia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3114" y="285750"/>
            <a:ext cx="8104187" cy="628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155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tloessin\My Documents\My Pictures\GutenbergPre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4237038"/>
            <a:ext cx="3689350" cy="2620962"/>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Documents and Settings\tloessin\My Documents\My Pictures\Guten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870076"/>
            <a:ext cx="1752600" cy="1558925"/>
          </a:xfrm>
          <a:prstGeom prst="rect">
            <a:avLst/>
          </a:prstGeom>
          <a:noFill/>
          <a:extLst>
            <a:ext uri="{909E8E84-426E-40DD-AFC4-6F175D3DCCD1}">
              <a14:hiddenFill xmlns:a14="http://schemas.microsoft.com/office/drawing/2010/main">
                <a:solidFill>
                  <a:srgbClr val="FFFFFF"/>
                </a:solidFill>
              </a14:hiddenFill>
            </a:ext>
          </a:extLst>
        </p:spPr>
      </p:pic>
      <p:sp>
        <p:nvSpPr>
          <p:cNvPr id="8196" name="Text Box 4"/>
          <p:cNvSpPr txBox="1">
            <a:spLocks noChangeArrowheads="1"/>
          </p:cNvSpPr>
          <p:nvPr/>
        </p:nvSpPr>
        <p:spPr bwMode="auto">
          <a:xfrm>
            <a:off x="3886200" y="381000"/>
            <a:ext cx="69342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dirty="0"/>
              <a:t>Since antiquity it had been scribes and later, monks </a:t>
            </a:r>
          </a:p>
          <a:p>
            <a:r>
              <a:rPr lang="en-US" altLang="es-ES" dirty="0"/>
              <a:t>in the Medieval period, who copied all manuscripts </a:t>
            </a:r>
          </a:p>
          <a:p>
            <a:r>
              <a:rPr lang="en-US" altLang="es-ES" dirty="0"/>
              <a:t>by hand …</a:t>
            </a:r>
          </a:p>
        </p:txBody>
      </p:sp>
      <p:pic>
        <p:nvPicPr>
          <p:cNvPr id="8197" name="Picture 5" descr="scrib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457200"/>
            <a:ext cx="1982788" cy="2133600"/>
          </a:xfrm>
          <a:prstGeom prst="rect">
            <a:avLst/>
          </a:prstGeom>
          <a:noFill/>
          <a:extLst>
            <a:ext uri="{909E8E84-426E-40DD-AFC4-6F175D3DCCD1}">
              <a14:hiddenFill xmlns:a14="http://schemas.microsoft.com/office/drawing/2010/main">
                <a:solidFill>
                  <a:srgbClr val="FFFFFF"/>
                </a:solidFill>
              </a14:hiddenFill>
            </a:ext>
          </a:extLst>
        </p:spPr>
      </p:pic>
      <p:sp>
        <p:nvSpPr>
          <p:cNvPr id="8198" name="Text Box 6"/>
          <p:cNvSpPr txBox="1">
            <a:spLocks noChangeArrowheads="1"/>
          </p:cNvSpPr>
          <p:nvPr/>
        </p:nvSpPr>
        <p:spPr bwMode="auto">
          <a:xfrm>
            <a:off x="5943600" y="1876426"/>
            <a:ext cx="47244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dirty="0"/>
              <a:t>Johann Gutenberg  invented a “printing press” – </a:t>
            </a:r>
            <a:r>
              <a:rPr lang="en-US" altLang="es-ES" b="1" i="1" dirty="0"/>
              <a:t>or,</a:t>
            </a:r>
            <a:r>
              <a:rPr lang="en-US" altLang="es-ES" b="1" dirty="0"/>
              <a:t> </a:t>
            </a:r>
          </a:p>
          <a:p>
            <a:r>
              <a:rPr lang="en-US" altLang="es-ES" b="1" dirty="0"/>
              <a:t>the technique of printing from movable blocks of type letters.</a:t>
            </a:r>
          </a:p>
        </p:txBody>
      </p:sp>
      <p:sp>
        <p:nvSpPr>
          <p:cNvPr id="8199" name="Text Box 7"/>
          <p:cNvSpPr txBox="1">
            <a:spLocks noChangeArrowheads="1"/>
          </p:cNvSpPr>
          <p:nvPr/>
        </p:nvSpPr>
        <p:spPr bwMode="auto">
          <a:xfrm>
            <a:off x="1081549" y="3580032"/>
            <a:ext cx="89916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dirty="0"/>
              <a:t>Gutenberg was a 15th-century German craftsman, inventor, and printer.  He used hand-set type cast in molds to print multiple copies of manuscripts. Copying now became </a:t>
            </a:r>
          </a:p>
          <a:p>
            <a:r>
              <a:rPr lang="en-US" altLang="es-ES" b="1" dirty="0"/>
              <a:t>mechanized and much faster. </a:t>
            </a:r>
          </a:p>
          <a:p>
            <a:r>
              <a:rPr lang="en-US" altLang="es-ES" b="1" dirty="0"/>
              <a:t>The invention of movable-type printing </a:t>
            </a:r>
          </a:p>
          <a:p>
            <a:r>
              <a:rPr lang="en-US" altLang="es-ES" b="1" dirty="0"/>
              <a:t>facilitated an easier exchange of ideas </a:t>
            </a:r>
          </a:p>
          <a:p>
            <a:r>
              <a:rPr lang="en-US" altLang="es-ES" b="1" dirty="0"/>
              <a:t>and helped spread </a:t>
            </a:r>
          </a:p>
          <a:p>
            <a:r>
              <a:rPr lang="en-US" altLang="es-ES" b="1" dirty="0"/>
              <a:t>the ideas of the Renaissance.</a:t>
            </a:r>
          </a:p>
          <a:p>
            <a:endParaRPr lang="en-US" altLang="es-ES" dirty="0"/>
          </a:p>
        </p:txBody>
      </p:sp>
      <p:sp>
        <p:nvSpPr>
          <p:cNvPr id="8200" name="Text Box 8"/>
          <p:cNvSpPr txBox="1">
            <a:spLocks noChangeArrowheads="1"/>
          </p:cNvSpPr>
          <p:nvPr/>
        </p:nvSpPr>
        <p:spPr bwMode="auto">
          <a:xfrm>
            <a:off x="1524000" y="661352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000">
                <a:solidFill>
                  <a:schemeClr val="bg2"/>
                </a:solidFill>
              </a:rPr>
              <a:t>PP Design of T. Loessin; Akins High School</a:t>
            </a:r>
          </a:p>
        </p:txBody>
      </p:sp>
      <p:sp>
        <p:nvSpPr>
          <p:cNvPr id="8201" name="Text Box 9"/>
          <p:cNvSpPr txBox="1">
            <a:spLocks noChangeArrowheads="1"/>
          </p:cNvSpPr>
          <p:nvPr/>
        </p:nvSpPr>
        <p:spPr bwMode="auto">
          <a:xfrm>
            <a:off x="4953001" y="1447800"/>
            <a:ext cx="17684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dirty="0">
                <a:solidFill>
                  <a:srgbClr val="FF0000"/>
                </a:solidFill>
              </a:rPr>
              <a:t>UNTIL </a:t>
            </a:r>
            <a:r>
              <a:rPr lang="en-US" altLang="es-ES" dirty="0">
                <a:solidFill>
                  <a:schemeClr val="accent2"/>
                </a:solidFill>
              </a:rPr>
              <a:t>…</a:t>
            </a:r>
          </a:p>
        </p:txBody>
      </p:sp>
      <p:sp>
        <p:nvSpPr>
          <p:cNvPr id="8202" name="Text Box 10"/>
          <p:cNvSpPr txBox="1">
            <a:spLocks noChangeArrowheads="1"/>
          </p:cNvSpPr>
          <p:nvPr/>
        </p:nvSpPr>
        <p:spPr bwMode="auto">
          <a:xfrm>
            <a:off x="1447800" y="738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s-ES" sz="2000" b="1" dirty="0">
              <a:latin typeface="Arial" panose="020B0604020202020204" pitchFamily="34" charset="0"/>
            </a:endParaRPr>
          </a:p>
        </p:txBody>
      </p:sp>
      <p:sp>
        <p:nvSpPr>
          <p:cNvPr id="8203" name="Line 11"/>
          <p:cNvSpPr>
            <a:spLocks noChangeShapeType="1"/>
          </p:cNvSpPr>
          <p:nvPr/>
        </p:nvSpPr>
        <p:spPr bwMode="auto">
          <a:xfrm>
            <a:off x="5943600" y="3429000"/>
            <a:ext cx="472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8204" name="Line 12"/>
          <p:cNvSpPr>
            <a:spLocks noChangeShapeType="1"/>
          </p:cNvSpPr>
          <p:nvPr/>
        </p:nvSpPr>
        <p:spPr bwMode="auto">
          <a:xfrm>
            <a:off x="5943600" y="1905000"/>
            <a:ext cx="472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extLst>
      <p:ext uri="{BB962C8B-B14F-4D97-AF65-F5344CB8AC3E}">
        <p14:creationId xmlns:p14="http://schemas.microsoft.com/office/powerpoint/2010/main" val="16504330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lt">
                                    <p:tmPct val="100000"/>
                                  </p:iterate>
                                  <p:childTnLst>
                                    <p:set>
                                      <p:cBhvr>
                                        <p:cTn id="6" dur="1" fill="hold">
                                          <p:stCondLst>
                                            <p:cond delay="0"/>
                                          </p:stCondLst>
                                        </p:cTn>
                                        <p:tgtEl>
                                          <p:spTgt spid="8201"/>
                                        </p:tgtEl>
                                        <p:attrNameLst>
                                          <p:attrName>style.visibility</p:attrName>
                                        </p:attrNameLst>
                                      </p:cBhvr>
                                      <p:to>
                                        <p:strVal val="visible"/>
                                      </p:to>
                                    </p:set>
                                    <p:anim calcmode="lin" valueType="num">
                                      <p:cBhvr additive="base">
                                        <p:cTn id="7" dur="75" fill="hold"/>
                                        <p:tgtEl>
                                          <p:spTgt spid="8201"/>
                                        </p:tgtEl>
                                        <p:attrNameLst>
                                          <p:attrName>ppt_x</p:attrName>
                                        </p:attrNameLst>
                                      </p:cBhvr>
                                      <p:tavLst>
                                        <p:tav tm="0">
                                          <p:val>
                                            <p:strVal val="0-#ppt_w/2"/>
                                          </p:val>
                                        </p:tav>
                                        <p:tav tm="100000">
                                          <p:val>
                                            <p:strVal val="#ppt_x"/>
                                          </p:val>
                                        </p:tav>
                                      </p:tavLst>
                                    </p:anim>
                                    <p:anim calcmode="lin" valueType="num">
                                      <p:cBhvr additive="base">
                                        <p:cTn id="8" dur="75" fill="hold"/>
                                        <p:tgtEl>
                                          <p:spTgt spid="820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8203"/>
                                        </p:tgtEl>
                                        <p:attrNameLst>
                                          <p:attrName>style.visibility</p:attrName>
                                        </p:attrNameLst>
                                      </p:cBhvr>
                                      <p:to>
                                        <p:strVal val="visible"/>
                                      </p:to>
                                    </p:set>
                                    <p:anim calcmode="lin" valueType="num">
                                      <p:cBhvr additive="base">
                                        <p:cTn id="13" dur="500" fill="hold"/>
                                        <p:tgtEl>
                                          <p:spTgt spid="8203"/>
                                        </p:tgtEl>
                                        <p:attrNameLst>
                                          <p:attrName>ppt_x</p:attrName>
                                        </p:attrNameLst>
                                      </p:cBhvr>
                                      <p:tavLst>
                                        <p:tav tm="0">
                                          <p:val>
                                            <p:strVal val="0-#ppt_w/2"/>
                                          </p:val>
                                        </p:tav>
                                        <p:tav tm="100000">
                                          <p:val>
                                            <p:strVal val="#ppt_x"/>
                                          </p:val>
                                        </p:tav>
                                      </p:tavLst>
                                    </p:anim>
                                    <p:anim calcmode="lin" valueType="num">
                                      <p:cBhvr additive="base">
                                        <p:cTn id="14" dur="500" fill="hold"/>
                                        <p:tgtEl>
                                          <p:spTgt spid="820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8204"/>
                                        </p:tgtEl>
                                        <p:attrNameLst>
                                          <p:attrName>style.visibility</p:attrName>
                                        </p:attrNameLst>
                                      </p:cBhvr>
                                      <p:to>
                                        <p:strVal val="visible"/>
                                      </p:to>
                                    </p:set>
                                    <p:anim calcmode="lin" valueType="num">
                                      <p:cBhvr additive="base">
                                        <p:cTn id="19" dur="500" fill="hold"/>
                                        <p:tgtEl>
                                          <p:spTgt spid="8204"/>
                                        </p:tgtEl>
                                        <p:attrNameLst>
                                          <p:attrName>ppt_x</p:attrName>
                                        </p:attrNameLst>
                                      </p:cBhvr>
                                      <p:tavLst>
                                        <p:tav tm="0">
                                          <p:val>
                                            <p:strVal val="0-#ppt_w/2"/>
                                          </p:val>
                                        </p:tav>
                                        <p:tav tm="100000">
                                          <p:val>
                                            <p:strVal val="#ppt_x"/>
                                          </p:val>
                                        </p:tav>
                                      </p:tavLst>
                                    </p:anim>
                                    <p:anim calcmode="lin" valueType="num">
                                      <p:cBhvr additive="base">
                                        <p:cTn id="20" dur="500" fill="hold"/>
                                        <p:tgtEl>
                                          <p:spTgt spid="820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8195"/>
                                        </p:tgtEl>
                                        <p:attrNameLst>
                                          <p:attrName>style.visibility</p:attrName>
                                        </p:attrNameLst>
                                      </p:cBhvr>
                                      <p:to>
                                        <p:strVal val="visible"/>
                                      </p:to>
                                    </p:set>
                                    <p:anim calcmode="lin" valueType="num">
                                      <p:cBhvr additive="base">
                                        <p:cTn id="25" dur="500" fill="hold"/>
                                        <p:tgtEl>
                                          <p:spTgt spid="8195"/>
                                        </p:tgtEl>
                                        <p:attrNameLst>
                                          <p:attrName>ppt_x</p:attrName>
                                        </p:attrNameLst>
                                      </p:cBhvr>
                                      <p:tavLst>
                                        <p:tav tm="0">
                                          <p:val>
                                            <p:strVal val="0-#ppt_w/2"/>
                                          </p:val>
                                        </p:tav>
                                        <p:tav tm="100000">
                                          <p:val>
                                            <p:strVal val="#ppt_x"/>
                                          </p:val>
                                        </p:tav>
                                      </p:tavLst>
                                    </p:anim>
                                    <p:anim calcmode="lin" valueType="num">
                                      <p:cBhvr additive="base">
                                        <p:cTn id="26" dur="500" fill="hold"/>
                                        <p:tgtEl>
                                          <p:spTgt spid="819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iterate type="lt">
                                    <p:tmPct val="100000"/>
                                  </p:iterate>
                                  <p:childTnLst>
                                    <p:set>
                                      <p:cBhvr>
                                        <p:cTn id="30" dur="1" fill="hold">
                                          <p:stCondLst>
                                            <p:cond delay="0"/>
                                          </p:stCondLst>
                                        </p:cTn>
                                        <p:tgtEl>
                                          <p:spTgt spid="8198"/>
                                        </p:tgtEl>
                                        <p:attrNameLst>
                                          <p:attrName>style.visibility</p:attrName>
                                        </p:attrNameLst>
                                      </p:cBhvr>
                                      <p:to>
                                        <p:strVal val="visible"/>
                                      </p:to>
                                    </p:set>
                                    <p:anim calcmode="lin" valueType="num">
                                      <p:cBhvr additive="base">
                                        <p:cTn id="31" dur="75" fill="hold"/>
                                        <p:tgtEl>
                                          <p:spTgt spid="8198"/>
                                        </p:tgtEl>
                                        <p:attrNameLst>
                                          <p:attrName>ppt_x</p:attrName>
                                        </p:attrNameLst>
                                      </p:cBhvr>
                                      <p:tavLst>
                                        <p:tav tm="0">
                                          <p:val>
                                            <p:strVal val="0-#ppt_w/2"/>
                                          </p:val>
                                        </p:tav>
                                        <p:tav tm="100000">
                                          <p:val>
                                            <p:strVal val="#ppt_x"/>
                                          </p:val>
                                        </p:tav>
                                      </p:tavLst>
                                    </p:anim>
                                    <p:anim calcmode="lin" valueType="num">
                                      <p:cBhvr additive="base">
                                        <p:cTn id="32" dur="75" fill="hold"/>
                                        <p:tgtEl>
                                          <p:spTgt spid="819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8194"/>
                                        </p:tgtEl>
                                        <p:attrNameLst>
                                          <p:attrName>style.visibility</p:attrName>
                                        </p:attrNameLst>
                                      </p:cBhvr>
                                      <p:to>
                                        <p:strVal val="visible"/>
                                      </p:to>
                                    </p:set>
                                    <p:anim calcmode="lin" valueType="num">
                                      <p:cBhvr additive="base">
                                        <p:cTn id="37" dur="500" fill="hold"/>
                                        <p:tgtEl>
                                          <p:spTgt spid="8194"/>
                                        </p:tgtEl>
                                        <p:attrNameLst>
                                          <p:attrName>ppt_x</p:attrName>
                                        </p:attrNameLst>
                                      </p:cBhvr>
                                      <p:tavLst>
                                        <p:tav tm="0">
                                          <p:val>
                                            <p:strVal val="0-#ppt_w/2"/>
                                          </p:val>
                                        </p:tav>
                                        <p:tav tm="100000">
                                          <p:val>
                                            <p:strVal val="#ppt_x"/>
                                          </p:val>
                                        </p:tav>
                                      </p:tavLst>
                                    </p:anim>
                                    <p:anim calcmode="lin" valueType="num">
                                      <p:cBhvr additive="base">
                                        <p:cTn id="38" dur="500" fill="hold"/>
                                        <p:tgtEl>
                                          <p:spTgt spid="819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iterate type="lt">
                                    <p:tmPct val="100000"/>
                                  </p:iterate>
                                  <p:childTnLst>
                                    <p:set>
                                      <p:cBhvr>
                                        <p:cTn id="42" dur="1" fill="hold">
                                          <p:stCondLst>
                                            <p:cond delay="0"/>
                                          </p:stCondLst>
                                        </p:cTn>
                                        <p:tgtEl>
                                          <p:spTgt spid="8199"/>
                                        </p:tgtEl>
                                        <p:attrNameLst>
                                          <p:attrName>style.visibility</p:attrName>
                                        </p:attrNameLst>
                                      </p:cBhvr>
                                      <p:to>
                                        <p:strVal val="visible"/>
                                      </p:to>
                                    </p:set>
                                    <p:anim calcmode="lin" valueType="num">
                                      <p:cBhvr additive="base">
                                        <p:cTn id="43" dur="75" fill="hold"/>
                                        <p:tgtEl>
                                          <p:spTgt spid="8199"/>
                                        </p:tgtEl>
                                        <p:attrNameLst>
                                          <p:attrName>ppt_x</p:attrName>
                                        </p:attrNameLst>
                                      </p:cBhvr>
                                      <p:tavLst>
                                        <p:tav tm="0">
                                          <p:val>
                                            <p:strVal val="0-#ppt_w/2"/>
                                          </p:val>
                                        </p:tav>
                                        <p:tav tm="100000">
                                          <p:val>
                                            <p:strVal val="#ppt_x"/>
                                          </p:val>
                                        </p:tav>
                                      </p:tavLst>
                                    </p:anim>
                                    <p:anim calcmode="lin" valueType="num">
                                      <p:cBhvr additive="base">
                                        <p:cTn id="44" dur="75" fill="hold"/>
                                        <p:tgtEl>
                                          <p:spTgt spid="8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autoUpdateAnimBg="0"/>
      <p:bldP spid="8199" grpId="0" autoUpdateAnimBg="0"/>
      <p:bldP spid="8201"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tloessin\My Documents\My Pictures\GutenbergPre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425451"/>
            <a:ext cx="2286000" cy="1624013"/>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Documents and Settings\tloessin\My Documents\My Pictures\Guten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533401"/>
            <a:ext cx="1752600" cy="1558925"/>
          </a:xfrm>
          <a:prstGeom prst="rect">
            <a:avLst/>
          </a:prstGeom>
          <a:noFill/>
          <a:extLst>
            <a:ext uri="{909E8E84-426E-40DD-AFC4-6F175D3DCCD1}">
              <a14:hiddenFill xmlns:a14="http://schemas.microsoft.com/office/drawing/2010/main">
                <a:solidFill>
                  <a:srgbClr val="FFFFFF"/>
                </a:solidFill>
              </a14:hiddenFill>
            </a:ext>
          </a:extLst>
        </p:spPr>
      </p:pic>
      <p:sp>
        <p:nvSpPr>
          <p:cNvPr id="10244" name="Text Box 4"/>
          <p:cNvSpPr txBox="1">
            <a:spLocks noChangeArrowheads="1"/>
          </p:cNvSpPr>
          <p:nvPr/>
        </p:nvSpPr>
        <p:spPr bwMode="auto">
          <a:xfrm>
            <a:off x="3505200" y="533401"/>
            <a:ext cx="47244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a:solidFill>
                  <a:srgbClr val="FF0000"/>
                </a:solidFill>
              </a:rPr>
              <a:t>Johann Gutenberg</a:t>
            </a:r>
            <a:r>
              <a:rPr lang="en-US" altLang="es-ES">
                <a:solidFill>
                  <a:schemeClr val="accent2"/>
                </a:solidFill>
              </a:rPr>
              <a:t> </a:t>
            </a:r>
            <a:r>
              <a:rPr lang="en-US" altLang="es-ES" b="1">
                <a:solidFill>
                  <a:schemeClr val="accent2"/>
                </a:solidFill>
              </a:rPr>
              <a:t> invented a “printing press” – </a:t>
            </a:r>
            <a:r>
              <a:rPr lang="en-US" altLang="es-ES" i="1">
                <a:solidFill>
                  <a:schemeClr val="accent2"/>
                </a:solidFill>
              </a:rPr>
              <a:t>or,</a:t>
            </a:r>
            <a:r>
              <a:rPr lang="en-US" altLang="es-ES" b="1">
                <a:solidFill>
                  <a:schemeClr val="accent2"/>
                </a:solidFill>
              </a:rPr>
              <a:t> </a:t>
            </a:r>
          </a:p>
          <a:p>
            <a:r>
              <a:rPr lang="en-US" altLang="es-ES" b="1">
                <a:solidFill>
                  <a:schemeClr val="accent2"/>
                </a:solidFill>
              </a:rPr>
              <a:t>the technique of printing from movable blocks of type letters.</a:t>
            </a:r>
            <a:endParaRPr lang="en-US" altLang="es-ES">
              <a:solidFill>
                <a:schemeClr val="accent2"/>
              </a:solidFill>
            </a:endParaRPr>
          </a:p>
        </p:txBody>
      </p:sp>
      <p:sp>
        <p:nvSpPr>
          <p:cNvPr id="10245" name="Text Box 5"/>
          <p:cNvSpPr txBox="1">
            <a:spLocks noChangeArrowheads="1"/>
          </p:cNvSpPr>
          <p:nvPr/>
        </p:nvSpPr>
        <p:spPr bwMode="auto">
          <a:xfrm>
            <a:off x="1524000" y="661352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000">
                <a:solidFill>
                  <a:schemeClr val="bg2"/>
                </a:solidFill>
              </a:rPr>
              <a:t>PP Design of T. Loessin; Akins High School</a:t>
            </a:r>
          </a:p>
        </p:txBody>
      </p:sp>
      <p:sp>
        <p:nvSpPr>
          <p:cNvPr id="10246" name="Text Box 6"/>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Renaissance Ideas Spread to Northern Europe</a:t>
            </a:r>
          </a:p>
        </p:txBody>
      </p:sp>
      <p:sp>
        <p:nvSpPr>
          <p:cNvPr id="10247" name="Line 7"/>
          <p:cNvSpPr>
            <a:spLocks noChangeShapeType="1"/>
          </p:cNvSpPr>
          <p:nvPr/>
        </p:nvSpPr>
        <p:spPr bwMode="auto">
          <a:xfrm>
            <a:off x="3505200" y="2057400"/>
            <a:ext cx="472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0248" name="Line 8"/>
          <p:cNvSpPr>
            <a:spLocks noChangeShapeType="1"/>
          </p:cNvSpPr>
          <p:nvPr/>
        </p:nvSpPr>
        <p:spPr bwMode="auto">
          <a:xfrm>
            <a:off x="3429000" y="533400"/>
            <a:ext cx="472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pic>
        <p:nvPicPr>
          <p:cNvPr id="10249" name="Picture 9" descr="Gutenberg Bible opened to pages 114 verso and 115 rec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000" y="2151064"/>
            <a:ext cx="5562600" cy="3348377"/>
          </a:xfrm>
          <a:prstGeom prst="rect">
            <a:avLst/>
          </a:prstGeom>
          <a:noFill/>
          <a:extLst>
            <a:ext uri="{909E8E84-426E-40DD-AFC4-6F175D3DCCD1}">
              <a14:hiddenFill xmlns:a14="http://schemas.microsoft.com/office/drawing/2010/main">
                <a:solidFill>
                  <a:srgbClr val="FFFFFF"/>
                </a:solidFill>
              </a14:hiddenFill>
            </a:ext>
          </a:extLst>
        </p:spPr>
      </p:pic>
      <p:sp>
        <p:nvSpPr>
          <p:cNvPr id="10250" name="Text Box 10"/>
          <p:cNvSpPr txBox="1">
            <a:spLocks noChangeArrowheads="1"/>
          </p:cNvSpPr>
          <p:nvPr/>
        </p:nvSpPr>
        <p:spPr bwMode="auto">
          <a:xfrm>
            <a:off x="1524000" y="5638800"/>
            <a:ext cx="6019800" cy="369332"/>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b="1" dirty="0">
                <a:solidFill>
                  <a:srgbClr val="663300"/>
                </a:solidFill>
                <a:latin typeface="Arial" panose="020B0604020202020204" pitchFamily="34" charset="0"/>
              </a:rPr>
              <a:t>The Gutenberg Bible – one of only 5 existing copies</a:t>
            </a:r>
          </a:p>
        </p:txBody>
      </p:sp>
      <p:sp>
        <p:nvSpPr>
          <p:cNvPr id="10251" name="AutoShape 11"/>
          <p:cNvSpPr>
            <a:spLocks noChangeArrowheads="1"/>
          </p:cNvSpPr>
          <p:nvPr/>
        </p:nvSpPr>
        <p:spPr bwMode="auto">
          <a:xfrm>
            <a:off x="8769927" y="2586341"/>
            <a:ext cx="3422073" cy="2826306"/>
          </a:xfrm>
          <a:prstGeom prst="flowChartAlternateProcess">
            <a:avLst/>
          </a:prstGeom>
          <a:solidFill>
            <a:srgbClr val="0070C0"/>
          </a:solidFill>
          <a:ln w="9525">
            <a:solidFill>
              <a:schemeClr val="tx1"/>
            </a:solidFill>
            <a:miter lim="800000"/>
            <a:headEnd/>
            <a:tailEnd/>
          </a:ln>
          <a:effectLst/>
        </p:spPr>
        <p:txBody>
          <a:bodyPr wrap="square" anchor="ctr">
            <a:spAutoFit/>
          </a:bodyPr>
          <a:lstStyle/>
          <a:p>
            <a:pPr algn="ctr"/>
            <a:r>
              <a:rPr lang="en-US" altLang="es-ES" sz="1600" b="1" dirty="0">
                <a:cs typeface="Times New Roman" panose="02020603050405020304" pitchFamily="18" charset="0"/>
              </a:rPr>
              <a:t>It is said that other great historical events such as the Protestant Reformation of the 1500s, the Scientific Age of Enlightenment of the 1600s, and the French Revolution in the 1700s would likely have not  had such impact  it not been for the invention of the printing press.. </a:t>
            </a:r>
          </a:p>
        </p:txBody>
      </p:sp>
    </p:spTree>
    <p:extLst>
      <p:ext uri="{BB962C8B-B14F-4D97-AF65-F5344CB8AC3E}">
        <p14:creationId xmlns:p14="http://schemas.microsoft.com/office/powerpoint/2010/main" val="38473535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51"/>
                                        </p:tgtEl>
                                        <p:attrNameLst>
                                          <p:attrName>style.visibility</p:attrName>
                                        </p:attrNameLst>
                                      </p:cBhvr>
                                      <p:to>
                                        <p:strVal val="visible"/>
                                      </p:to>
                                    </p:set>
                                    <p:anim calcmode="lin" valueType="num">
                                      <p:cBhvr additive="base">
                                        <p:cTn id="7" dur="500" fill="hold"/>
                                        <p:tgtEl>
                                          <p:spTgt spid="10251"/>
                                        </p:tgtEl>
                                        <p:attrNameLst>
                                          <p:attrName>ppt_x</p:attrName>
                                        </p:attrNameLst>
                                      </p:cBhvr>
                                      <p:tavLst>
                                        <p:tav tm="0">
                                          <p:val>
                                            <p:strVal val="0-#ppt_w/2"/>
                                          </p:val>
                                        </p:tav>
                                        <p:tav tm="100000">
                                          <p:val>
                                            <p:strVal val="#ppt_x"/>
                                          </p:val>
                                        </p:tav>
                                      </p:tavLst>
                                    </p:anim>
                                    <p:anim calcmode="lin" valueType="num">
                                      <p:cBhvr additive="base">
                                        <p:cTn id="8" dur="500" fill="hold"/>
                                        <p:tgtEl>
                                          <p:spTgt spid="102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1"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Renaissance Ideas Spread to Northern Europe</a:t>
            </a:r>
          </a:p>
        </p:txBody>
      </p:sp>
      <p:sp>
        <p:nvSpPr>
          <p:cNvPr id="12291" name="Text Box 3"/>
          <p:cNvSpPr txBox="1">
            <a:spLocks noChangeArrowheads="1"/>
          </p:cNvSpPr>
          <p:nvPr/>
        </p:nvSpPr>
        <p:spPr bwMode="auto">
          <a:xfrm>
            <a:off x="1630364" y="533400"/>
            <a:ext cx="8931275" cy="20928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2000" b="1" dirty="0"/>
              <a:t>     How did the invention of the printing press help spread learning and </a:t>
            </a:r>
          </a:p>
          <a:p>
            <a:r>
              <a:rPr lang="en-US" altLang="es-ES" sz="2000" b="1" dirty="0"/>
              <a:t>     Renaissance ideas?</a:t>
            </a:r>
          </a:p>
          <a:p>
            <a:pPr marL="285750" indent="-285750">
              <a:buFont typeface="Arial" panose="020B0604020202020204" pitchFamily="34" charset="0"/>
              <a:buChar char="•"/>
            </a:pPr>
            <a:r>
              <a:rPr lang="en-US" altLang="es-ES" b="1" dirty="0"/>
              <a:t>     Lowered price of books; more people could afford them;</a:t>
            </a:r>
          </a:p>
          <a:p>
            <a:pPr marL="285750" indent="-285750">
              <a:buFont typeface="Arial" panose="020B0604020202020204" pitchFamily="34" charset="0"/>
              <a:buChar char="•"/>
            </a:pPr>
            <a:r>
              <a:rPr lang="en-US" altLang="es-ES" b="1" dirty="0"/>
              <a:t>     books now written in the vernacular so people who had </a:t>
            </a:r>
          </a:p>
          <a:p>
            <a:r>
              <a:rPr lang="en-US" altLang="es-ES" b="1" dirty="0"/>
              <a:t>         no classical education (in Latin) could now read the classics;</a:t>
            </a:r>
          </a:p>
          <a:p>
            <a:pPr marL="285750" indent="-285750">
              <a:buFont typeface="Arial" panose="020B0604020202020204" pitchFamily="34" charset="0"/>
              <a:buChar char="•"/>
            </a:pPr>
            <a:r>
              <a:rPr lang="en-US" altLang="es-ES" b="1" dirty="0"/>
              <a:t>     this all led to increased literacy</a:t>
            </a:r>
          </a:p>
          <a:p>
            <a:endParaRPr lang="en-US" altLang="es-ES" b="1" dirty="0"/>
          </a:p>
        </p:txBody>
      </p:sp>
      <p:pic>
        <p:nvPicPr>
          <p:cNvPr id="12292" name="Picture 4" descr="http://www.legends.dm.net/art/rhym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7526" y="3429000"/>
            <a:ext cx="1260475" cy="3422650"/>
          </a:xfrm>
          <a:prstGeom prst="rect">
            <a:avLst/>
          </a:prstGeom>
          <a:noFill/>
          <a:extLst>
            <a:ext uri="{909E8E84-426E-40DD-AFC4-6F175D3DCCD1}">
              <a14:hiddenFill xmlns:a14="http://schemas.microsoft.com/office/drawing/2010/main">
                <a:solidFill>
                  <a:srgbClr val="FFFFFF"/>
                </a:solidFill>
              </a14:hiddenFill>
            </a:ext>
          </a:extLst>
        </p:spPr>
      </p:pic>
      <p:pic>
        <p:nvPicPr>
          <p:cNvPr id="12293" name="Picture 5" descr="http://www.metmuseum.org/toah/images/h2/h2_1981.1178.2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3999" y="3176182"/>
            <a:ext cx="4114800" cy="2913062"/>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http://www.metmuseum.org/toah/images/hb/hb_1981.1178.29_av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3200400"/>
            <a:ext cx="3943350" cy="2730500"/>
          </a:xfrm>
          <a:prstGeom prst="rect">
            <a:avLst/>
          </a:prstGeom>
          <a:noFill/>
          <a:extLst>
            <a:ext uri="{909E8E84-426E-40DD-AFC4-6F175D3DCCD1}">
              <a14:hiddenFill xmlns:a14="http://schemas.microsoft.com/office/drawing/2010/main">
                <a:solidFill>
                  <a:srgbClr val="FFFFFF"/>
                </a:solidFill>
              </a14:hiddenFill>
            </a:ext>
          </a:extLst>
        </p:spPr>
      </p:pic>
      <p:sp>
        <p:nvSpPr>
          <p:cNvPr id="12295" name="Text Box 7"/>
          <p:cNvSpPr txBox="1">
            <a:spLocks noChangeArrowheads="1"/>
          </p:cNvSpPr>
          <p:nvPr/>
        </p:nvSpPr>
        <p:spPr bwMode="auto">
          <a:xfrm>
            <a:off x="1524000" y="660717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1000">
                <a:solidFill>
                  <a:schemeClr val="bg2"/>
                </a:solidFill>
              </a:rPr>
              <a:t>PP Design of T. Loessin; Akins High School</a:t>
            </a:r>
          </a:p>
        </p:txBody>
      </p:sp>
      <p:sp>
        <p:nvSpPr>
          <p:cNvPr id="12296" name="AutoShape 8"/>
          <p:cNvSpPr>
            <a:spLocks noChangeArrowheads="1"/>
          </p:cNvSpPr>
          <p:nvPr/>
        </p:nvSpPr>
        <p:spPr bwMode="auto">
          <a:xfrm>
            <a:off x="3810000" y="3684370"/>
            <a:ext cx="3048000" cy="2178487"/>
          </a:xfrm>
          <a:prstGeom prst="flowChartPunchedCard">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altLang="es-ES" dirty="0">
                <a:solidFill>
                  <a:schemeClr val="bg1"/>
                </a:solidFill>
              </a:rPr>
              <a:t>How did they put pictures in books  </a:t>
            </a:r>
          </a:p>
          <a:p>
            <a:pPr algn="ctr"/>
            <a:r>
              <a:rPr lang="en-US" altLang="es-ES" dirty="0">
                <a:solidFill>
                  <a:schemeClr val="bg1"/>
                </a:solidFill>
              </a:rPr>
              <a:t>now printed with the movable type press?</a:t>
            </a:r>
          </a:p>
          <a:p>
            <a:pPr algn="ctr"/>
            <a:r>
              <a:rPr lang="en-US" altLang="es-ES" dirty="0">
                <a:solidFill>
                  <a:schemeClr val="bg1"/>
                </a:solidFill>
              </a:rPr>
              <a:t>Using engravings</a:t>
            </a:r>
          </a:p>
          <a:p>
            <a:pPr algn="ctr"/>
            <a:endParaRPr lang="en-US" altLang="es-ES" dirty="0"/>
          </a:p>
        </p:txBody>
      </p:sp>
    </p:spTree>
    <p:extLst>
      <p:ext uri="{BB962C8B-B14F-4D97-AF65-F5344CB8AC3E}">
        <p14:creationId xmlns:p14="http://schemas.microsoft.com/office/powerpoint/2010/main" val="19991559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291">
                                            <p:bg/>
                                          </p:spTgt>
                                        </p:tgtEl>
                                        <p:attrNameLst>
                                          <p:attrName>style.visibility</p:attrName>
                                        </p:attrNameLst>
                                      </p:cBhvr>
                                      <p:to>
                                        <p:strVal val="visible"/>
                                      </p:to>
                                    </p:set>
                                    <p:anim calcmode="lin" valueType="num">
                                      <p:cBhvr additive="base">
                                        <p:cTn id="7" dur="500" fill="hold"/>
                                        <p:tgtEl>
                                          <p:spTgt spid="12291">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12291">
                                            <p:bg/>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291">
                                            <p:txEl>
                                              <p:pRg st="0" end="0"/>
                                            </p:txEl>
                                          </p:spTgt>
                                        </p:tgtEl>
                                        <p:attrNameLst>
                                          <p:attrName>style.visibility</p:attrName>
                                        </p:attrNameLst>
                                      </p:cBhvr>
                                      <p:to>
                                        <p:strVal val="visible"/>
                                      </p:to>
                                    </p:set>
                                    <p:anim calcmode="lin" valueType="num">
                                      <p:cBhvr additive="base">
                                        <p:cTn id="13" dur="500" fill="hold"/>
                                        <p:tgtEl>
                                          <p:spTgt spid="1229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2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291">
                                            <p:txEl>
                                              <p:pRg st="1" end="1"/>
                                            </p:txEl>
                                          </p:spTgt>
                                        </p:tgtEl>
                                        <p:attrNameLst>
                                          <p:attrName>style.visibility</p:attrName>
                                        </p:attrNameLst>
                                      </p:cBhvr>
                                      <p:to>
                                        <p:strVal val="visible"/>
                                      </p:to>
                                    </p:set>
                                    <p:anim calcmode="lin" valueType="num">
                                      <p:cBhvr additive="base">
                                        <p:cTn id="19" dur="500" fill="hold"/>
                                        <p:tgtEl>
                                          <p:spTgt spid="1229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2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291">
                                            <p:txEl>
                                              <p:pRg st="2" end="2"/>
                                            </p:txEl>
                                          </p:spTgt>
                                        </p:tgtEl>
                                        <p:attrNameLst>
                                          <p:attrName>style.visibility</p:attrName>
                                        </p:attrNameLst>
                                      </p:cBhvr>
                                      <p:to>
                                        <p:strVal val="visible"/>
                                      </p:to>
                                    </p:set>
                                    <p:anim calcmode="lin" valueType="num">
                                      <p:cBhvr additive="base">
                                        <p:cTn id="25" dur="500" fill="hold"/>
                                        <p:tgtEl>
                                          <p:spTgt spid="1229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2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2291">
                                            <p:txEl>
                                              <p:pRg st="3" end="3"/>
                                            </p:txEl>
                                          </p:spTgt>
                                        </p:tgtEl>
                                        <p:attrNameLst>
                                          <p:attrName>style.visibility</p:attrName>
                                        </p:attrNameLst>
                                      </p:cBhvr>
                                      <p:to>
                                        <p:strVal val="visible"/>
                                      </p:to>
                                    </p:set>
                                    <p:anim calcmode="lin" valueType="num">
                                      <p:cBhvr additive="base">
                                        <p:cTn id="31" dur="500" fill="hold"/>
                                        <p:tgtEl>
                                          <p:spTgt spid="1229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29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291">
                                            <p:txEl>
                                              <p:pRg st="4" end="4"/>
                                            </p:txEl>
                                          </p:spTgt>
                                        </p:tgtEl>
                                        <p:attrNameLst>
                                          <p:attrName>style.visibility</p:attrName>
                                        </p:attrNameLst>
                                      </p:cBhvr>
                                      <p:to>
                                        <p:strVal val="visible"/>
                                      </p:to>
                                    </p:set>
                                    <p:anim calcmode="lin" valueType="num">
                                      <p:cBhvr additive="base">
                                        <p:cTn id="37" dur="500" fill="hold"/>
                                        <p:tgtEl>
                                          <p:spTgt spid="12291">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229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2291">
                                            <p:txEl>
                                              <p:pRg st="5" end="5"/>
                                            </p:txEl>
                                          </p:spTgt>
                                        </p:tgtEl>
                                        <p:attrNameLst>
                                          <p:attrName>style.visibility</p:attrName>
                                        </p:attrNameLst>
                                      </p:cBhvr>
                                      <p:to>
                                        <p:strVal val="visible"/>
                                      </p:to>
                                    </p:set>
                                    <p:anim calcmode="lin" valueType="num">
                                      <p:cBhvr additive="base">
                                        <p:cTn id="43" dur="500" fill="hold"/>
                                        <p:tgtEl>
                                          <p:spTgt spid="12291">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229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Artistic Ideas Spread to Northern Europe</a:t>
            </a:r>
          </a:p>
        </p:txBody>
      </p:sp>
      <p:sp>
        <p:nvSpPr>
          <p:cNvPr id="13315" name="Text Box 3"/>
          <p:cNvSpPr txBox="1">
            <a:spLocks noChangeArrowheads="1"/>
          </p:cNvSpPr>
          <p:nvPr/>
        </p:nvSpPr>
        <p:spPr bwMode="auto">
          <a:xfrm>
            <a:off x="1676400" y="609600"/>
            <a:ext cx="4038600" cy="255454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dirty="0">
                <a:solidFill>
                  <a:srgbClr val="FF0000"/>
                </a:solidFill>
              </a:rPr>
              <a:t> </a:t>
            </a:r>
            <a:r>
              <a:rPr lang="en-US" altLang="es-ES" sz="2000" b="1" dirty="0"/>
              <a:t>Albrecht Durer – produced </a:t>
            </a:r>
            <a:r>
              <a:rPr lang="en-US" altLang="es-ES" sz="2000" b="1" u="sng" dirty="0"/>
              <a:t>engravings</a:t>
            </a:r>
            <a:r>
              <a:rPr lang="en-US" altLang="es-ES" sz="2000" b="1" dirty="0"/>
              <a:t> whose realism influenced other northern artists.  </a:t>
            </a:r>
          </a:p>
          <a:p>
            <a:r>
              <a:rPr lang="en-US" altLang="es-ES" sz="2000" b="1" dirty="0"/>
              <a:t>His works were not just religious subject matter but showed classical mythology and realistic landscapes.</a:t>
            </a:r>
          </a:p>
        </p:txBody>
      </p:sp>
      <p:sp>
        <p:nvSpPr>
          <p:cNvPr id="13316" name="Rectangle 4"/>
          <p:cNvSpPr>
            <a:spLocks noChangeArrowheads="1"/>
          </p:cNvSpPr>
          <p:nvPr/>
        </p:nvSpPr>
        <p:spPr bwMode="auto">
          <a:xfrm>
            <a:off x="3152775" y="1936750"/>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pic>
        <p:nvPicPr>
          <p:cNvPr id="13317" name="Picture 5" descr="D:\home\TWLoessin\School\Units_CH materials\CH 17\Durer_Knight_Devi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4688" y="457200"/>
            <a:ext cx="4913312" cy="6248400"/>
          </a:xfrm>
          <a:prstGeom prst="rect">
            <a:avLst/>
          </a:prstGeom>
          <a:noFill/>
          <a:extLst>
            <a:ext uri="{909E8E84-426E-40DD-AFC4-6F175D3DCCD1}">
              <a14:hiddenFill xmlns:a14="http://schemas.microsoft.com/office/drawing/2010/main">
                <a:solidFill>
                  <a:srgbClr val="FFFFFF"/>
                </a:solidFill>
              </a14:hiddenFill>
            </a:ext>
          </a:extLst>
        </p:spPr>
      </p:pic>
      <p:sp>
        <p:nvSpPr>
          <p:cNvPr id="13318" name="Rectangle 6"/>
          <p:cNvSpPr>
            <a:spLocks noChangeArrowheads="1"/>
          </p:cNvSpPr>
          <p:nvPr/>
        </p:nvSpPr>
        <p:spPr bwMode="auto">
          <a:xfrm>
            <a:off x="3152775" y="192563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pic>
        <p:nvPicPr>
          <p:cNvPr id="13319" name="Picture 7" descr="http://www.boglewood.com/cornaro/xdurerpic2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733800"/>
            <a:ext cx="2286000" cy="2914650"/>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http://www.boglewood.com/cornaro/xdurerpic2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3733801"/>
            <a:ext cx="2286000" cy="2892425"/>
          </a:xfrm>
          <a:prstGeom prst="rect">
            <a:avLst/>
          </a:prstGeom>
          <a:noFill/>
          <a:extLst>
            <a:ext uri="{909E8E84-426E-40DD-AFC4-6F175D3DCCD1}">
              <a14:hiddenFill xmlns:a14="http://schemas.microsoft.com/office/drawing/2010/main">
                <a:solidFill>
                  <a:srgbClr val="FFFFFF"/>
                </a:solidFill>
              </a14:hiddenFill>
            </a:ext>
          </a:extLst>
        </p:spPr>
      </p:pic>
      <p:sp>
        <p:nvSpPr>
          <p:cNvPr id="13321" name="Text Box 9"/>
          <p:cNvSpPr txBox="1">
            <a:spLocks noChangeArrowheads="1"/>
          </p:cNvSpPr>
          <p:nvPr/>
        </p:nvSpPr>
        <p:spPr bwMode="auto">
          <a:xfrm>
            <a:off x="3657600" y="4876801"/>
            <a:ext cx="21336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b="1"/>
              <a:t>“Knight, Death, </a:t>
            </a:r>
          </a:p>
          <a:p>
            <a:pPr algn="r"/>
            <a:r>
              <a:rPr lang="en-US" altLang="es-ES" b="1"/>
              <a:t>     and the Devil”</a:t>
            </a:r>
          </a:p>
          <a:p>
            <a:endParaRPr lang="en-US" altLang="es-ES" b="1"/>
          </a:p>
          <a:p>
            <a:pPr algn="r"/>
            <a:r>
              <a:rPr lang="en-US" altLang="es-ES" b="1"/>
              <a:t>  -engraving by</a:t>
            </a:r>
          </a:p>
          <a:p>
            <a:pPr algn="r"/>
            <a:r>
              <a:rPr lang="en-US" altLang="es-ES" b="1"/>
              <a:t>   Albrecht Durer</a:t>
            </a:r>
          </a:p>
        </p:txBody>
      </p:sp>
      <p:sp>
        <p:nvSpPr>
          <p:cNvPr id="13322" name="Line 10"/>
          <p:cNvSpPr>
            <a:spLocks noChangeShapeType="1"/>
          </p:cNvSpPr>
          <p:nvPr/>
        </p:nvSpPr>
        <p:spPr bwMode="auto">
          <a:xfrm>
            <a:off x="4038600" y="3657600"/>
            <a:ext cx="0" cy="3200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3323" name="Rectangle 11"/>
          <p:cNvSpPr>
            <a:spLocks noChangeArrowheads="1"/>
          </p:cNvSpPr>
          <p:nvPr/>
        </p:nvSpPr>
        <p:spPr bwMode="auto">
          <a:xfrm>
            <a:off x="3152775" y="176053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pic>
        <p:nvPicPr>
          <p:cNvPr id="13324" name="Picture 12" descr="http://www.boglewood.com/cornaro/xdurerpic2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3733800"/>
            <a:ext cx="2286000" cy="2971800"/>
          </a:xfrm>
          <a:prstGeom prst="rect">
            <a:avLst/>
          </a:prstGeom>
          <a:noFill/>
          <a:extLst>
            <a:ext uri="{909E8E84-426E-40DD-AFC4-6F175D3DCCD1}">
              <a14:hiddenFill xmlns:a14="http://schemas.microsoft.com/office/drawing/2010/main">
                <a:solidFill>
                  <a:srgbClr val="FFFFFF"/>
                </a:solidFill>
              </a14:hiddenFill>
            </a:ext>
          </a:extLst>
        </p:spPr>
      </p:pic>
      <p:sp>
        <p:nvSpPr>
          <p:cNvPr id="13325" name="Text Box 13"/>
          <p:cNvSpPr txBox="1">
            <a:spLocks noChangeArrowheads="1"/>
          </p:cNvSpPr>
          <p:nvPr/>
        </p:nvSpPr>
        <p:spPr bwMode="auto">
          <a:xfrm>
            <a:off x="7162800" y="661352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a:solidFill>
                  <a:schemeClr val="bg2"/>
                </a:solidFill>
              </a:rPr>
              <a:t>PP Design of T. Loessin; Akins High School</a:t>
            </a:r>
          </a:p>
        </p:txBody>
      </p:sp>
    </p:spTree>
    <p:extLst>
      <p:ext uri="{BB962C8B-B14F-4D97-AF65-F5344CB8AC3E}">
        <p14:creationId xmlns:p14="http://schemas.microsoft.com/office/powerpoint/2010/main" val="13114391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3320"/>
                                        </p:tgtEl>
                                        <p:attrNameLst>
                                          <p:attrName>style.visibility</p:attrName>
                                        </p:attrNameLst>
                                      </p:cBhvr>
                                      <p:to>
                                        <p:strVal val="visible"/>
                                      </p:to>
                                    </p:set>
                                    <p:anim calcmode="lin" valueType="num">
                                      <p:cBhvr additive="base">
                                        <p:cTn id="7" dur="500" fill="hold"/>
                                        <p:tgtEl>
                                          <p:spTgt spid="13320"/>
                                        </p:tgtEl>
                                        <p:attrNameLst>
                                          <p:attrName>ppt_x</p:attrName>
                                        </p:attrNameLst>
                                      </p:cBhvr>
                                      <p:tavLst>
                                        <p:tav tm="0">
                                          <p:val>
                                            <p:strVal val="0-#ppt_w/2"/>
                                          </p:val>
                                        </p:tav>
                                        <p:tav tm="100000">
                                          <p:val>
                                            <p:strVal val="#ppt_x"/>
                                          </p:val>
                                        </p:tav>
                                      </p:tavLst>
                                    </p:anim>
                                    <p:anim calcmode="lin" valueType="num">
                                      <p:cBhvr additive="base">
                                        <p:cTn id="8" dur="500" fill="hold"/>
                                        <p:tgtEl>
                                          <p:spTgt spid="1332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3324"/>
                                        </p:tgtEl>
                                        <p:attrNameLst>
                                          <p:attrName>style.visibility</p:attrName>
                                        </p:attrNameLst>
                                      </p:cBhvr>
                                      <p:to>
                                        <p:strVal val="visible"/>
                                      </p:to>
                                    </p:set>
                                    <p:anim calcmode="lin" valueType="num">
                                      <p:cBhvr additive="base">
                                        <p:cTn id="13" dur="500" fill="hold"/>
                                        <p:tgtEl>
                                          <p:spTgt spid="13324"/>
                                        </p:tgtEl>
                                        <p:attrNameLst>
                                          <p:attrName>ppt_x</p:attrName>
                                        </p:attrNameLst>
                                      </p:cBhvr>
                                      <p:tavLst>
                                        <p:tav tm="0">
                                          <p:val>
                                            <p:strVal val="0-#ppt_w/2"/>
                                          </p:val>
                                        </p:tav>
                                        <p:tav tm="100000">
                                          <p:val>
                                            <p:strVal val="#ppt_x"/>
                                          </p:val>
                                        </p:tav>
                                      </p:tavLst>
                                    </p:anim>
                                    <p:anim calcmode="lin" valueType="num">
                                      <p:cBhvr additive="base">
                                        <p:cTn id="14" dur="500" fill="hold"/>
                                        <p:tgtEl>
                                          <p:spTgt spid="133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Artistic Ideas Spread to Northern Europe</a:t>
            </a:r>
          </a:p>
        </p:txBody>
      </p:sp>
      <p:sp>
        <p:nvSpPr>
          <p:cNvPr id="15363" name="Text Box 3"/>
          <p:cNvSpPr txBox="1">
            <a:spLocks noChangeArrowheads="1"/>
          </p:cNvSpPr>
          <p:nvPr/>
        </p:nvSpPr>
        <p:spPr bwMode="auto">
          <a:xfrm>
            <a:off x="1662545" y="924651"/>
            <a:ext cx="4038600" cy="14773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altLang="es-ES" b="1" dirty="0"/>
              <a:t>Does Jan van Eyck pay attention to details?</a:t>
            </a:r>
          </a:p>
          <a:p>
            <a:pPr algn="just"/>
            <a:r>
              <a:rPr lang="en-US" altLang="es-ES" b="1" dirty="0"/>
              <a:t>Are his paintings realistic or idealized?</a:t>
            </a:r>
          </a:p>
          <a:p>
            <a:pPr algn="just"/>
            <a:r>
              <a:rPr lang="en-US" altLang="es-ES" b="1" dirty="0"/>
              <a:t>What type of colors does he use?</a:t>
            </a:r>
          </a:p>
        </p:txBody>
      </p:sp>
      <p:pic>
        <p:nvPicPr>
          <p:cNvPr id="15364" name="Picture 4" descr="http://employees.oneonta.edu/farberas/arth/Images/ARTH_214images/van_eyck/arnolfini/paint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57200"/>
            <a:ext cx="4102100" cy="5638800"/>
          </a:xfrm>
          <a:prstGeom prst="rect">
            <a:avLst/>
          </a:prstGeom>
          <a:noFill/>
          <a:extLst>
            <a:ext uri="{909E8E84-426E-40DD-AFC4-6F175D3DCCD1}">
              <a14:hiddenFill xmlns:a14="http://schemas.microsoft.com/office/drawing/2010/main">
                <a:solidFill>
                  <a:srgbClr val="FFFFFF"/>
                </a:solidFill>
              </a14:hiddenFill>
            </a:ext>
          </a:extLst>
        </p:spPr>
      </p:pic>
      <p:pic>
        <p:nvPicPr>
          <p:cNvPr id="15365" name="Picture 5" descr="http://employees.oneonta.edu/farberas/arth/Images/110images/sl3images/vaneyck_arnol_mirr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1" y="3429000"/>
            <a:ext cx="2809875" cy="3276600"/>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http://employees.oneonta.edu/farberas/arth/Images/110images/sl3images/vaneyck_arnol_chande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3571876"/>
            <a:ext cx="3429000" cy="3286125"/>
          </a:xfrm>
          <a:prstGeom prst="rect">
            <a:avLst/>
          </a:prstGeom>
          <a:noFill/>
          <a:extLst>
            <a:ext uri="{909E8E84-426E-40DD-AFC4-6F175D3DCCD1}">
              <a14:hiddenFill xmlns:a14="http://schemas.microsoft.com/office/drawing/2010/main">
                <a:solidFill>
                  <a:srgbClr val="FFFFFF"/>
                </a:solidFill>
              </a14:hiddenFill>
            </a:ext>
          </a:extLst>
        </p:spPr>
      </p:pic>
      <p:pic>
        <p:nvPicPr>
          <p:cNvPr id="15367" name="Picture 7" descr="http://employees.oneonta.edu/farberas/arth/Images/ARTH_214images/van_eyck/arnolfini/clog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1" y="3505200"/>
            <a:ext cx="2606675" cy="3086100"/>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http://employees.oneonta.edu/farberas/arth/Images/ARTH_214images/van_eyck/arnolfini/do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4910138"/>
            <a:ext cx="2819400" cy="1947862"/>
          </a:xfrm>
          <a:prstGeom prst="rect">
            <a:avLst/>
          </a:prstGeom>
          <a:noFill/>
          <a:extLst>
            <a:ext uri="{909E8E84-426E-40DD-AFC4-6F175D3DCCD1}">
              <a14:hiddenFill xmlns:a14="http://schemas.microsoft.com/office/drawing/2010/main">
                <a:solidFill>
                  <a:srgbClr val="FFFFFF"/>
                </a:solidFill>
              </a14:hiddenFill>
            </a:ext>
          </a:extLst>
        </p:spPr>
      </p:pic>
      <p:sp>
        <p:nvSpPr>
          <p:cNvPr id="15369" name="Text Box 9"/>
          <p:cNvSpPr txBox="1">
            <a:spLocks noChangeArrowheads="1"/>
          </p:cNvSpPr>
          <p:nvPr/>
        </p:nvSpPr>
        <p:spPr bwMode="auto">
          <a:xfrm>
            <a:off x="7162800" y="660717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a:solidFill>
                  <a:schemeClr val="bg2"/>
                </a:solidFill>
              </a:rPr>
              <a:t>PP Design of T. Loessin; Akins High School</a:t>
            </a:r>
          </a:p>
        </p:txBody>
      </p:sp>
      <p:sp>
        <p:nvSpPr>
          <p:cNvPr id="15370" name="Text Box 10"/>
          <p:cNvSpPr txBox="1">
            <a:spLocks noChangeArrowheads="1"/>
          </p:cNvSpPr>
          <p:nvPr/>
        </p:nvSpPr>
        <p:spPr bwMode="auto">
          <a:xfrm>
            <a:off x="6324600" y="6019800"/>
            <a:ext cx="4343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b="1">
                <a:solidFill>
                  <a:srgbClr val="FF0000"/>
                </a:solidFill>
              </a:rPr>
              <a:t>“Wedding Portrait”  *</a:t>
            </a:r>
          </a:p>
          <a:p>
            <a:r>
              <a:rPr lang="en-US" altLang="es-ES" b="1">
                <a:solidFill>
                  <a:srgbClr val="FF0000"/>
                </a:solidFill>
              </a:rPr>
              <a:t>  -Jan van Eyck</a:t>
            </a:r>
          </a:p>
        </p:txBody>
      </p:sp>
    </p:spTree>
    <p:extLst>
      <p:ext uri="{BB962C8B-B14F-4D97-AF65-F5344CB8AC3E}">
        <p14:creationId xmlns:p14="http://schemas.microsoft.com/office/powerpoint/2010/main" val="31256548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5365"/>
                                        </p:tgtEl>
                                        <p:attrNameLst>
                                          <p:attrName>style.visibility</p:attrName>
                                        </p:attrNameLst>
                                      </p:cBhvr>
                                      <p:to>
                                        <p:strVal val="visible"/>
                                      </p:to>
                                    </p:set>
                                    <p:anim calcmode="lin" valueType="num">
                                      <p:cBhvr additive="base">
                                        <p:cTn id="7" dur="500" fill="hold"/>
                                        <p:tgtEl>
                                          <p:spTgt spid="15365"/>
                                        </p:tgtEl>
                                        <p:attrNameLst>
                                          <p:attrName>ppt_x</p:attrName>
                                        </p:attrNameLst>
                                      </p:cBhvr>
                                      <p:tavLst>
                                        <p:tav tm="0">
                                          <p:val>
                                            <p:strVal val="0-#ppt_w/2"/>
                                          </p:val>
                                        </p:tav>
                                        <p:tav tm="100000">
                                          <p:val>
                                            <p:strVal val="#ppt_x"/>
                                          </p:val>
                                        </p:tav>
                                      </p:tavLst>
                                    </p:anim>
                                    <p:anim calcmode="lin" valueType="num">
                                      <p:cBhvr additive="base">
                                        <p:cTn id="8" dur="500" fill="hold"/>
                                        <p:tgtEl>
                                          <p:spTgt spid="1536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5366"/>
                                        </p:tgtEl>
                                        <p:attrNameLst>
                                          <p:attrName>style.visibility</p:attrName>
                                        </p:attrNameLst>
                                      </p:cBhvr>
                                      <p:to>
                                        <p:strVal val="visible"/>
                                      </p:to>
                                    </p:set>
                                    <p:anim calcmode="lin" valueType="num">
                                      <p:cBhvr additive="base">
                                        <p:cTn id="13" dur="500" fill="hold"/>
                                        <p:tgtEl>
                                          <p:spTgt spid="15366"/>
                                        </p:tgtEl>
                                        <p:attrNameLst>
                                          <p:attrName>ppt_x</p:attrName>
                                        </p:attrNameLst>
                                      </p:cBhvr>
                                      <p:tavLst>
                                        <p:tav tm="0">
                                          <p:val>
                                            <p:strVal val="0-#ppt_w/2"/>
                                          </p:val>
                                        </p:tav>
                                        <p:tav tm="100000">
                                          <p:val>
                                            <p:strVal val="#ppt_x"/>
                                          </p:val>
                                        </p:tav>
                                      </p:tavLst>
                                    </p:anim>
                                    <p:anim calcmode="lin" valueType="num">
                                      <p:cBhvr additive="base">
                                        <p:cTn id="14" dur="500" fill="hold"/>
                                        <p:tgtEl>
                                          <p:spTgt spid="1536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5367"/>
                                        </p:tgtEl>
                                        <p:attrNameLst>
                                          <p:attrName>style.visibility</p:attrName>
                                        </p:attrNameLst>
                                      </p:cBhvr>
                                      <p:to>
                                        <p:strVal val="visible"/>
                                      </p:to>
                                    </p:set>
                                    <p:anim calcmode="lin" valueType="num">
                                      <p:cBhvr additive="base">
                                        <p:cTn id="19" dur="500" fill="hold"/>
                                        <p:tgtEl>
                                          <p:spTgt spid="15367"/>
                                        </p:tgtEl>
                                        <p:attrNameLst>
                                          <p:attrName>ppt_x</p:attrName>
                                        </p:attrNameLst>
                                      </p:cBhvr>
                                      <p:tavLst>
                                        <p:tav tm="0">
                                          <p:val>
                                            <p:strVal val="0-#ppt_w/2"/>
                                          </p:val>
                                        </p:tav>
                                        <p:tav tm="100000">
                                          <p:val>
                                            <p:strVal val="#ppt_x"/>
                                          </p:val>
                                        </p:tav>
                                      </p:tavLst>
                                    </p:anim>
                                    <p:anim calcmode="lin" valueType="num">
                                      <p:cBhvr additive="base">
                                        <p:cTn id="20" dur="500" fill="hold"/>
                                        <p:tgtEl>
                                          <p:spTgt spid="1536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5368"/>
                                        </p:tgtEl>
                                        <p:attrNameLst>
                                          <p:attrName>style.visibility</p:attrName>
                                        </p:attrNameLst>
                                      </p:cBhvr>
                                      <p:to>
                                        <p:strVal val="visible"/>
                                      </p:to>
                                    </p:set>
                                    <p:anim calcmode="lin" valueType="num">
                                      <p:cBhvr additive="base">
                                        <p:cTn id="25" dur="500" fill="hold"/>
                                        <p:tgtEl>
                                          <p:spTgt spid="15368"/>
                                        </p:tgtEl>
                                        <p:attrNameLst>
                                          <p:attrName>ppt_x</p:attrName>
                                        </p:attrNameLst>
                                      </p:cBhvr>
                                      <p:tavLst>
                                        <p:tav tm="0">
                                          <p:val>
                                            <p:strVal val="0-#ppt_w/2"/>
                                          </p:val>
                                        </p:tav>
                                        <p:tav tm="100000">
                                          <p:val>
                                            <p:strVal val="#ppt_x"/>
                                          </p:val>
                                        </p:tav>
                                      </p:tavLst>
                                    </p:anim>
                                    <p:anim calcmode="lin" valueType="num">
                                      <p:cBhvr additive="base">
                                        <p:cTn id="26" dur="500" fill="hold"/>
                                        <p:tgtEl>
                                          <p:spTgt spid="153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artchive.com/artchive/v/van_eyck/can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326"/>
            <a:ext cx="8915400" cy="6797675"/>
          </a:xfrm>
          <a:prstGeom prst="rect">
            <a:avLst/>
          </a:prstGeom>
          <a:noFill/>
          <a:extLst>
            <a:ext uri="{909E8E84-426E-40DD-AFC4-6F175D3DCCD1}">
              <a14:hiddenFill xmlns:a14="http://schemas.microsoft.com/office/drawing/2010/main">
                <a:solidFill>
                  <a:srgbClr val="FFFFFF"/>
                </a:solidFill>
              </a14:hiddenFill>
            </a:ext>
          </a:extLst>
        </p:spPr>
      </p:pic>
      <p:pic>
        <p:nvPicPr>
          <p:cNvPr id="16387" name="Picture 3" descr="http://www.artchive.com/artchive/v/van_eyck/canon_dtl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1664" y="0"/>
            <a:ext cx="4986337" cy="6096000"/>
          </a:xfrm>
          <a:prstGeom prst="rect">
            <a:avLst/>
          </a:prstGeom>
          <a:noFill/>
          <a:extLst>
            <a:ext uri="{909E8E84-426E-40DD-AFC4-6F175D3DCCD1}">
              <a14:hiddenFill xmlns:a14="http://schemas.microsoft.com/office/drawing/2010/main">
                <a:solidFill>
                  <a:srgbClr val="FFFFFF"/>
                </a:solidFill>
              </a14:hiddenFill>
            </a:ext>
          </a:extLst>
        </p:spPr>
      </p:pic>
      <p:sp>
        <p:nvSpPr>
          <p:cNvPr id="16388" name="Text Box 4"/>
          <p:cNvSpPr txBox="1">
            <a:spLocks noChangeArrowheads="1"/>
          </p:cNvSpPr>
          <p:nvPr/>
        </p:nvSpPr>
        <p:spPr bwMode="auto">
          <a:xfrm>
            <a:off x="3619500" y="6218239"/>
            <a:ext cx="4953000" cy="646331"/>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30000"/>
              </a:spcBef>
            </a:pPr>
            <a:r>
              <a:rPr lang="en-US" altLang="es-ES" sz="1200" b="1">
                <a:latin typeface="Arial" panose="020B0604020202020204" pitchFamily="34" charset="0"/>
              </a:rPr>
              <a:t>Van Eyck, Jan</a:t>
            </a:r>
            <a:br>
              <a:rPr lang="en-US" altLang="es-ES" sz="1200">
                <a:latin typeface="Arial" panose="020B0604020202020204" pitchFamily="34" charset="0"/>
              </a:rPr>
            </a:br>
            <a:r>
              <a:rPr lang="en-US" altLang="es-ES" sz="1200">
                <a:latin typeface="Arial" panose="020B0604020202020204" pitchFamily="34" charset="0"/>
              </a:rPr>
              <a:t>The Madonna with Canon van der Paele</a:t>
            </a:r>
            <a:br>
              <a:rPr lang="en-US" altLang="es-ES" sz="1200">
                <a:latin typeface="Arial" panose="020B0604020202020204" pitchFamily="34" charset="0"/>
              </a:rPr>
            </a:br>
            <a:r>
              <a:rPr lang="en-US" altLang="es-ES" sz="1200">
                <a:latin typeface="Arial" panose="020B0604020202020204" pitchFamily="34" charset="0"/>
              </a:rPr>
              <a:t>1436 Oil on panel 122 x 157 cm Het Groeninge Museum, Brugge</a:t>
            </a:r>
            <a:endParaRPr lang="en-US" altLang="es-ES"/>
          </a:p>
        </p:txBody>
      </p:sp>
    </p:spTree>
    <p:extLst>
      <p:ext uri="{BB962C8B-B14F-4D97-AF65-F5344CB8AC3E}">
        <p14:creationId xmlns:p14="http://schemas.microsoft.com/office/powerpoint/2010/main" val="13533587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388"/>
                                        </p:tgtEl>
                                        <p:attrNameLst>
                                          <p:attrName>style.visibility</p:attrName>
                                        </p:attrNameLst>
                                      </p:cBhvr>
                                      <p:to>
                                        <p:strVal val="visible"/>
                                      </p:to>
                                    </p:set>
                                    <p:anim calcmode="lin" valueType="num">
                                      <p:cBhvr additive="base">
                                        <p:cTn id="7" dur="500" fill="hold"/>
                                        <p:tgtEl>
                                          <p:spTgt spid="16388"/>
                                        </p:tgtEl>
                                        <p:attrNameLst>
                                          <p:attrName>ppt_x</p:attrName>
                                        </p:attrNameLst>
                                      </p:cBhvr>
                                      <p:tavLst>
                                        <p:tav tm="0">
                                          <p:val>
                                            <p:strVal val="0-#ppt_w/2"/>
                                          </p:val>
                                        </p:tav>
                                        <p:tav tm="100000">
                                          <p:val>
                                            <p:strVal val="#ppt_x"/>
                                          </p:val>
                                        </p:tav>
                                      </p:tavLst>
                                    </p:anim>
                                    <p:anim calcmode="lin" valueType="num">
                                      <p:cBhvr additive="base">
                                        <p:cTn id="8" dur="500" fill="hold"/>
                                        <p:tgtEl>
                                          <p:spTgt spid="1638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6387"/>
                                        </p:tgtEl>
                                        <p:attrNameLst>
                                          <p:attrName>style.visibility</p:attrName>
                                        </p:attrNameLst>
                                      </p:cBhvr>
                                      <p:to>
                                        <p:strVal val="visible"/>
                                      </p:to>
                                    </p:set>
                                    <p:anim calcmode="lin" valueType="num">
                                      <p:cBhvr additive="base">
                                        <p:cTn id="13" dur="500" fill="hold"/>
                                        <p:tgtEl>
                                          <p:spTgt spid="16387"/>
                                        </p:tgtEl>
                                        <p:attrNameLst>
                                          <p:attrName>ppt_x</p:attrName>
                                        </p:attrNameLst>
                                      </p:cBhvr>
                                      <p:tavLst>
                                        <p:tav tm="0">
                                          <p:val>
                                            <p:strVal val="0-#ppt_w/2"/>
                                          </p:val>
                                        </p:tav>
                                        <p:tav tm="100000">
                                          <p:val>
                                            <p:strVal val="#ppt_x"/>
                                          </p:val>
                                        </p:tav>
                                      </p:tavLst>
                                    </p:anim>
                                    <p:anim calcmode="lin" valueType="num">
                                      <p:cBhvr additive="base">
                                        <p:cTn id="14" dur="500" fill="hold"/>
                                        <p:tgtEl>
                                          <p:spTgt spid="163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ww.artchive.com/artchive/v/van_eyck/eyck_turb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1313" y="533401"/>
            <a:ext cx="4367212" cy="5630863"/>
          </a:xfrm>
          <a:prstGeom prst="rect">
            <a:avLst/>
          </a:prstGeom>
          <a:noFill/>
          <a:extLst>
            <a:ext uri="{909E8E84-426E-40DD-AFC4-6F175D3DCCD1}">
              <a14:hiddenFill xmlns:a14="http://schemas.microsoft.com/office/drawing/2010/main">
                <a:solidFill>
                  <a:srgbClr val="FFFFFF"/>
                </a:solidFill>
              </a14:hiddenFill>
            </a:ext>
          </a:extLst>
        </p:spPr>
      </p:pic>
      <p:pic>
        <p:nvPicPr>
          <p:cNvPr id="18435" name="Picture 3" descr="http://www.ibiblio.org/wm/paint/auth/eyck/ghent/ghentop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1076" y="1600201"/>
            <a:ext cx="4606925" cy="3279775"/>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ttp://www.artchive.com/artchive/v/van_eyck/eyck_ghent_dtl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0019" y="1145627"/>
            <a:ext cx="3729038"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4115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anim calcmode="lin" valueType="num">
                                      <p:cBhvr additive="base">
                                        <p:cTn id="7" dur="500" fill="hold"/>
                                        <p:tgtEl>
                                          <p:spTgt spid="18436"/>
                                        </p:tgtEl>
                                        <p:attrNameLst>
                                          <p:attrName>ppt_x</p:attrName>
                                        </p:attrNameLst>
                                      </p:cBhvr>
                                      <p:tavLst>
                                        <p:tav tm="0">
                                          <p:val>
                                            <p:strVal val="0-#ppt_w/2"/>
                                          </p:val>
                                        </p:tav>
                                        <p:tav tm="100000">
                                          <p:val>
                                            <p:strVal val="#ppt_x"/>
                                          </p:val>
                                        </p:tav>
                                      </p:tavLst>
                                    </p:anim>
                                    <p:anim calcmode="lin" valueType="num">
                                      <p:cBhvr additive="base">
                                        <p:cTn id="8" dur="500" fill="hold"/>
                                        <p:tgtEl>
                                          <p:spTgt spid="1843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8434"/>
                                        </p:tgtEl>
                                        <p:attrNameLst>
                                          <p:attrName>style.visibility</p:attrName>
                                        </p:attrNameLst>
                                      </p:cBhvr>
                                      <p:to>
                                        <p:strVal val="visible"/>
                                      </p:to>
                                    </p:set>
                                    <p:anim calcmode="lin" valueType="num">
                                      <p:cBhvr additive="base">
                                        <p:cTn id="13" dur="500" fill="hold"/>
                                        <p:tgtEl>
                                          <p:spTgt spid="18434"/>
                                        </p:tgtEl>
                                        <p:attrNameLst>
                                          <p:attrName>ppt_x</p:attrName>
                                        </p:attrNameLst>
                                      </p:cBhvr>
                                      <p:tavLst>
                                        <p:tav tm="0">
                                          <p:val>
                                            <p:strVal val="0-#ppt_w/2"/>
                                          </p:val>
                                        </p:tav>
                                        <p:tav tm="100000">
                                          <p:val>
                                            <p:strVal val="#ppt_x"/>
                                          </p:val>
                                        </p:tav>
                                      </p:tavLst>
                                    </p:anim>
                                    <p:anim calcmode="lin" valueType="num">
                                      <p:cBhvr additive="base">
                                        <p:cTn id="14" dur="500" fill="hold"/>
                                        <p:tgtEl>
                                          <p:spTgt spid="184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Artistic Ideas Spread to Northern Europe</a:t>
            </a:r>
          </a:p>
        </p:txBody>
      </p:sp>
      <p:sp>
        <p:nvSpPr>
          <p:cNvPr id="20483" name="Text Box 3"/>
          <p:cNvSpPr txBox="1">
            <a:spLocks noChangeArrowheads="1"/>
          </p:cNvSpPr>
          <p:nvPr/>
        </p:nvSpPr>
        <p:spPr bwMode="auto">
          <a:xfrm>
            <a:off x="1676399" y="609599"/>
            <a:ext cx="4100945" cy="341632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en-US" altLang="es-ES" b="1" dirty="0">
                <a:solidFill>
                  <a:srgbClr val="FF0000"/>
                </a:solidFill>
              </a:rPr>
              <a:t> </a:t>
            </a:r>
            <a:r>
              <a:rPr lang="en-US" altLang="es-ES" sz="2400" b="1" dirty="0"/>
              <a:t>Jan van Eyck – developed new creative techniques to achieve more realistic detail with oil-based paints, applying several layers to create variety of colors and 3-D appearance to clothing / jewelry.</a:t>
            </a:r>
          </a:p>
        </p:txBody>
      </p:sp>
      <p:pic>
        <p:nvPicPr>
          <p:cNvPr id="20484" name="Picture 4" descr="http://employees.oneonta.edu/farberas/arth/Images/ARTH_214images/van_eyck/arnolfini/paint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57200"/>
            <a:ext cx="4102100" cy="5638800"/>
          </a:xfrm>
          <a:prstGeom prst="rect">
            <a:avLst/>
          </a:prstGeom>
          <a:noFill/>
          <a:extLst>
            <a:ext uri="{909E8E84-426E-40DD-AFC4-6F175D3DCCD1}">
              <a14:hiddenFill xmlns:a14="http://schemas.microsoft.com/office/drawing/2010/main">
                <a:solidFill>
                  <a:srgbClr val="FFFFFF"/>
                </a:solidFill>
              </a14:hiddenFill>
            </a:ext>
          </a:extLst>
        </p:spPr>
      </p:pic>
      <p:sp>
        <p:nvSpPr>
          <p:cNvPr id="20485" name="Text Box 5"/>
          <p:cNvSpPr txBox="1">
            <a:spLocks noChangeArrowheads="1"/>
          </p:cNvSpPr>
          <p:nvPr/>
        </p:nvSpPr>
        <p:spPr bwMode="auto">
          <a:xfrm>
            <a:off x="7162800" y="660717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a:solidFill>
                  <a:schemeClr val="bg2"/>
                </a:solidFill>
              </a:rPr>
              <a:t>PP Design of T. Loessin; Akins High School</a:t>
            </a:r>
          </a:p>
        </p:txBody>
      </p:sp>
      <p:sp>
        <p:nvSpPr>
          <p:cNvPr id="20486" name="Text Box 6"/>
          <p:cNvSpPr txBox="1">
            <a:spLocks noChangeArrowheads="1"/>
          </p:cNvSpPr>
          <p:nvPr/>
        </p:nvSpPr>
        <p:spPr bwMode="auto">
          <a:xfrm>
            <a:off x="2057400" y="5334000"/>
            <a:ext cx="4343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b="1">
                <a:solidFill>
                  <a:srgbClr val="FF0000"/>
                </a:solidFill>
              </a:rPr>
              <a:t>“Wedding Portrait”  *</a:t>
            </a:r>
          </a:p>
          <a:p>
            <a:pPr algn="r"/>
            <a:r>
              <a:rPr lang="en-US" altLang="es-ES" b="1">
                <a:solidFill>
                  <a:srgbClr val="FF0000"/>
                </a:solidFill>
              </a:rPr>
              <a:t>  -Jan van Eyck</a:t>
            </a:r>
          </a:p>
        </p:txBody>
      </p:sp>
    </p:spTree>
    <p:extLst>
      <p:ext uri="{BB962C8B-B14F-4D97-AF65-F5344CB8AC3E}">
        <p14:creationId xmlns:p14="http://schemas.microsoft.com/office/powerpoint/2010/main" val="712102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Artistic Ideas Spread to Northern Europe</a:t>
            </a:r>
          </a:p>
        </p:txBody>
      </p:sp>
      <p:sp>
        <p:nvSpPr>
          <p:cNvPr id="21507" name="Text Box 3"/>
          <p:cNvSpPr txBox="1">
            <a:spLocks noChangeArrowheads="1"/>
          </p:cNvSpPr>
          <p:nvPr/>
        </p:nvSpPr>
        <p:spPr bwMode="auto">
          <a:xfrm>
            <a:off x="1676400" y="609600"/>
            <a:ext cx="8991600" cy="132343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en-US" altLang="es-ES" sz="2000" b="1" dirty="0"/>
              <a:t>Pieter Bruegel the Elder – Painted mostly scenes of everyday life – focused on realism and individual characteristics.  Produced paintings that taught morals, illustrated proverbs, and strongly protested Spanish rule over his country.</a:t>
            </a:r>
          </a:p>
        </p:txBody>
      </p:sp>
      <p:sp>
        <p:nvSpPr>
          <p:cNvPr id="21508" name="Text Box 4"/>
          <p:cNvSpPr txBox="1">
            <a:spLocks noChangeArrowheads="1"/>
          </p:cNvSpPr>
          <p:nvPr/>
        </p:nvSpPr>
        <p:spPr bwMode="auto">
          <a:xfrm>
            <a:off x="7162800" y="660717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a:solidFill>
                  <a:schemeClr val="bg2"/>
                </a:solidFill>
              </a:rPr>
              <a:t>PP Design of T. Loessin; Akins High School</a:t>
            </a:r>
          </a:p>
        </p:txBody>
      </p:sp>
      <p:pic>
        <p:nvPicPr>
          <p:cNvPr id="21509" name="Picture 5" descr="Bruegel - Childrens Games BRP002 ... Image Loadi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046020"/>
            <a:ext cx="6324600" cy="4448175"/>
          </a:xfrm>
          <a:prstGeom prst="rect">
            <a:avLst/>
          </a:prstGeom>
          <a:noFill/>
          <a:extLst>
            <a:ext uri="{909E8E84-426E-40DD-AFC4-6F175D3DCCD1}">
              <a14:hiddenFill xmlns:a14="http://schemas.microsoft.com/office/drawing/2010/main">
                <a:solidFill>
                  <a:srgbClr val="FFFFFF"/>
                </a:solidFill>
              </a14:hiddenFill>
            </a:ext>
          </a:extLst>
        </p:spPr>
      </p:pic>
      <p:sp>
        <p:nvSpPr>
          <p:cNvPr id="21510" name="Text Box 6"/>
          <p:cNvSpPr txBox="1">
            <a:spLocks noChangeArrowheads="1"/>
          </p:cNvSpPr>
          <p:nvPr/>
        </p:nvSpPr>
        <p:spPr bwMode="auto">
          <a:xfrm>
            <a:off x="7848600" y="4876800"/>
            <a:ext cx="28194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b="1">
                <a:solidFill>
                  <a:srgbClr val="FF0000"/>
                </a:solidFill>
              </a:rPr>
              <a:t>“Children’s Games”  *</a:t>
            </a:r>
          </a:p>
          <a:p>
            <a:pPr algn="r"/>
            <a:r>
              <a:rPr lang="en-US" altLang="es-ES" b="1">
                <a:solidFill>
                  <a:srgbClr val="FF0000"/>
                </a:solidFill>
              </a:rPr>
              <a:t>  - Pieter Bruegel the Elder</a:t>
            </a:r>
          </a:p>
        </p:txBody>
      </p:sp>
    </p:spTree>
    <p:extLst>
      <p:ext uri="{BB962C8B-B14F-4D97-AF65-F5344CB8AC3E}">
        <p14:creationId xmlns:p14="http://schemas.microsoft.com/office/powerpoint/2010/main" val="2948857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Bruegel - Netherlandish Proverbs BRP001 ... Image Loadi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5889" y="304800"/>
            <a:ext cx="6880225" cy="4960938"/>
          </a:xfrm>
          <a:prstGeom prst="rect">
            <a:avLst/>
          </a:prstGeom>
          <a:noFill/>
          <a:extLst>
            <a:ext uri="{909E8E84-426E-40DD-AFC4-6F175D3DCCD1}">
              <a14:hiddenFill xmlns:a14="http://schemas.microsoft.com/office/drawing/2010/main">
                <a:solidFill>
                  <a:srgbClr val="FFFFFF"/>
                </a:solidFill>
              </a14:hiddenFill>
            </a:ext>
          </a:extLst>
        </p:spPr>
      </p:pic>
      <p:sp>
        <p:nvSpPr>
          <p:cNvPr id="22531" name="Text Box 3"/>
          <p:cNvSpPr txBox="1">
            <a:spLocks noChangeArrowheads="1"/>
          </p:cNvSpPr>
          <p:nvPr/>
        </p:nvSpPr>
        <p:spPr bwMode="auto">
          <a:xfrm>
            <a:off x="2803526" y="5832475"/>
            <a:ext cx="66452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a:t>Bruegel’s “Netherland’s Proverbs,” 1559</a:t>
            </a:r>
          </a:p>
        </p:txBody>
      </p:sp>
    </p:spTree>
    <p:extLst>
      <p:ext uri="{BB962C8B-B14F-4D97-AF65-F5344CB8AC3E}">
        <p14:creationId xmlns:p14="http://schemas.microsoft.com/office/powerpoint/2010/main" val="3389262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Bruegel - Triumph of Death BRP003 ... Image Loadi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1764" y="838200"/>
            <a:ext cx="6846887" cy="4903788"/>
          </a:xfrm>
          <a:prstGeom prst="rect">
            <a:avLst/>
          </a:prstGeom>
          <a:noFill/>
          <a:extLst>
            <a:ext uri="{909E8E84-426E-40DD-AFC4-6F175D3DCCD1}">
              <a14:hiddenFill xmlns:a14="http://schemas.microsoft.com/office/drawing/2010/main">
                <a:solidFill>
                  <a:srgbClr val="FFFFFF"/>
                </a:solidFill>
              </a14:hiddenFill>
            </a:ext>
          </a:extLst>
        </p:spPr>
      </p:pic>
      <p:sp>
        <p:nvSpPr>
          <p:cNvPr id="23555" name="Text Box 3"/>
          <p:cNvSpPr txBox="1">
            <a:spLocks noChangeArrowheads="1"/>
          </p:cNvSpPr>
          <p:nvPr/>
        </p:nvSpPr>
        <p:spPr bwMode="auto">
          <a:xfrm>
            <a:off x="2803526" y="5832475"/>
            <a:ext cx="66452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a:t>Bruegel’s “The Triumph of Death,” 1562</a:t>
            </a:r>
          </a:p>
        </p:txBody>
      </p:sp>
    </p:spTree>
    <p:extLst>
      <p:ext uri="{BB962C8B-B14F-4D97-AF65-F5344CB8AC3E}">
        <p14:creationId xmlns:p14="http://schemas.microsoft.com/office/powerpoint/2010/main" val="636270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1524000" y="1"/>
            <a:ext cx="9144000" cy="396875"/>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000" b="1" dirty="0">
                <a:latin typeface="Arial" panose="020B0604020202020204" pitchFamily="34" charset="0"/>
              </a:rPr>
              <a:t>Artistic Ideas Spread to Northern Europe</a:t>
            </a:r>
          </a:p>
        </p:txBody>
      </p:sp>
      <p:sp>
        <p:nvSpPr>
          <p:cNvPr id="24580" name="Text Box 4"/>
          <p:cNvSpPr txBox="1">
            <a:spLocks noChangeArrowheads="1"/>
          </p:cNvSpPr>
          <p:nvPr/>
        </p:nvSpPr>
        <p:spPr bwMode="auto">
          <a:xfrm>
            <a:off x="7162800" y="6607176"/>
            <a:ext cx="3505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sz="1000">
                <a:solidFill>
                  <a:schemeClr val="bg2"/>
                </a:solidFill>
              </a:rPr>
              <a:t>PP Design of T. Loessin; Akins High School</a:t>
            </a:r>
          </a:p>
        </p:txBody>
      </p:sp>
      <p:pic>
        <p:nvPicPr>
          <p:cNvPr id="24581" name="Picture 5" descr="Bruegel - Childrens Games BRP002 ... Image Loadi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897" y="1347536"/>
            <a:ext cx="7835007" cy="5510464"/>
          </a:xfrm>
          <a:prstGeom prst="rect">
            <a:avLst/>
          </a:prstGeom>
          <a:noFill/>
          <a:extLst>
            <a:ext uri="{909E8E84-426E-40DD-AFC4-6F175D3DCCD1}">
              <a14:hiddenFill xmlns:a14="http://schemas.microsoft.com/office/drawing/2010/main">
                <a:solidFill>
                  <a:srgbClr val="FFFFFF"/>
                </a:solidFill>
              </a14:hiddenFill>
            </a:ext>
          </a:extLst>
        </p:spPr>
      </p:pic>
      <p:sp>
        <p:nvSpPr>
          <p:cNvPr id="24582" name="Text Box 6"/>
          <p:cNvSpPr txBox="1">
            <a:spLocks noChangeArrowheads="1"/>
          </p:cNvSpPr>
          <p:nvPr/>
        </p:nvSpPr>
        <p:spPr bwMode="auto">
          <a:xfrm>
            <a:off x="7848600" y="4876800"/>
            <a:ext cx="28194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s-ES" b="1">
                <a:solidFill>
                  <a:srgbClr val="FF0000"/>
                </a:solidFill>
              </a:rPr>
              <a:t>“Children’s Games” *</a:t>
            </a:r>
          </a:p>
          <a:p>
            <a:pPr algn="r"/>
            <a:r>
              <a:rPr lang="en-US" altLang="es-ES" b="1">
                <a:solidFill>
                  <a:srgbClr val="FF0000"/>
                </a:solidFill>
              </a:rPr>
              <a:t>  - Pieter Bruegel the Elder</a:t>
            </a:r>
          </a:p>
        </p:txBody>
      </p:sp>
    </p:spTree>
    <p:extLst>
      <p:ext uri="{BB962C8B-B14F-4D97-AF65-F5344CB8AC3E}">
        <p14:creationId xmlns:p14="http://schemas.microsoft.com/office/powerpoint/2010/main" val="51211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E:\Graphics\Unit 03\p385-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56007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5603" name="Picture 3" descr="E:\Graphics\Unit 03\p385-ke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3222625"/>
            <a:ext cx="3810000" cy="102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409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2171" y="275771"/>
            <a:ext cx="11509829" cy="5016758"/>
          </a:xfrm>
          <a:prstGeom prst="rect">
            <a:avLst/>
          </a:prstGeom>
        </p:spPr>
        <p:txBody>
          <a:bodyPr wrap="square">
            <a:spAutoFit/>
          </a:bodyPr>
          <a:lstStyle/>
          <a:p>
            <a:pPr algn="just"/>
            <a:r>
              <a:rPr lang="en-US" altLang="es-ES" sz="3200" b="1" dirty="0">
                <a:solidFill>
                  <a:srgbClr val="FF0000"/>
                </a:solidFill>
              </a:rPr>
              <a:t>                                 TODAY’S ACTIVITIES:</a:t>
            </a:r>
          </a:p>
          <a:p>
            <a:pPr algn="just"/>
            <a:endParaRPr lang="en-US" altLang="es-ES" sz="3200" b="1" dirty="0">
              <a:solidFill>
                <a:srgbClr val="FF0000"/>
              </a:solidFill>
            </a:endParaRPr>
          </a:p>
          <a:p>
            <a:pPr algn="just">
              <a:buFontTx/>
              <a:buChar char="•"/>
            </a:pPr>
            <a:r>
              <a:rPr lang="en-US" altLang="es-ES" sz="3200" b="1" dirty="0">
                <a:solidFill>
                  <a:srgbClr val="FF0000"/>
                </a:solidFill>
              </a:rPr>
              <a:t> Explain the origins and characteristics of the Northern Renaissance.</a:t>
            </a:r>
          </a:p>
          <a:p>
            <a:pPr algn="just">
              <a:buFontTx/>
              <a:buChar char="•"/>
            </a:pPr>
            <a:endParaRPr lang="en-US" altLang="es-ES" sz="3200" b="1" dirty="0">
              <a:solidFill>
                <a:srgbClr val="FF0000"/>
              </a:solidFill>
            </a:endParaRPr>
          </a:p>
          <a:p>
            <a:pPr algn="just">
              <a:buFontTx/>
              <a:buChar char="•"/>
            </a:pPr>
            <a:r>
              <a:rPr lang="en-US" altLang="es-ES" sz="3200" b="1" dirty="0">
                <a:solidFill>
                  <a:srgbClr val="FF0000"/>
                </a:solidFill>
              </a:rPr>
              <a:t> Trace the impact of the Renaissance on German and Flemish painters.</a:t>
            </a:r>
          </a:p>
          <a:p>
            <a:pPr algn="just"/>
            <a:endParaRPr lang="en-US" altLang="es-ES" sz="3200" b="1" dirty="0">
              <a:solidFill>
                <a:srgbClr val="FF0000"/>
              </a:solidFill>
            </a:endParaRPr>
          </a:p>
          <a:p>
            <a:pPr algn="just">
              <a:buFontTx/>
              <a:buChar char="•"/>
            </a:pPr>
            <a:r>
              <a:rPr lang="en-US" altLang="es-ES" sz="3200" b="1" dirty="0">
                <a:solidFill>
                  <a:srgbClr val="FF0000"/>
                </a:solidFill>
              </a:rPr>
              <a:t> Explain how the invention of the printing press spread Renaissance ideas. </a:t>
            </a:r>
          </a:p>
        </p:txBody>
      </p:sp>
    </p:spTree>
    <p:extLst>
      <p:ext uri="{BB962C8B-B14F-4D97-AF65-F5344CB8AC3E}">
        <p14:creationId xmlns:p14="http://schemas.microsoft.com/office/powerpoint/2010/main" val="2600459389"/>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179</TotalTime>
  <Words>782</Words>
  <Application>Microsoft Office PowerPoint</Application>
  <PresentationFormat>Panorámica</PresentationFormat>
  <Paragraphs>118</Paragraphs>
  <Slides>17</Slides>
  <Notes>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Arial</vt:lpstr>
      <vt:lpstr>Calibri</vt:lpstr>
      <vt:lpstr>Century Gothic</vt:lpstr>
      <vt:lpstr>Wingdings 3</vt:lpstr>
      <vt:lpstr>Espiral</vt:lpstr>
      <vt:lpstr>NORTHERN RENAISSANCE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NORTHERN RENAISSANCE</dc:title>
  <dc:creator>Maria Sanz</dc:creator>
  <cp:lastModifiedBy>Maria Sanz</cp:lastModifiedBy>
  <cp:revision>17</cp:revision>
  <dcterms:created xsi:type="dcterms:W3CDTF">2016-01-03T20:01:17Z</dcterms:created>
  <dcterms:modified xsi:type="dcterms:W3CDTF">2019-04-26T17:09:02Z</dcterms:modified>
</cp:coreProperties>
</file>