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5" r:id="rId5"/>
    <p:sldId id="259" r:id="rId6"/>
    <p:sldId id="260" r:id="rId7"/>
    <p:sldId id="261" r:id="rId8"/>
    <p:sldId id="262" r:id="rId9"/>
    <p:sldId id="263" r:id="rId10"/>
    <p:sldId id="264"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41" autoAdjust="0"/>
    <p:restoredTop sz="94660"/>
  </p:normalViewPr>
  <p:slideViewPr>
    <p:cSldViewPr snapToGrid="0">
      <p:cViewPr varScale="1">
        <p:scale>
          <a:sx n="85" d="100"/>
          <a:sy n="85" d="100"/>
        </p:scale>
        <p:origin x="16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4/26/2019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n.wikipedia.org/wiki/Museo_del_Prado" TargetMode="External"/><Relationship Id="rId2" Type="http://schemas.openxmlformats.org/officeDocument/2006/relationships/hyperlink" Target="https://en.wikipedia.org/wiki/Quattrocento" TargetMode="External"/><Relationship Id="rId1" Type="http://schemas.openxmlformats.org/officeDocument/2006/relationships/slideLayout" Target="../slideLayouts/slideLayout2.xml"/><Relationship Id="rId4" Type="http://schemas.openxmlformats.org/officeDocument/2006/relationships/hyperlink" Target="https://en.wikipedia.org/wiki/Thomas_of_Villanova"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 Id="rId5" Type="http://schemas.openxmlformats.org/officeDocument/2006/relationships/image" Target="../media/image12.jpg"/><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 Id="rId5" Type="http://schemas.openxmlformats.org/officeDocument/2006/relationships/image" Target="../media/image19.jpg"/><Relationship Id="rId4" Type="http://schemas.openxmlformats.org/officeDocument/2006/relationships/image" Target="../media/image18.jpg"/></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7.xml"/><Relationship Id="rId5" Type="http://schemas.openxmlformats.org/officeDocument/2006/relationships/image" Target="../media/image26.jpg"/><Relationship Id="rId4" Type="http://schemas.openxmlformats.org/officeDocument/2006/relationships/image" Target="../media/image2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902543" y="191729"/>
            <a:ext cx="9602070" cy="5781367"/>
          </a:xfrm>
        </p:spPr>
        <p:txBody>
          <a:bodyPr>
            <a:noAutofit/>
          </a:bodyPr>
          <a:lstStyle/>
          <a:p>
            <a:pPr algn="ctr"/>
            <a:r>
              <a:rPr lang="en-US" altLang="es-ES" sz="6600" b="1" u="sng" dirty="0">
                <a:solidFill>
                  <a:srgbClr val="FF0000"/>
                </a:solidFill>
                <a:effectLst>
                  <a:outerShdw blurRad="38100" dist="38100" dir="2700000" algn="tl">
                    <a:srgbClr val="000000">
                      <a:alpha val="43137"/>
                    </a:srgbClr>
                  </a:outerShdw>
                </a:effectLst>
              </a:rPr>
              <a:t> </a:t>
            </a:r>
            <a:br>
              <a:rPr lang="en-US" altLang="es-ES" sz="6600" b="1" u="sng" dirty="0">
                <a:solidFill>
                  <a:srgbClr val="FF0000"/>
                </a:solidFill>
                <a:effectLst>
                  <a:outerShdw blurRad="38100" dist="38100" dir="2700000" algn="tl">
                    <a:srgbClr val="000000">
                      <a:alpha val="43137"/>
                    </a:srgbClr>
                  </a:outerShdw>
                </a:effectLst>
              </a:rPr>
            </a:br>
            <a:br>
              <a:rPr lang="en-US" altLang="es-ES" sz="6600" b="1" u="sng" dirty="0">
                <a:solidFill>
                  <a:srgbClr val="FF0000"/>
                </a:solidFill>
                <a:effectLst>
                  <a:outerShdw blurRad="38100" dist="38100" dir="2700000" algn="tl">
                    <a:srgbClr val="000000">
                      <a:alpha val="43137"/>
                    </a:srgbClr>
                  </a:outerShdw>
                </a:effectLst>
              </a:rPr>
            </a:br>
            <a:br>
              <a:rPr lang="en-US" altLang="es-ES" sz="6600" b="1" u="sng" dirty="0">
                <a:solidFill>
                  <a:srgbClr val="FF0000"/>
                </a:solidFill>
                <a:effectLst>
                  <a:outerShdw blurRad="38100" dist="38100" dir="2700000" algn="tl">
                    <a:srgbClr val="000000">
                      <a:alpha val="43137"/>
                    </a:srgbClr>
                  </a:outerShdw>
                </a:effectLst>
              </a:rPr>
            </a:br>
            <a:br>
              <a:rPr lang="en-US" altLang="es-ES" sz="6600" b="1" u="sng" dirty="0">
                <a:solidFill>
                  <a:srgbClr val="FF0000"/>
                </a:solidFill>
                <a:effectLst>
                  <a:outerShdw blurRad="38100" dist="38100" dir="2700000" algn="tl">
                    <a:srgbClr val="000000">
                      <a:alpha val="43137"/>
                    </a:srgbClr>
                  </a:outerShdw>
                </a:effectLst>
              </a:rPr>
            </a:br>
            <a:br>
              <a:rPr lang="en-US" altLang="es-ES" sz="6600" b="1" u="sng" dirty="0">
                <a:solidFill>
                  <a:srgbClr val="FF0000"/>
                </a:solidFill>
                <a:effectLst>
                  <a:outerShdw blurRad="38100" dist="38100" dir="2700000" algn="tl">
                    <a:srgbClr val="000000">
                      <a:alpha val="43137"/>
                    </a:srgbClr>
                  </a:outerShdw>
                </a:effectLst>
              </a:rPr>
            </a:br>
            <a:br>
              <a:rPr lang="en-US" altLang="es-ES" sz="6600" b="1" u="sng" dirty="0">
                <a:solidFill>
                  <a:srgbClr val="FF0000"/>
                </a:solidFill>
                <a:effectLst>
                  <a:outerShdw blurRad="38100" dist="38100" dir="2700000" algn="tl">
                    <a:srgbClr val="000000">
                      <a:alpha val="43137"/>
                    </a:srgbClr>
                  </a:outerShdw>
                </a:effectLst>
              </a:rPr>
            </a:br>
            <a:br>
              <a:rPr lang="en-US" altLang="es-ES" sz="6600" b="1" u="sng" dirty="0">
                <a:solidFill>
                  <a:srgbClr val="FF0000"/>
                </a:solidFill>
                <a:effectLst>
                  <a:outerShdw blurRad="38100" dist="38100" dir="2700000" algn="tl">
                    <a:srgbClr val="000000">
                      <a:alpha val="43137"/>
                    </a:srgbClr>
                  </a:outerShdw>
                </a:effectLst>
              </a:rPr>
            </a:br>
            <a:br>
              <a:rPr lang="en-US" altLang="es-ES" sz="6600" b="1" u="sng" dirty="0">
                <a:solidFill>
                  <a:srgbClr val="FF0000"/>
                </a:solidFill>
                <a:effectLst>
                  <a:outerShdw blurRad="38100" dist="38100" dir="2700000" algn="tl">
                    <a:srgbClr val="000000">
                      <a:alpha val="43137"/>
                    </a:srgbClr>
                  </a:outerShdw>
                </a:effectLst>
              </a:rPr>
            </a:br>
            <a:br>
              <a:rPr lang="en-US" altLang="es-ES" sz="6600" b="1" u="sng" dirty="0">
                <a:solidFill>
                  <a:srgbClr val="FF0000"/>
                </a:solidFill>
                <a:effectLst>
                  <a:outerShdw blurRad="38100" dist="38100" dir="2700000" algn="tl">
                    <a:srgbClr val="000000">
                      <a:alpha val="43137"/>
                    </a:srgbClr>
                  </a:outerShdw>
                </a:effectLst>
              </a:rPr>
            </a:br>
            <a:br>
              <a:rPr lang="en-US" altLang="es-ES" sz="6600" b="1" u="sng" dirty="0">
                <a:solidFill>
                  <a:srgbClr val="FF0000"/>
                </a:solidFill>
                <a:effectLst>
                  <a:outerShdw blurRad="38100" dist="38100" dir="2700000" algn="tl">
                    <a:srgbClr val="000000">
                      <a:alpha val="43137"/>
                    </a:srgbClr>
                  </a:outerShdw>
                </a:effectLst>
              </a:rPr>
            </a:br>
            <a:r>
              <a:rPr lang="en-US" altLang="es-ES" sz="6600" b="1" u="sng" dirty="0">
                <a:solidFill>
                  <a:srgbClr val="FF0000"/>
                </a:solidFill>
                <a:effectLst>
                  <a:outerShdw blurRad="38100" dist="38100" dir="2700000" algn="tl">
                    <a:srgbClr val="000000">
                      <a:alpha val="43137"/>
                    </a:srgbClr>
                  </a:outerShdw>
                </a:effectLst>
              </a:rPr>
              <a:t>SPANISH </a:t>
            </a:r>
            <a:br>
              <a:rPr lang="en-US" altLang="es-ES" sz="6600" b="1" u="sng" dirty="0">
                <a:solidFill>
                  <a:srgbClr val="FF0000"/>
                </a:solidFill>
                <a:effectLst>
                  <a:outerShdw blurRad="38100" dist="38100" dir="2700000" algn="tl">
                    <a:srgbClr val="000000">
                      <a:alpha val="43137"/>
                    </a:srgbClr>
                  </a:outerShdw>
                </a:effectLst>
              </a:rPr>
            </a:br>
            <a:r>
              <a:rPr lang="en-US" altLang="es-ES" sz="6600" b="1" u="sng" dirty="0">
                <a:solidFill>
                  <a:srgbClr val="FF0000"/>
                </a:solidFill>
                <a:effectLst>
                  <a:outerShdw blurRad="38100" dist="38100" dir="2700000" algn="tl">
                    <a:srgbClr val="000000">
                      <a:alpha val="43137"/>
                    </a:srgbClr>
                  </a:outerShdw>
                </a:effectLst>
              </a:rPr>
              <a:t>RENAISSANCE </a:t>
            </a:r>
            <a:br>
              <a:rPr lang="en-US" altLang="es-ES" sz="6600" b="1" u="sng" dirty="0">
                <a:solidFill>
                  <a:srgbClr val="FF0000"/>
                </a:solidFill>
                <a:effectLst>
                  <a:outerShdw blurRad="38100" dist="38100" dir="2700000" algn="tl">
                    <a:srgbClr val="000000">
                      <a:alpha val="43137"/>
                    </a:srgbClr>
                  </a:outerShdw>
                </a:effectLst>
              </a:rPr>
            </a:br>
            <a:r>
              <a:rPr lang="en-US" altLang="es-ES" sz="6600" b="1" u="sng" dirty="0">
                <a:solidFill>
                  <a:srgbClr val="FF0000"/>
                </a:solidFill>
                <a:effectLst>
                  <a:outerShdw blurRad="38100" dist="38100" dir="2700000" algn="tl">
                    <a:srgbClr val="000000">
                      <a:alpha val="43137"/>
                    </a:srgbClr>
                  </a:outerShdw>
                </a:effectLst>
              </a:rPr>
              <a:t>ART</a:t>
            </a:r>
            <a:br>
              <a:rPr lang="en-US" altLang="es-ES" sz="6600" dirty="0"/>
            </a:br>
            <a:endParaRPr lang="es-ES" sz="6600" dirty="0"/>
          </a:p>
        </p:txBody>
      </p:sp>
      <p:sp>
        <p:nvSpPr>
          <p:cNvPr id="3" name="Subtítulo 2"/>
          <p:cNvSpPr>
            <a:spLocks noGrp="1"/>
          </p:cNvSpPr>
          <p:nvPr>
            <p:ph type="subTitle" idx="1"/>
          </p:nvPr>
        </p:nvSpPr>
        <p:spPr>
          <a:xfrm>
            <a:off x="2589213" y="4777379"/>
            <a:ext cx="9135755" cy="1741408"/>
          </a:xfrm>
        </p:spPr>
        <p:txBody>
          <a:bodyPr>
            <a:normAutofit/>
          </a:bodyPr>
          <a:lstStyle/>
          <a:p>
            <a:endParaRPr lang="es-ES" b="1" u="sng" dirty="0">
              <a:solidFill>
                <a:schemeClr val="tx1"/>
              </a:solidFill>
              <a:effectLst>
                <a:outerShdw blurRad="38100" dist="38100" dir="2700000" algn="tl">
                  <a:srgbClr val="000000">
                    <a:alpha val="43137"/>
                  </a:srgbClr>
                </a:outerShdw>
              </a:effectLst>
            </a:endParaRPr>
          </a:p>
          <a:p>
            <a:pPr algn="r"/>
            <a:endParaRPr lang="es-ES" b="1" u="sng" dirty="0">
              <a:solidFill>
                <a:schemeClr val="tx1"/>
              </a:solidFill>
              <a:effectLst>
                <a:outerShdw blurRad="38100" dist="38100" dir="2700000" algn="tl">
                  <a:srgbClr val="000000">
                    <a:alpha val="43137"/>
                  </a:srgbClr>
                </a:outerShdw>
              </a:effectLst>
            </a:endParaRPr>
          </a:p>
          <a:p>
            <a:pPr algn="r"/>
            <a:endParaRPr lang="es-ES" b="1" u="sng" dirty="0">
              <a:solidFill>
                <a:schemeClr val="tx1"/>
              </a:solidFill>
              <a:effectLst>
                <a:outerShdw blurRad="38100" dist="38100" dir="2700000" algn="tl">
                  <a:srgbClr val="000000">
                    <a:alpha val="43137"/>
                  </a:srgbClr>
                </a:outerShdw>
              </a:effectLst>
            </a:endParaRPr>
          </a:p>
          <a:p>
            <a:pPr algn="r"/>
            <a:r>
              <a:rPr lang="es-ES" b="1" u="sng" dirty="0">
                <a:solidFill>
                  <a:schemeClr val="tx1"/>
                </a:solidFill>
                <a:effectLst>
                  <a:outerShdw blurRad="38100" dist="38100" dir="2700000" algn="tl">
                    <a:srgbClr val="000000">
                      <a:alpha val="43137"/>
                    </a:srgbClr>
                  </a:outerShdw>
                </a:effectLst>
              </a:rPr>
              <a:t>María Sanz</a:t>
            </a:r>
          </a:p>
        </p:txBody>
      </p:sp>
    </p:spTree>
    <p:extLst>
      <p:ext uri="{BB962C8B-B14F-4D97-AF65-F5344CB8AC3E}">
        <p14:creationId xmlns:p14="http://schemas.microsoft.com/office/powerpoint/2010/main" val="1585050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ES" sz="6000" b="1" u="sng" dirty="0">
                <a:solidFill>
                  <a:srgbClr val="FF0000"/>
                </a:solidFill>
                <a:effectLst>
                  <a:outerShdw blurRad="38100" dist="38100" dir="2700000" algn="tl">
                    <a:srgbClr val="000000">
                      <a:alpha val="43137"/>
                    </a:srgbClr>
                  </a:outerShdw>
                </a:effectLst>
              </a:rPr>
              <a:t>ARCHITECTURE</a:t>
            </a:r>
          </a:p>
        </p:txBody>
      </p:sp>
      <p:sp>
        <p:nvSpPr>
          <p:cNvPr id="3" name="Marcador de contenido 2"/>
          <p:cNvSpPr>
            <a:spLocks noGrp="1"/>
          </p:cNvSpPr>
          <p:nvPr>
            <p:ph idx="1"/>
          </p:nvPr>
        </p:nvSpPr>
        <p:spPr/>
        <p:txBody>
          <a:bodyPr>
            <a:normAutofit/>
          </a:bodyPr>
          <a:lstStyle/>
          <a:p>
            <a:pPr>
              <a:buFont typeface="Courier New" panose="02070309020205020404" pitchFamily="49" charset="0"/>
              <a:buChar char="o"/>
            </a:pPr>
            <a:r>
              <a:rPr lang="en-GB" altLang="es-ES" sz="4000" dirty="0"/>
              <a:t>It was inspired in Italian models.</a:t>
            </a:r>
          </a:p>
          <a:p>
            <a:pPr>
              <a:buFont typeface="Courier New" panose="02070309020205020404" pitchFamily="49" charset="0"/>
              <a:buChar char="o"/>
            </a:pPr>
            <a:r>
              <a:rPr lang="en-GB" altLang="es-ES" sz="4000" dirty="0"/>
              <a:t>Periods:</a:t>
            </a:r>
          </a:p>
          <a:p>
            <a:pPr lvl="1"/>
            <a:r>
              <a:rPr lang="en-GB" altLang="es-ES" sz="4000" dirty="0" err="1"/>
              <a:t>Plateresque</a:t>
            </a:r>
            <a:r>
              <a:rPr lang="en-GB" altLang="es-ES" sz="4000" dirty="0"/>
              <a:t> style (1500-1530)</a:t>
            </a:r>
          </a:p>
          <a:p>
            <a:pPr lvl="1"/>
            <a:r>
              <a:rPr lang="en-GB" altLang="es-ES" sz="4000" dirty="0"/>
              <a:t>Purist style (1530-1560)</a:t>
            </a:r>
          </a:p>
          <a:p>
            <a:pPr lvl="1"/>
            <a:r>
              <a:rPr lang="en-GB" altLang="es-ES" sz="4000" dirty="0" err="1"/>
              <a:t>Herrerian</a:t>
            </a:r>
            <a:r>
              <a:rPr lang="en-GB" altLang="es-ES" sz="4000" dirty="0"/>
              <a:t> style (1560-1600)</a:t>
            </a:r>
          </a:p>
        </p:txBody>
      </p:sp>
    </p:spTree>
    <p:extLst>
      <p:ext uri="{BB962C8B-B14F-4D97-AF65-F5344CB8AC3E}">
        <p14:creationId xmlns:p14="http://schemas.microsoft.com/office/powerpoint/2010/main" val="3822660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n-GB" altLang="es-ES" sz="4400" b="1" u="sng" dirty="0" err="1">
                <a:solidFill>
                  <a:srgbClr val="FF0000"/>
                </a:solidFill>
                <a:effectLst>
                  <a:outerShdw blurRad="38100" dist="38100" dir="2700000" algn="tl">
                    <a:srgbClr val="000000">
                      <a:alpha val="43137"/>
                    </a:srgbClr>
                  </a:outerShdw>
                </a:effectLst>
              </a:rPr>
              <a:t>Plateresque</a:t>
            </a:r>
            <a:r>
              <a:rPr lang="en-GB" altLang="es-ES" sz="4400" b="1" u="sng" dirty="0">
                <a:solidFill>
                  <a:srgbClr val="FF0000"/>
                </a:solidFill>
                <a:effectLst>
                  <a:outerShdw blurRad="38100" dist="38100" dir="2700000" algn="tl">
                    <a:srgbClr val="000000">
                      <a:alpha val="43137"/>
                    </a:srgbClr>
                  </a:outerShdw>
                </a:effectLst>
              </a:rPr>
              <a:t> (1500-1530).</a:t>
            </a:r>
            <a:endParaRPr lang="es-ES" sz="4400" b="1" u="sng" dirty="0">
              <a:solidFill>
                <a:srgbClr val="FF0000"/>
              </a:solidFill>
              <a:effectLst>
                <a:outerShdw blurRad="38100" dist="38100" dir="2700000" algn="tl">
                  <a:srgbClr val="000000">
                    <a:alpha val="43137"/>
                  </a:srgbClr>
                </a:outerShdw>
              </a:effectLst>
            </a:endParaRPr>
          </a:p>
        </p:txBody>
      </p:sp>
      <p:sp>
        <p:nvSpPr>
          <p:cNvPr id="3" name="Marcador de contenido 2"/>
          <p:cNvSpPr>
            <a:spLocks noGrp="1"/>
          </p:cNvSpPr>
          <p:nvPr>
            <p:ph idx="1"/>
          </p:nvPr>
        </p:nvSpPr>
        <p:spPr/>
        <p:txBody>
          <a:bodyPr>
            <a:noAutofit/>
          </a:bodyPr>
          <a:lstStyle/>
          <a:p>
            <a:pPr algn="just">
              <a:spcBef>
                <a:spcPct val="0"/>
              </a:spcBef>
              <a:buFont typeface="Courier New" panose="02070309020205020404" pitchFamily="49" charset="0"/>
              <a:buChar char="o"/>
            </a:pPr>
            <a:r>
              <a:rPr lang="en-US" altLang="es-ES" sz="2800" dirty="0">
                <a:solidFill>
                  <a:schemeClr val="tx1"/>
                </a:solidFill>
              </a:rPr>
              <a:t>The inside of buildings was decorated in Gothic style.</a:t>
            </a:r>
          </a:p>
          <a:p>
            <a:pPr algn="just">
              <a:spcBef>
                <a:spcPct val="0"/>
              </a:spcBef>
              <a:buFont typeface="Courier New" panose="02070309020205020404" pitchFamily="49" charset="0"/>
              <a:buChar char="o"/>
            </a:pPr>
            <a:r>
              <a:rPr lang="en-US" altLang="es-ES" sz="2800" dirty="0">
                <a:solidFill>
                  <a:schemeClr val="tx1"/>
                </a:solidFill>
              </a:rPr>
              <a:t>Outer parts of the buildings adopted Renaissance motifs: coats of arms, medallions,…</a:t>
            </a:r>
          </a:p>
          <a:p>
            <a:pPr algn="just">
              <a:spcBef>
                <a:spcPct val="0"/>
              </a:spcBef>
              <a:buFont typeface="Courier New" panose="02070309020205020404" pitchFamily="49" charset="0"/>
              <a:buChar char="o"/>
            </a:pPr>
            <a:r>
              <a:rPr lang="en-US" altLang="es-ES" sz="2800" dirty="0">
                <a:solidFill>
                  <a:schemeClr val="tx1"/>
                </a:solidFill>
              </a:rPr>
              <a:t>Name comes from “works of a silversmith” because the extensive decoration.</a:t>
            </a:r>
          </a:p>
          <a:p>
            <a:pPr algn="just">
              <a:spcBef>
                <a:spcPct val="0"/>
              </a:spcBef>
              <a:buFont typeface="Courier New" panose="02070309020205020404" pitchFamily="49" charset="0"/>
              <a:buChar char="o"/>
            </a:pPr>
            <a:r>
              <a:rPr lang="en-US" altLang="es-ES" sz="2800" dirty="0">
                <a:solidFill>
                  <a:schemeClr val="tx1"/>
                </a:solidFill>
              </a:rPr>
              <a:t>Façades were designed as like real altarpieces.</a:t>
            </a:r>
          </a:p>
          <a:p>
            <a:pPr algn="just">
              <a:spcBef>
                <a:spcPct val="0"/>
              </a:spcBef>
              <a:buFont typeface="Courier New" panose="02070309020205020404" pitchFamily="49" charset="0"/>
              <a:buChar char="o"/>
            </a:pPr>
            <a:r>
              <a:rPr lang="en-US" altLang="es-ES" sz="2800" dirty="0">
                <a:solidFill>
                  <a:schemeClr val="tx1"/>
                </a:solidFill>
              </a:rPr>
              <a:t>Examples: façades of the University of Salamanca and the convent of San Marcos in León.</a:t>
            </a:r>
          </a:p>
          <a:p>
            <a:pPr algn="just"/>
            <a:endParaRPr lang="es-ES" sz="2800" dirty="0">
              <a:solidFill>
                <a:schemeClr val="tx1"/>
              </a:solidFill>
            </a:endParaRPr>
          </a:p>
        </p:txBody>
      </p:sp>
    </p:spTree>
    <p:extLst>
      <p:ext uri="{BB962C8B-B14F-4D97-AF65-F5344CB8AC3E}">
        <p14:creationId xmlns:p14="http://schemas.microsoft.com/office/powerpoint/2010/main" val="410257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974760" y="0"/>
            <a:ext cx="8242479" cy="6858000"/>
          </a:xfrm>
          <a:prstGeom prst="rect">
            <a:avLst/>
          </a:prstGeom>
        </p:spPr>
      </p:pic>
    </p:spTree>
    <p:extLst>
      <p:ext uri="{BB962C8B-B14F-4D97-AF65-F5344CB8AC3E}">
        <p14:creationId xmlns:p14="http://schemas.microsoft.com/office/powerpoint/2010/main" val="4119841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pPr algn="ctr"/>
            <a:r>
              <a:rPr lang="es-ES" b="1" u="sng" dirty="0">
                <a:solidFill>
                  <a:srgbClr val="FF0000"/>
                </a:solidFill>
                <a:effectLst>
                  <a:outerShdw blurRad="38100" dist="38100" dir="2700000" algn="tl">
                    <a:srgbClr val="000000">
                      <a:alpha val="43137"/>
                    </a:srgbClr>
                  </a:outerShdw>
                </a:effectLst>
              </a:rPr>
              <a:t> </a:t>
            </a:r>
            <a:br>
              <a:rPr lang="es-ES" b="1" u="sng" dirty="0">
                <a:solidFill>
                  <a:srgbClr val="FF0000"/>
                </a:solidFill>
                <a:effectLst>
                  <a:outerShdw blurRad="38100" dist="38100" dir="2700000" algn="tl">
                    <a:srgbClr val="000000">
                      <a:alpha val="43137"/>
                    </a:srgbClr>
                  </a:outerShdw>
                </a:effectLst>
              </a:rPr>
            </a:br>
            <a:r>
              <a:rPr lang="es-ES" b="1" u="sng" dirty="0">
                <a:solidFill>
                  <a:srgbClr val="FF0000"/>
                </a:solidFill>
                <a:effectLst>
                  <a:outerShdw blurRad="38100" dist="38100" dir="2700000" algn="tl">
                    <a:srgbClr val="000000">
                      <a:alpha val="43137"/>
                    </a:srgbClr>
                  </a:outerShdw>
                </a:effectLst>
              </a:rPr>
              <a:t>PURE RENAISSANCE</a:t>
            </a:r>
          </a:p>
        </p:txBody>
      </p:sp>
      <p:sp>
        <p:nvSpPr>
          <p:cNvPr id="5" name="Marcador de contenido 4"/>
          <p:cNvSpPr>
            <a:spLocks noGrp="1"/>
          </p:cNvSpPr>
          <p:nvPr>
            <p:ph sz="half" idx="1"/>
          </p:nvPr>
        </p:nvSpPr>
        <p:spPr/>
        <p:txBody>
          <a:bodyPr/>
          <a:lstStyle/>
          <a:p>
            <a:pPr>
              <a:spcBef>
                <a:spcPct val="0"/>
              </a:spcBef>
              <a:buFont typeface="Courier New" panose="02070309020205020404" pitchFamily="49" charset="0"/>
              <a:buChar char="o"/>
            </a:pPr>
            <a:endParaRPr lang="en-US" altLang="es-ES" b="1" dirty="0">
              <a:solidFill>
                <a:schemeClr val="tx1"/>
              </a:solidFill>
            </a:endParaRPr>
          </a:p>
          <a:p>
            <a:pPr>
              <a:spcBef>
                <a:spcPct val="0"/>
              </a:spcBef>
              <a:buFont typeface="Courier New" panose="02070309020205020404" pitchFamily="49" charset="0"/>
              <a:buChar char="o"/>
            </a:pPr>
            <a:r>
              <a:rPr lang="en-US" altLang="es-ES" b="1" dirty="0">
                <a:solidFill>
                  <a:schemeClr val="tx1"/>
                </a:solidFill>
              </a:rPr>
              <a:t>Adopted Renaissance elements in the building structure.</a:t>
            </a:r>
          </a:p>
          <a:p>
            <a:pPr>
              <a:spcBef>
                <a:spcPct val="0"/>
              </a:spcBef>
              <a:buFont typeface="Courier New" panose="02070309020205020404" pitchFamily="49" charset="0"/>
              <a:buChar char="o"/>
            </a:pPr>
            <a:endParaRPr lang="en-US" altLang="es-ES" b="1" dirty="0">
              <a:solidFill>
                <a:schemeClr val="tx1"/>
              </a:solidFill>
            </a:endParaRPr>
          </a:p>
          <a:p>
            <a:pPr>
              <a:spcBef>
                <a:spcPct val="0"/>
              </a:spcBef>
              <a:buFont typeface="Courier New" panose="02070309020205020404" pitchFamily="49" charset="0"/>
              <a:buChar char="o"/>
            </a:pPr>
            <a:r>
              <a:rPr lang="en-US" altLang="es-ES" b="1" dirty="0">
                <a:solidFill>
                  <a:schemeClr val="tx1"/>
                </a:solidFill>
              </a:rPr>
              <a:t>They enlarged the decorative elements.</a:t>
            </a:r>
          </a:p>
          <a:p>
            <a:pPr>
              <a:spcBef>
                <a:spcPct val="0"/>
              </a:spcBef>
              <a:buFont typeface="Courier New" panose="02070309020205020404" pitchFamily="49" charset="0"/>
              <a:buChar char="o"/>
            </a:pPr>
            <a:endParaRPr lang="en-US" altLang="es-ES" b="1" dirty="0">
              <a:solidFill>
                <a:schemeClr val="tx1"/>
              </a:solidFill>
            </a:endParaRPr>
          </a:p>
          <a:p>
            <a:pPr>
              <a:spcBef>
                <a:spcPct val="0"/>
              </a:spcBef>
              <a:buFont typeface="Courier New" panose="02070309020205020404" pitchFamily="49" charset="0"/>
              <a:buChar char="o"/>
            </a:pPr>
            <a:r>
              <a:rPr lang="en-US" altLang="es-ES" b="1" dirty="0">
                <a:solidFill>
                  <a:schemeClr val="tx1"/>
                </a:solidFill>
              </a:rPr>
              <a:t>Examples: the Palace of Charles I in Granada, the palace of Monterrey in Salamanca and the façade of the University </a:t>
            </a:r>
            <a:r>
              <a:rPr lang="en-US" altLang="es-ES" b="1" dirty="0"/>
              <a:t>of </a:t>
            </a:r>
            <a:r>
              <a:rPr lang="en-US" altLang="es-ES" b="1" dirty="0" err="1"/>
              <a:t>Alcalá</a:t>
            </a:r>
            <a:r>
              <a:rPr lang="en-US" altLang="es-ES" b="1" dirty="0"/>
              <a:t> de Henares.</a:t>
            </a:r>
          </a:p>
          <a:p>
            <a:endParaRPr lang="es-ES" dirty="0"/>
          </a:p>
        </p:txBody>
      </p:sp>
      <p:pic>
        <p:nvPicPr>
          <p:cNvPr id="7" name="Picture 1"/>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191375" y="2396027"/>
            <a:ext cx="4313238" cy="3237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3279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ES" sz="5400" b="1" u="sng" dirty="0">
                <a:solidFill>
                  <a:srgbClr val="FF0000"/>
                </a:solidFill>
                <a:effectLst>
                  <a:outerShdw blurRad="38100" dist="38100" dir="2700000" algn="tl">
                    <a:srgbClr val="000000">
                      <a:alpha val="43137"/>
                    </a:srgbClr>
                  </a:outerShdw>
                </a:effectLst>
              </a:rPr>
              <a:t>HERRERIAN STYLE</a:t>
            </a:r>
          </a:p>
        </p:txBody>
      </p:sp>
      <p:sp>
        <p:nvSpPr>
          <p:cNvPr id="3" name="Marcador de contenido 2"/>
          <p:cNvSpPr>
            <a:spLocks noGrp="1"/>
          </p:cNvSpPr>
          <p:nvPr>
            <p:ph sz="half" idx="1"/>
          </p:nvPr>
        </p:nvSpPr>
        <p:spPr/>
        <p:txBody>
          <a:bodyPr>
            <a:normAutofit/>
          </a:bodyPr>
          <a:lstStyle/>
          <a:p>
            <a:pPr marL="287338" indent="-287338">
              <a:spcBef>
                <a:spcPct val="0"/>
              </a:spcBef>
              <a:buFont typeface="Courier New" panose="02070309020205020404" pitchFamily="49" charset="0"/>
              <a:buChar char="o"/>
            </a:pPr>
            <a:r>
              <a:rPr lang="en-US" altLang="es-ES" sz="2400" b="1" dirty="0">
                <a:solidFill>
                  <a:schemeClr val="tx1"/>
                </a:solidFill>
              </a:rPr>
              <a:t>Named after the architect Juan de Herrera.</a:t>
            </a:r>
          </a:p>
          <a:p>
            <a:pPr marL="287338" indent="-287338">
              <a:spcBef>
                <a:spcPct val="0"/>
              </a:spcBef>
              <a:buFont typeface="Courier New" panose="02070309020205020404" pitchFamily="49" charset="0"/>
              <a:buChar char="o"/>
            </a:pPr>
            <a:r>
              <a:rPr lang="en-US" altLang="es-ES" sz="2400" b="1" dirty="0">
                <a:solidFill>
                  <a:schemeClr val="tx1"/>
                </a:solidFill>
              </a:rPr>
              <a:t>Elements:</a:t>
            </a:r>
          </a:p>
          <a:p>
            <a:pPr lvl="1">
              <a:spcBef>
                <a:spcPct val="0"/>
              </a:spcBef>
            </a:pPr>
            <a:r>
              <a:rPr lang="en-US" altLang="es-ES" sz="2400" b="1" dirty="0">
                <a:solidFill>
                  <a:schemeClr val="tx1"/>
                </a:solidFill>
              </a:rPr>
              <a:t>Simple structures.</a:t>
            </a:r>
          </a:p>
          <a:p>
            <a:pPr lvl="1">
              <a:spcBef>
                <a:spcPct val="0"/>
              </a:spcBef>
            </a:pPr>
            <a:r>
              <a:rPr lang="en-US" altLang="es-ES" sz="2400" b="1" dirty="0">
                <a:solidFill>
                  <a:schemeClr val="tx1"/>
                </a:solidFill>
              </a:rPr>
              <a:t>Slate roofs.</a:t>
            </a:r>
          </a:p>
          <a:p>
            <a:pPr lvl="1">
              <a:spcBef>
                <a:spcPct val="0"/>
              </a:spcBef>
            </a:pPr>
            <a:r>
              <a:rPr lang="en-US" altLang="es-ES" sz="2400" b="1" dirty="0">
                <a:solidFill>
                  <a:schemeClr val="tx1"/>
                </a:solidFill>
              </a:rPr>
              <a:t>Bare decoration.</a:t>
            </a:r>
          </a:p>
          <a:p>
            <a:pPr lvl="1">
              <a:spcBef>
                <a:spcPct val="0"/>
              </a:spcBef>
            </a:pPr>
            <a:r>
              <a:rPr lang="en-US" altLang="es-ES" sz="2400" b="1" dirty="0">
                <a:solidFill>
                  <a:schemeClr val="tx1"/>
                </a:solidFill>
              </a:rPr>
              <a:t>Extremely austere.</a:t>
            </a:r>
          </a:p>
          <a:p>
            <a:pPr marL="287338" indent="-287338">
              <a:spcBef>
                <a:spcPct val="0"/>
              </a:spcBef>
              <a:buFont typeface="Courier New" panose="02070309020205020404" pitchFamily="49" charset="0"/>
              <a:buChar char="o"/>
            </a:pPr>
            <a:r>
              <a:rPr lang="en-US" altLang="es-ES" sz="2400" b="1" dirty="0">
                <a:solidFill>
                  <a:schemeClr val="tx1"/>
                </a:solidFill>
              </a:rPr>
              <a:t>Examples: monastery of El Escorial and the Cathedral of Valladolid.</a:t>
            </a:r>
          </a:p>
        </p:txBody>
      </p:sp>
      <p:pic>
        <p:nvPicPr>
          <p:cNvPr id="5" name="Picture 2" descr="https://googledrive.com/host/0B5VyLtHqnDzkQW5KbTBmQ2hGdnM/valladolid.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225558" y="2536723"/>
            <a:ext cx="4858926" cy="3249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4382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04336"/>
            <a:ext cx="12264483" cy="4483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7473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ES" sz="6000" b="1" u="sng" dirty="0">
                <a:solidFill>
                  <a:srgbClr val="FF0000"/>
                </a:solidFill>
                <a:effectLst>
                  <a:outerShdw blurRad="38100" dist="38100" dir="2700000" algn="tl">
                    <a:srgbClr val="000000">
                      <a:alpha val="43137"/>
                    </a:srgbClr>
                  </a:outerShdw>
                </a:effectLst>
              </a:rPr>
              <a:t>SCULPTURE</a:t>
            </a:r>
          </a:p>
        </p:txBody>
      </p:sp>
      <p:sp>
        <p:nvSpPr>
          <p:cNvPr id="3" name="Marcador de contenido 2"/>
          <p:cNvSpPr>
            <a:spLocks noGrp="1"/>
          </p:cNvSpPr>
          <p:nvPr>
            <p:ph sz="half" idx="1"/>
          </p:nvPr>
        </p:nvSpPr>
        <p:spPr>
          <a:xfrm>
            <a:off x="2344993" y="1905001"/>
            <a:ext cx="4837471" cy="4628534"/>
          </a:xfrm>
        </p:spPr>
        <p:txBody>
          <a:bodyPr>
            <a:normAutofit fontScale="92500" lnSpcReduction="10000"/>
          </a:bodyPr>
          <a:lstStyle/>
          <a:p>
            <a:pPr algn="just">
              <a:spcBef>
                <a:spcPct val="0"/>
              </a:spcBef>
              <a:buFont typeface="Courier New" panose="02070309020205020404" pitchFamily="49" charset="0"/>
              <a:buChar char="o"/>
            </a:pPr>
            <a:endParaRPr lang="en-US" altLang="es-ES" sz="2400" b="1" dirty="0">
              <a:solidFill>
                <a:schemeClr val="tx1"/>
              </a:solidFill>
            </a:endParaRPr>
          </a:p>
          <a:p>
            <a:pPr algn="just">
              <a:spcBef>
                <a:spcPct val="0"/>
              </a:spcBef>
              <a:buFont typeface="Courier New" panose="02070309020205020404" pitchFamily="49" charset="0"/>
              <a:buChar char="o"/>
            </a:pPr>
            <a:r>
              <a:rPr lang="en-US" altLang="es-ES" sz="2400" b="1" dirty="0">
                <a:solidFill>
                  <a:schemeClr val="tx1"/>
                </a:solidFill>
              </a:rPr>
              <a:t>Polychrome sculpture.</a:t>
            </a:r>
          </a:p>
          <a:p>
            <a:pPr algn="just">
              <a:spcBef>
                <a:spcPct val="0"/>
              </a:spcBef>
              <a:buFont typeface="Courier New" panose="02070309020205020404" pitchFamily="49" charset="0"/>
              <a:buChar char="o"/>
            </a:pPr>
            <a:endParaRPr lang="en-US" altLang="es-ES" sz="2400" b="1" dirty="0">
              <a:solidFill>
                <a:schemeClr val="tx1"/>
              </a:solidFill>
            </a:endParaRPr>
          </a:p>
          <a:p>
            <a:pPr algn="just">
              <a:spcBef>
                <a:spcPct val="0"/>
              </a:spcBef>
              <a:buFont typeface="Courier New" panose="02070309020205020404" pitchFamily="49" charset="0"/>
              <a:buChar char="o"/>
            </a:pPr>
            <a:r>
              <a:rPr lang="en-US" altLang="es-ES" sz="2400" b="1" dirty="0">
                <a:solidFill>
                  <a:schemeClr val="tx1"/>
                </a:solidFill>
              </a:rPr>
              <a:t>Very realistic: movement and expression.</a:t>
            </a:r>
          </a:p>
          <a:p>
            <a:pPr algn="just">
              <a:spcBef>
                <a:spcPct val="0"/>
              </a:spcBef>
              <a:buFont typeface="Courier New" panose="02070309020205020404" pitchFamily="49" charset="0"/>
              <a:buChar char="o"/>
            </a:pPr>
            <a:endParaRPr lang="en-US" altLang="es-ES" sz="2400" b="1" dirty="0">
              <a:solidFill>
                <a:schemeClr val="tx1"/>
              </a:solidFill>
            </a:endParaRPr>
          </a:p>
          <a:p>
            <a:pPr algn="just">
              <a:spcBef>
                <a:spcPct val="0"/>
              </a:spcBef>
              <a:buFont typeface="Courier New" panose="02070309020205020404" pitchFamily="49" charset="0"/>
              <a:buChar char="o"/>
            </a:pPr>
            <a:r>
              <a:rPr lang="en-US" altLang="es-ES" sz="2400" b="1" dirty="0">
                <a:solidFill>
                  <a:schemeClr val="tx1"/>
                </a:solidFill>
              </a:rPr>
              <a:t>Main material: wood.</a:t>
            </a:r>
          </a:p>
          <a:p>
            <a:pPr algn="just">
              <a:spcBef>
                <a:spcPct val="0"/>
              </a:spcBef>
              <a:buFont typeface="Courier New" panose="02070309020205020404" pitchFamily="49" charset="0"/>
              <a:buChar char="o"/>
            </a:pPr>
            <a:endParaRPr lang="en-US" altLang="es-ES" sz="2400" b="1" dirty="0">
              <a:solidFill>
                <a:schemeClr val="tx1"/>
              </a:solidFill>
            </a:endParaRPr>
          </a:p>
          <a:p>
            <a:pPr algn="just">
              <a:spcBef>
                <a:spcPct val="0"/>
              </a:spcBef>
              <a:buFont typeface="Courier New" panose="02070309020205020404" pitchFamily="49" charset="0"/>
              <a:buChar char="o"/>
            </a:pPr>
            <a:r>
              <a:rPr lang="en-US" altLang="es-ES" sz="2400" b="1" dirty="0">
                <a:solidFill>
                  <a:schemeClr val="tx1"/>
                </a:solidFill>
              </a:rPr>
              <a:t>Most common themes: religious (altarpieces, choir stalls, chapels)</a:t>
            </a:r>
          </a:p>
          <a:p>
            <a:pPr algn="just">
              <a:spcBef>
                <a:spcPct val="0"/>
              </a:spcBef>
              <a:buFont typeface="Courier New" panose="02070309020205020404" pitchFamily="49" charset="0"/>
              <a:buChar char="o"/>
            </a:pPr>
            <a:endParaRPr lang="en-US" altLang="es-ES" sz="2400" b="1" dirty="0">
              <a:solidFill>
                <a:schemeClr val="tx1"/>
              </a:solidFill>
            </a:endParaRPr>
          </a:p>
          <a:p>
            <a:pPr algn="just">
              <a:spcBef>
                <a:spcPct val="0"/>
              </a:spcBef>
              <a:buFont typeface="Courier New" panose="02070309020205020404" pitchFamily="49" charset="0"/>
              <a:buChar char="o"/>
            </a:pPr>
            <a:r>
              <a:rPr lang="en-US" altLang="es-ES" sz="2400" b="1" dirty="0">
                <a:solidFill>
                  <a:schemeClr val="tx1"/>
                </a:solidFill>
              </a:rPr>
              <a:t>Alonso </a:t>
            </a:r>
            <a:r>
              <a:rPr lang="en-US" altLang="es-ES" sz="2400" b="1" dirty="0" err="1">
                <a:solidFill>
                  <a:schemeClr val="tx1"/>
                </a:solidFill>
              </a:rPr>
              <a:t>Berruguete</a:t>
            </a:r>
            <a:r>
              <a:rPr lang="en-US" altLang="es-ES" sz="2400" b="1" dirty="0">
                <a:solidFill>
                  <a:schemeClr val="tx1"/>
                </a:solidFill>
              </a:rPr>
              <a:t> and Juan de </a:t>
            </a:r>
            <a:r>
              <a:rPr lang="en-US" altLang="es-ES" sz="2400" b="1" dirty="0" err="1">
                <a:solidFill>
                  <a:schemeClr val="tx1"/>
                </a:solidFill>
              </a:rPr>
              <a:t>Juni</a:t>
            </a:r>
            <a:r>
              <a:rPr lang="en-US" altLang="es-ES" sz="2400" b="1" dirty="0">
                <a:solidFill>
                  <a:schemeClr val="tx1"/>
                </a:solidFill>
              </a:rPr>
              <a:t>.</a:t>
            </a:r>
          </a:p>
          <a:p>
            <a:pPr algn="just"/>
            <a:endParaRPr lang="es-ES" dirty="0"/>
          </a:p>
        </p:txBody>
      </p:sp>
      <p:pic>
        <p:nvPicPr>
          <p:cNvPr id="5"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8894147" y="1905000"/>
            <a:ext cx="2610464" cy="4785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26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googledrive.com/host/0B5VyLtHqnDzkQW5KbTBmQ2hGdnM/Juan_de_Juni-Santo_Entierr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365" y="1061884"/>
            <a:ext cx="11378597" cy="5796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628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ES" sz="6000" b="1" u="sng" dirty="0">
                <a:solidFill>
                  <a:srgbClr val="FF0000"/>
                </a:solidFill>
                <a:effectLst>
                  <a:outerShdw blurRad="38100" dist="38100" dir="2700000" algn="tl">
                    <a:srgbClr val="000000">
                      <a:alpha val="43137"/>
                    </a:srgbClr>
                  </a:outerShdw>
                </a:effectLst>
              </a:rPr>
              <a:t>PAINTING</a:t>
            </a:r>
          </a:p>
        </p:txBody>
      </p:sp>
      <p:sp>
        <p:nvSpPr>
          <p:cNvPr id="3" name="Marcador de contenido 2"/>
          <p:cNvSpPr>
            <a:spLocks noGrp="1"/>
          </p:cNvSpPr>
          <p:nvPr>
            <p:ph idx="1"/>
          </p:nvPr>
        </p:nvSpPr>
        <p:spPr/>
        <p:txBody>
          <a:bodyPr>
            <a:normAutofit lnSpcReduction="10000"/>
          </a:bodyPr>
          <a:lstStyle/>
          <a:p>
            <a:pPr algn="just"/>
            <a:r>
              <a:rPr lang="es-ES" sz="2400" b="1" dirty="0" err="1">
                <a:solidFill>
                  <a:schemeClr val="tx1"/>
                </a:solidFill>
              </a:rPr>
              <a:t>Spanish</a:t>
            </a:r>
            <a:r>
              <a:rPr lang="es-ES" sz="2400" b="1" dirty="0">
                <a:solidFill>
                  <a:schemeClr val="tx1"/>
                </a:solidFill>
              </a:rPr>
              <a:t> </a:t>
            </a:r>
            <a:r>
              <a:rPr lang="es-ES" sz="2400" b="1" dirty="0" err="1">
                <a:solidFill>
                  <a:schemeClr val="tx1"/>
                </a:solidFill>
              </a:rPr>
              <a:t>Renaissance</a:t>
            </a:r>
            <a:r>
              <a:rPr lang="es-ES" sz="2400" b="1" dirty="0">
                <a:solidFill>
                  <a:schemeClr val="tx1"/>
                </a:solidFill>
              </a:rPr>
              <a:t> </a:t>
            </a:r>
            <a:r>
              <a:rPr lang="es-ES" sz="2400" b="1" dirty="0" err="1">
                <a:solidFill>
                  <a:schemeClr val="tx1"/>
                </a:solidFill>
              </a:rPr>
              <a:t>painting</a:t>
            </a:r>
            <a:r>
              <a:rPr lang="es-ES" sz="2400" b="1" dirty="0">
                <a:solidFill>
                  <a:schemeClr val="tx1"/>
                </a:solidFill>
              </a:rPr>
              <a:t> </a:t>
            </a:r>
            <a:r>
              <a:rPr lang="es-ES" sz="2400" b="1" dirty="0" err="1">
                <a:solidFill>
                  <a:schemeClr val="tx1"/>
                </a:solidFill>
              </a:rPr>
              <a:t>was</a:t>
            </a:r>
            <a:r>
              <a:rPr lang="es-ES" sz="2400" b="1" dirty="0">
                <a:solidFill>
                  <a:schemeClr val="tx1"/>
                </a:solidFill>
              </a:rPr>
              <a:t> </a:t>
            </a:r>
            <a:r>
              <a:rPr lang="es-ES" sz="2400" b="1" dirty="0" err="1">
                <a:solidFill>
                  <a:schemeClr val="tx1"/>
                </a:solidFill>
              </a:rPr>
              <a:t>mainly</a:t>
            </a:r>
            <a:r>
              <a:rPr lang="es-ES" sz="2400" b="1" dirty="0">
                <a:solidFill>
                  <a:schemeClr val="tx1"/>
                </a:solidFill>
              </a:rPr>
              <a:t> </a:t>
            </a:r>
            <a:r>
              <a:rPr lang="es-ES" sz="2400" b="1" dirty="0" err="1">
                <a:solidFill>
                  <a:schemeClr val="tx1"/>
                </a:solidFill>
              </a:rPr>
              <a:t>influenced</a:t>
            </a:r>
            <a:r>
              <a:rPr lang="es-ES" sz="2400" b="1" dirty="0">
                <a:solidFill>
                  <a:schemeClr val="tx1"/>
                </a:solidFill>
              </a:rPr>
              <a:t> </a:t>
            </a:r>
            <a:r>
              <a:rPr lang="es-ES" sz="2400" b="1" dirty="0" err="1">
                <a:solidFill>
                  <a:schemeClr val="tx1"/>
                </a:solidFill>
              </a:rPr>
              <a:t>by</a:t>
            </a:r>
            <a:r>
              <a:rPr lang="es-ES" sz="2400" b="1" dirty="0">
                <a:solidFill>
                  <a:schemeClr val="tx1"/>
                </a:solidFill>
              </a:rPr>
              <a:t> </a:t>
            </a:r>
            <a:r>
              <a:rPr lang="es-ES" sz="2400" b="1" dirty="0" err="1">
                <a:solidFill>
                  <a:schemeClr val="tx1"/>
                </a:solidFill>
              </a:rPr>
              <a:t>Cinquecento</a:t>
            </a:r>
            <a:r>
              <a:rPr lang="es-ES" sz="2400" b="1" dirty="0">
                <a:solidFill>
                  <a:schemeClr val="tx1"/>
                </a:solidFill>
              </a:rPr>
              <a:t> masters.</a:t>
            </a:r>
          </a:p>
          <a:p>
            <a:pPr algn="just"/>
            <a:endParaRPr lang="es-ES" sz="2400" b="1" dirty="0">
              <a:solidFill>
                <a:schemeClr val="tx1"/>
              </a:solidFill>
            </a:endParaRPr>
          </a:p>
          <a:p>
            <a:pPr algn="just"/>
            <a:r>
              <a:rPr lang="es-ES" sz="2400" b="1" dirty="0" err="1">
                <a:solidFill>
                  <a:schemeClr val="tx1"/>
                </a:solidFill>
              </a:rPr>
              <a:t>The</a:t>
            </a:r>
            <a:r>
              <a:rPr lang="es-ES" sz="2400" b="1" dirty="0">
                <a:solidFill>
                  <a:schemeClr val="tx1"/>
                </a:solidFill>
              </a:rPr>
              <a:t> </a:t>
            </a:r>
            <a:r>
              <a:rPr lang="es-ES" sz="2400" b="1" dirty="0" err="1">
                <a:solidFill>
                  <a:schemeClr val="tx1"/>
                </a:solidFill>
              </a:rPr>
              <a:t>main</a:t>
            </a:r>
            <a:r>
              <a:rPr lang="es-ES" sz="2400" b="1" dirty="0">
                <a:solidFill>
                  <a:schemeClr val="tx1"/>
                </a:solidFill>
              </a:rPr>
              <a:t> </a:t>
            </a:r>
            <a:r>
              <a:rPr lang="es-ES" sz="2400" b="1" dirty="0" err="1">
                <a:solidFill>
                  <a:schemeClr val="tx1"/>
                </a:solidFill>
              </a:rPr>
              <a:t>characteristic</a:t>
            </a:r>
            <a:r>
              <a:rPr lang="es-ES" sz="2400" b="1" dirty="0">
                <a:solidFill>
                  <a:schemeClr val="tx1"/>
                </a:solidFill>
              </a:rPr>
              <a:t> </a:t>
            </a:r>
            <a:r>
              <a:rPr lang="es-ES" sz="2400" b="1" dirty="0" err="1">
                <a:solidFill>
                  <a:schemeClr val="tx1"/>
                </a:solidFill>
              </a:rPr>
              <a:t>was</a:t>
            </a:r>
            <a:r>
              <a:rPr lang="es-ES" sz="2400" b="1" dirty="0">
                <a:solidFill>
                  <a:schemeClr val="tx1"/>
                </a:solidFill>
              </a:rPr>
              <a:t> </a:t>
            </a:r>
            <a:r>
              <a:rPr lang="es-ES" sz="2400" b="1" dirty="0" err="1">
                <a:solidFill>
                  <a:schemeClr val="tx1"/>
                </a:solidFill>
              </a:rPr>
              <a:t>the</a:t>
            </a:r>
            <a:r>
              <a:rPr lang="es-ES" sz="2400" b="1" dirty="0">
                <a:solidFill>
                  <a:schemeClr val="tx1"/>
                </a:solidFill>
              </a:rPr>
              <a:t> </a:t>
            </a:r>
            <a:r>
              <a:rPr lang="es-ES" sz="2400" b="1" dirty="0" err="1">
                <a:solidFill>
                  <a:schemeClr val="tx1"/>
                </a:solidFill>
              </a:rPr>
              <a:t>absence</a:t>
            </a:r>
            <a:r>
              <a:rPr lang="es-ES" sz="2400" b="1" dirty="0">
                <a:solidFill>
                  <a:schemeClr val="tx1"/>
                </a:solidFill>
              </a:rPr>
              <a:t> of </a:t>
            </a:r>
            <a:r>
              <a:rPr lang="es-ES" sz="2400" b="1" dirty="0" err="1">
                <a:solidFill>
                  <a:schemeClr val="tx1"/>
                </a:solidFill>
              </a:rPr>
              <a:t>mithological</a:t>
            </a:r>
            <a:r>
              <a:rPr lang="es-ES" sz="2400" b="1" dirty="0">
                <a:solidFill>
                  <a:schemeClr val="tx1"/>
                </a:solidFill>
              </a:rPr>
              <a:t> </a:t>
            </a:r>
            <a:r>
              <a:rPr lang="es-ES" sz="2400" b="1" dirty="0" err="1">
                <a:solidFill>
                  <a:schemeClr val="tx1"/>
                </a:solidFill>
              </a:rPr>
              <a:t>paintings</a:t>
            </a:r>
            <a:r>
              <a:rPr lang="es-ES" sz="2400" b="1" dirty="0">
                <a:solidFill>
                  <a:schemeClr val="tx1"/>
                </a:solidFill>
              </a:rPr>
              <a:t> and </a:t>
            </a:r>
            <a:r>
              <a:rPr lang="es-ES" sz="2400" b="1" dirty="0" err="1">
                <a:solidFill>
                  <a:schemeClr val="tx1"/>
                </a:solidFill>
              </a:rPr>
              <a:t>the</a:t>
            </a:r>
            <a:r>
              <a:rPr lang="es-ES" sz="2400" b="1" dirty="0">
                <a:solidFill>
                  <a:schemeClr val="tx1"/>
                </a:solidFill>
              </a:rPr>
              <a:t> </a:t>
            </a:r>
            <a:r>
              <a:rPr lang="es-ES" sz="2400" b="1" dirty="0" err="1">
                <a:solidFill>
                  <a:schemeClr val="tx1"/>
                </a:solidFill>
              </a:rPr>
              <a:t>main</a:t>
            </a:r>
            <a:r>
              <a:rPr lang="es-ES" sz="2400" b="1" dirty="0">
                <a:solidFill>
                  <a:schemeClr val="tx1"/>
                </a:solidFill>
              </a:rPr>
              <a:t> </a:t>
            </a:r>
            <a:r>
              <a:rPr lang="es-ES" sz="2400" b="1" dirty="0" err="1">
                <a:solidFill>
                  <a:schemeClr val="tx1"/>
                </a:solidFill>
              </a:rPr>
              <a:t>topics</a:t>
            </a:r>
            <a:r>
              <a:rPr lang="es-ES" sz="2400" b="1" dirty="0">
                <a:solidFill>
                  <a:schemeClr val="tx1"/>
                </a:solidFill>
              </a:rPr>
              <a:t> </a:t>
            </a:r>
            <a:r>
              <a:rPr lang="es-ES" sz="2400" b="1" dirty="0" err="1">
                <a:solidFill>
                  <a:schemeClr val="tx1"/>
                </a:solidFill>
              </a:rPr>
              <a:t>were</a:t>
            </a:r>
            <a:r>
              <a:rPr lang="es-ES" sz="2400" b="1" dirty="0">
                <a:solidFill>
                  <a:schemeClr val="tx1"/>
                </a:solidFill>
              </a:rPr>
              <a:t> </a:t>
            </a:r>
            <a:r>
              <a:rPr lang="es-ES" sz="2400" b="1" dirty="0" err="1">
                <a:solidFill>
                  <a:schemeClr val="tx1"/>
                </a:solidFill>
              </a:rPr>
              <a:t>religious</a:t>
            </a:r>
            <a:r>
              <a:rPr lang="es-ES" sz="2400" b="1" dirty="0">
                <a:solidFill>
                  <a:schemeClr val="tx1"/>
                </a:solidFill>
              </a:rPr>
              <a:t> and </a:t>
            </a:r>
            <a:r>
              <a:rPr lang="es-ES" sz="2400" b="1" dirty="0" err="1">
                <a:solidFill>
                  <a:schemeClr val="tx1"/>
                </a:solidFill>
              </a:rPr>
              <a:t>portraits</a:t>
            </a:r>
            <a:r>
              <a:rPr lang="es-ES" sz="2400" b="1" dirty="0">
                <a:solidFill>
                  <a:schemeClr val="tx1"/>
                </a:solidFill>
              </a:rPr>
              <a:t>.</a:t>
            </a:r>
          </a:p>
          <a:p>
            <a:pPr algn="just"/>
            <a:endParaRPr lang="es-ES" sz="2400" b="1" dirty="0">
              <a:solidFill>
                <a:schemeClr val="tx1"/>
              </a:solidFill>
            </a:endParaRPr>
          </a:p>
          <a:p>
            <a:pPr algn="just"/>
            <a:r>
              <a:rPr lang="es-ES" sz="2400" b="1" dirty="0">
                <a:solidFill>
                  <a:schemeClr val="tx1"/>
                </a:solidFill>
              </a:rPr>
              <a:t>Nobles, </a:t>
            </a:r>
            <a:r>
              <a:rPr lang="es-ES" sz="2400" b="1" dirty="0" err="1">
                <a:solidFill>
                  <a:schemeClr val="tx1"/>
                </a:solidFill>
              </a:rPr>
              <a:t>kings</a:t>
            </a:r>
            <a:r>
              <a:rPr lang="es-ES" sz="2400" b="1" dirty="0">
                <a:solidFill>
                  <a:schemeClr val="tx1"/>
                </a:solidFill>
              </a:rPr>
              <a:t> and the </a:t>
            </a:r>
            <a:r>
              <a:rPr lang="es-ES" sz="2400" b="1" dirty="0" err="1">
                <a:solidFill>
                  <a:schemeClr val="tx1"/>
                </a:solidFill>
              </a:rPr>
              <a:t>church</a:t>
            </a:r>
            <a:r>
              <a:rPr lang="es-ES" sz="2400" b="1" dirty="0">
                <a:solidFill>
                  <a:schemeClr val="tx1"/>
                </a:solidFill>
              </a:rPr>
              <a:t> </a:t>
            </a:r>
            <a:r>
              <a:rPr lang="es-ES" sz="2400" b="1" dirty="0" err="1">
                <a:solidFill>
                  <a:schemeClr val="tx1"/>
                </a:solidFill>
              </a:rPr>
              <a:t>were</a:t>
            </a:r>
            <a:r>
              <a:rPr lang="es-ES" sz="2400" b="1" dirty="0">
                <a:solidFill>
                  <a:schemeClr val="tx1"/>
                </a:solidFill>
              </a:rPr>
              <a:t> the </a:t>
            </a:r>
            <a:r>
              <a:rPr lang="es-ES" sz="2400" b="1" dirty="0" err="1">
                <a:solidFill>
                  <a:schemeClr val="tx1"/>
                </a:solidFill>
              </a:rPr>
              <a:t>most</a:t>
            </a:r>
            <a:r>
              <a:rPr lang="es-ES" sz="2400" b="1" dirty="0">
                <a:solidFill>
                  <a:schemeClr val="tx1"/>
                </a:solidFill>
              </a:rPr>
              <a:t> </a:t>
            </a:r>
            <a:r>
              <a:rPr lang="es-ES" sz="2400" b="1" dirty="0" err="1">
                <a:solidFill>
                  <a:schemeClr val="tx1"/>
                </a:solidFill>
              </a:rPr>
              <a:t>important</a:t>
            </a:r>
            <a:r>
              <a:rPr lang="es-ES" sz="2400" b="1" dirty="0">
                <a:solidFill>
                  <a:schemeClr val="tx1"/>
                </a:solidFill>
              </a:rPr>
              <a:t> sponsors.</a:t>
            </a:r>
          </a:p>
        </p:txBody>
      </p:sp>
    </p:spTree>
    <p:extLst>
      <p:ext uri="{BB962C8B-B14F-4D97-AF65-F5344CB8AC3E}">
        <p14:creationId xmlns:p14="http://schemas.microsoft.com/office/powerpoint/2010/main" val="2957642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ES" sz="4800" b="1" u="sng" dirty="0">
                <a:solidFill>
                  <a:srgbClr val="FF0000"/>
                </a:solidFill>
                <a:effectLst>
                  <a:outerShdw blurRad="38100" dist="38100" dir="2700000" algn="tl">
                    <a:srgbClr val="000000">
                      <a:alpha val="43137"/>
                    </a:srgbClr>
                  </a:outerShdw>
                </a:effectLst>
              </a:rPr>
              <a:t>VICENTE MASIP</a:t>
            </a:r>
          </a:p>
        </p:txBody>
      </p:sp>
      <p:sp>
        <p:nvSpPr>
          <p:cNvPr id="3" name="Marcador de contenido 2"/>
          <p:cNvSpPr>
            <a:spLocks noGrp="1"/>
          </p:cNvSpPr>
          <p:nvPr>
            <p:ph idx="1"/>
          </p:nvPr>
        </p:nvSpPr>
        <p:spPr>
          <a:xfrm>
            <a:off x="781665" y="1622323"/>
            <a:ext cx="10722947" cy="4288899"/>
          </a:xfrm>
        </p:spPr>
        <p:txBody>
          <a:bodyPr>
            <a:noAutofit/>
          </a:bodyPr>
          <a:lstStyle/>
          <a:p>
            <a:pPr algn="just"/>
            <a:r>
              <a:rPr lang="en-US" sz="2800" b="1" dirty="0">
                <a:solidFill>
                  <a:schemeClr val="tx1"/>
                </a:solidFill>
              </a:rPr>
              <a:t>He is considered a </a:t>
            </a:r>
            <a:r>
              <a:rPr lang="en-US" sz="2800" b="1" dirty="0">
                <a:solidFill>
                  <a:schemeClr val="tx1"/>
                </a:solidFill>
                <a:hlinkClick r:id="rId2" tooltip="Quattrocento"/>
              </a:rPr>
              <a:t>Quattrocento</a:t>
            </a:r>
            <a:r>
              <a:rPr lang="en-US" sz="2800" b="1" dirty="0">
                <a:solidFill>
                  <a:schemeClr val="tx1"/>
                </a:solidFill>
              </a:rPr>
              <a:t> painter. </a:t>
            </a:r>
          </a:p>
          <a:p>
            <a:pPr algn="just"/>
            <a:r>
              <a:rPr lang="en-US" sz="2800" b="1" dirty="0">
                <a:solidFill>
                  <a:schemeClr val="tx1"/>
                </a:solidFill>
              </a:rPr>
              <a:t>The </a:t>
            </a:r>
            <a:r>
              <a:rPr lang="en-US" sz="2800" b="1" dirty="0" err="1">
                <a:solidFill>
                  <a:schemeClr val="tx1"/>
                </a:solidFill>
                <a:hlinkClick r:id="rId3" tooltip="Museo del Prado"/>
              </a:rPr>
              <a:t>Museo</a:t>
            </a:r>
            <a:r>
              <a:rPr lang="en-US" sz="2800" b="1" dirty="0">
                <a:solidFill>
                  <a:schemeClr val="tx1"/>
                </a:solidFill>
                <a:hlinkClick r:id="rId3" tooltip="Museo del Prado"/>
              </a:rPr>
              <a:t> del Prado</a:t>
            </a:r>
            <a:r>
              <a:rPr lang="en-US" sz="2800" b="1" dirty="0">
                <a:solidFill>
                  <a:schemeClr val="tx1"/>
                </a:solidFill>
              </a:rPr>
              <a:t> owns two of his paintings representing the </a:t>
            </a:r>
            <a:r>
              <a:rPr lang="en-US" sz="2800" b="1" i="1" dirty="0">
                <a:solidFill>
                  <a:schemeClr val="tx1"/>
                </a:solidFill>
              </a:rPr>
              <a:t>Visitation</a:t>
            </a:r>
            <a:r>
              <a:rPr lang="en-US" sz="2800" b="1" dirty="0">
                <a:solidFill>
                  <a:schemeClr val="tx1"/>
                </a:solidFill>
              </a:rPr>
              <a:t> and the </a:t>
            </a:r>
            <a:r>
              <a:rPr lang="en-US" sz="2800" b="1" i="1" dirty="0">
                <a:solidFill>
                  <a:schemeClr val="tx1"/>
                </a:solidFill>
              </a:rPr>
              <a:t>Martyrdom of St. Agnes</a:t>
            </a:r>
            <a:r>
              <a:rPr lang="en-US" sz="2800" b="1" dirty="0">
                <a:solidFill>
                  <a:schemeClr val="tx1"/>
                </a:solidFill>
              </a:rPr>
              <a:t>, executed for the chapel of </a:t>
            </a:r>
            <a:r>
              <a:rPr lang="en-US" sz="2800" b="1" dirty="0">
                <a:solidFill>
                  <a:schemeClr val="tx1"/>
                </a:solidFill>
                <a:hlinkClick r:id="rId4" tooltip="Thomas of Villanova"/>
              </a:rPr>
              <a:t>St. Thomas of Villanova</a:t>
            </a:r>
            <a:r>
              <a:rPr lang="en-US" sz="2800" b="1" dirty="0">
                <a:solidFill>
                  <a:schemeClr val="tx1"/>
                </a:solidFill>
              </a:rPr>
              <a:t> in the convent of San Julián de Valencia</a:t>
            </a:r>
          </a:p>
          <a:p>
            <a:pPr algn="just"/>
            <a:r>
              <a:rPr lang="en-US" sz="2800" b="1" dirty="0">
                <a:solidFill>
                  <a:schemeClr val="tx1"/>
                </a:solidFill>
              </a:rPr>
              <a:t>Somewhat overshadowed by the fame of his son who had more an emotional and sweet style, but certainly better equipped, experts doubt the attribution of some works between parent and child, especially those who had attributed the father.</a:t>
            </a:r>
            <a:endParaRPr lang="en-US" sz="2800" b="1" dirty="0">
              <a:solidFill>
                <a:schemeClr val="tx1"/>
              </a:solidFill>
              <a:effectLst/>
            </a:endParaRPr>
          </a:p>
        </p:txBody>
      </p:sp>
    </p:spTree>
    <p:extLst>
      <p:ext uri="{BB962C8B-B14F-4D97-AF65-F5344CB8AC3E}">
        <p14:creationId xmlns:p14="http://schemas.microsoft.com/office/powerpoint/2010/main" val="65089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643191" y="0"/>
            <a:ext cx="5318047" cy="5237366"/>
          </a:xfrm>
          <a:prstGeom prst="rect">
            <a:avLst/>
          </a:prstGeom>
        </p:spPr>
      </p:pic>
      <p:pic>
        <p:nvPicPr>
          <p:cNvPr id="6" name="Imagen 5"/>
          <p:cNvPicPr>
            <a:picLocks noChangeAspect="1"/>
          </p:cNvPicPr>
          <p:nvPr/>
        </p:nvPicPr>
        <p:blipFill>
          <a:blip r:embed="rId3"/>
          <a:stretch>
            <a:fillRect/>
          </a:stretch>
        </p:blipFill>
        <p:spPr>
          <a:xfrm>
            <a:off x="7220571" y="1807291"/>
            <a:ext cx="4971429" cy="4895238"/>
          </a:xfrm>
          <a:prstGeom prst="rect">
            <a:avLst/>
          </a:prstGeom>
        </p:spPr>
      </p:pic>
    </p:spTree>
    <p:extLst>
      <p:ext uri="{BB962C8B-B14F-4D97-AF65-F5344CB8AC3E}">
        <p14:creationId xmlns:p14="http://schemas.microsoft.com/office/powerpoint/2010/main" val="8352998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ES" sz="6600" b="1" u="sng" dirty="0">
                <a:solidFill>
                  <a:srgbClr val="FF0000"/>
                </a:solidFill>
                <a:effectLst>
                  <a:outerShdw blurRad="38100" dist="38100" dir="2700000" algn="tl">
                    <a:srgbClr val="000000">
                      <a:alpha val="43137"/>
                    </a:srgbClr>
                  </a:outerShdw>
                </a:effectLst>
              </a:rPr>
              <a:t>JUAN DE JUANES</a:t>
            </a:r>
          </a:p>
        </p:txBody>
      </p:sp>
      <p:sp>
        <p:nvSpPr>
          <p:cNvPr id="3" name="Marcador de contenido 2"/>
          <p:cNvSpPr>
            <a:spLocks noGrp="1"/>
          </p:cNvSpPr>
          <p:nvPr>
            <p:ph idx="1"/>
          </p:nvPr>
        </p:nvSpPr>
        <p:spPr>
          <a:xfrm>
            <a:off x="250723" y="1769805"/>
            <a:ext cx="11651225" cy="4911213"/>
          </a:xfrm>
        </p:spPr>
        <p:txBody>
          <a:bodyPr>
            <a:normAutofit fontScale="92500"/>
          </a:bodyPr>
          <a:lstStyle/>
          <a:p>
            <a:pPr algn="just"/>
            <a:r>
              <a:rPr lang="en-US" sz="2800" b="1" dirty="0"/>
              <a:t>Vicente Juan, known as Juan de </a:t>
            </a:r>
            <a:r>
              <a:rPr lang="en-US" sz="2800" b="1" dirty="0" err="1"/>
              <a:t>Juanes</a:t>
            </a:r>
            <a:r>
              <a:rPr lang="en-US" sz="2800" b="1" dirty="0"/>
              <a:t>, spent a large part of his life creating Spanish Renaissance religious icons. </a:t>
            </a:r>
          </a:p>
          <a:p>
            <a:pPr algn="just"/>
            <a:r>
              <a:rPr lang="en-US" sz="2800" b="1" dirty="0"/>
              <a:t>He trained in the workshop of his father, the painter Vicente </a:t>
            </a:r>
            <a:r>
              <a:rPr lang="en-US" sz="2800" b="1" dirty="0" err="1"/>
              <a:t>Macip</a:t>
            </a:r>
            <a:r>
              <a:rPr lang="en-US" sz="2800" b="1" dirty="0"/>
              <a:t>, and was influenced by the drawing and </a:t>
            </a:r>
            <a:r>
              <a:rPr lang="en-US" sz="2800" b="1" dirty="0" err="1"/>
              <a:t>idealising</a:t>
            </a:r>
            <a:r>
              <a:rPr lang="en-US" sz="2800" b="1" dirty="0"/>
              <a:t> trend of Raphael's school. </a:t>
            </a:r>
          </a:p>
          <a:p>
            <a:pPr algn="just"/>
            <a:r>
              <a:rPr lang="en-US" sz="2800" b="1" dirty="0"/>
              <a:t>His works show that he is an </a:t>
            </a:r>
            <a:r>
              <a:rPr lang="en-US" sz="2800" b="1" dirty="0" err="1"/>
              <a:t>Italianising</a:t>
            </a:r>
            <a:r>
              <a:rPr lang="en-US" sz="2800" b="1" dirty="0"/>
              <a:t> painter, with a considerably high technical and artistic level. </a:t>
            </a:r>
          </a:p>
          <a:p>
            <a:pPr algn="just"/>
            <a:r>
              <a:rPr lang="en-US" sz="2800" b="1" dirty="0"/>
              <a:t>One of his better works is "The Last Supper“, which stands out because of its bright </a:t>
            </a:r>
            <a:r>
              <a:rPr lang="en-US" sz="2800" b="1" dirty="0" err="1"/>
              <a:t>colours</a:t>
            </a:r>
            <a:r>
              <a:rPr lang="en-US" sz="2800" b="1" dirty="0"/>
              <a:t> and perfectly balanced composition</a:t>
            </a:r>
          </a:p>
          <a:p>
            <a:pPr algn="just"/>
            <a:r>
              <a:rPr lang="en-US" sz="2800" b="1" dirty="0"/>
              <a:t> "The Burial of St. Stephen" is also an example of his delicate style.</a:t>
            </a:r>
            <a:endParaRPr lang="es-ES" sz="2800" b="1" dirty="0"/>
          </a:p>
        </p:txBody>
      </p:sp>
    </p:spTree>
    <p:extLst>
      <p:ext uri="{BB962C8B-B14F-4D97-AF65-F5344CB8AC3E}">
        <p14:creationId xmlns:p14="http://schemas.microsoft.com/office/powerpoint/2010/main" val="38195190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4750" y="-368710"/>
            <a:ext cx="5722374" cy="3604426"/>
          </a:xfrm>
          <a:prstGeom prst="rect">
            <a:avLst/>
          </a:prstGeom>
        </p:spPr>
      </p:pic>
      <p:pic>
        <p:nvPicPr>
          <p:cNvPr id="5" name="Imagen 4"/>
          <p:cNvPicPr>
            <a:picLocks noChangeAspect="1"/>
          </p:cNvPicPr>
          <p:nvPr/>
        </p:nvPicPr>
        <p:blipFill>
          <a:blip r:embed="rId3"/>
          <a:stretch>
            <a:fillRect/>
          </a:stretch>
        </p:blipFill>
        <p:spPr>
          <a:xfrm>
            <a:off x="8332839" y="269238"/>
            <a:ext cx="3274142" cy="3355486"/>
          </a:xfrm>
          <a:prstGeom prst="rect">
            <a:avLst/>
          </a:prstGeom>
        </p:spPr>
      </p:pic>
      <p:pic>
        <p:nvPicPr>
          <p:cNvPr id="6" name="Imagen 5"/>
          <p:cNvPicPr>
            <a:picLocks noChangeAspect="1"/>
          </p:cNvPicPr>
          <p:nvPr/>
        </p:nvPicPr>
        <p:blipFill>
          <a:blip r:embed="rId4"/>
          <a:stretch>
            <a:fillRect/>
          </a:stretch>
        </p:blipFill>
        <p:spPr>
          <a:xfrm>
            <a:off x="5532488" y="3779355"/>
            <a:ext cx="6659512" cy="3254568"/>
          </a:xfrm>
          <a:prstGeom prst="rect">
            <a:avLst/>
          </a:prstGeom>
        </p:spPr>
      </p:pic>
      <p:pic>
        <p:nvPicPr>
          <p:cNvPr id="7" name="Imagen 6"/>
          <p:cNvPicPr>
            <a:picLocks noChangeAspect="1"/>
          </p:cNvPicPr>
          <p:nvPr/>
        </p:nvPicPr>
        <p:blipFill>
          <a:blip r:embed="rId5"/>
          <a:stretch>
            <a:fillRect/>
          </a:stretch>
        </p:blipFill>
        <p:spPr>
          <a:xfrm>
            <a:off x="1296943" y="3420568"/>
            <a:ext cx="2937687" cy="3613355"/>
          </a:xfrm>
          <a:prstGeom prst="rect">
            <a:avLst/>
          </a:prstGeom>
        </p:spPr>
      </p:pic>
    </p:spTree>
    <p:extLst>
      <p:ext uri="{BB962C8B-B14F-4D97-AF65-F5344CB8AC3E}">
        <p14:creationId xmlns:p14="http://schemas.microsoft.com/office/powerpoint/2010/main" val="22223005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ES" sz="6600" b="1" u="sng" dirty="0">
                <a:solidFill>
                  <a:srgbClr val="FF0000"/>
                </a:solidFill>
                <a:effectLst>
                  <a:outerShdw blurRad="38100" dist="38100" dir="2700000" algn="tl">
                    <a:srgbClr val="000000">
                      <a:alpha val="43137"/>
                    </a:srgbClr>
                  </a:outerShdw>
                </a:effectLst>
              </a:rPr>
              <a:t>LUIS MORALES</a:t>
            </a:r>
          </a:p>
        </p:txBody>
      </p:sp>
      <p:sp>
        <p:nvSpPr>
          <p:cNvPr id="3" name="Marcador de contenido 2"/>
          <p:cNvSpPr>
            <a:spLocks noGrp="1"/>
          </p:cNvSpPr>
          <p:nvPr>
            <p:ph idx="1"/>
          </p:nvPr>
        </p:nvSpPr>
        <p:spPr>
          <a:xfrm>
            <a:off x="427703" y="2133599"/>
            <a:ext cx="11223523" cy="3986981"/>
          </a:xfrm>
        </p:spPr>
        <p:txBody>
          <a:bodyPr>
            <a:normAutofit/>
          </a:bodyPr>
          <a:lstStyle/>
          <a:p>
            <a:pPr algn="just"/>
            <a:r>
              <a:rPr lang="en-US" sz="2400" b="1" dirty="0">
                <a:solidFill>
                  <a:schemeClr val="tx1"/>
                </a:solidFill>
              </a:rPr>
              <a:t>He produced many altarpieces and religious paintings.</a:t>
            </a:r>
          </a:p>
          <a:p>
            <a:pPr algn="just"/>
            <a:r>
              <a:rPr lang="en-US" sz="2400" b="1" dirty="0">
                <a:solidFill>
                  <a:schemeClr val="tx1"/>
                </a:solidFill>
              </a:rPr>
              <a:t>The combination of artists and influences from Flanders and Castile explains an essential part of Luis de Morales’s painting. Knowledge of works by other artists, especially Alonso </a:t>
            </a:r>
            <a:r>
              <a:rPr lang="en-US" sz="2400" b="1" dirty="0" err="1">
                <a:solidFill>
                  <a:schemeClr val="tx1"/>
                </a:solidFill>
              </a:rPr>
              <a:t>Berruguete</a:t>
            </a:r>
            <a:r>
              <a:rPr lang="en-US" sz="2400" b="1" dirty="0">
                <a:solidFill>
                  <a:schemeClr val="tx1"/>
                </a:solidFill>
              </a:rPr>
              <a:t> and Sebastiano del </a:t>
            </a:r>
            <a:r>
              <a:rPr lang="en-US" sz="2400" b="1" dirty="0" err="1">
                <a:solidFill>
                  <a:schemeClr val="tx1"/>
                </a:solidFill>
              </a:rPr>
              <a:t>Piombo</a:t>
            </a:r>
            <a:r>
              <a:rPr lang="en-US" sz="2400" b="1" dirty="0">
                <a:solidFill>
                  <a:schemeClr val="tx1"/>
                </a:solidFill>
              </a:rPr>
              <a:t>, helped shape his style.</a:t>
            </a:r>
          </a:p>
          <a:p>
            <a:pPr algn="just"/>
            <a:r>
              <a:rPr lang="en-US" sz="2400" b="1" dirty="0">
                <a:solidFill>
                  <a:schemeClr val="tx1"/>
                </a:solidFill>
              </a:rPr>
              <a:t>With a  commercial sense, Morales adapted a painstakingly executed artistic and devotional product, based on a combination Flemish traditions and Italianate elements and models to suit his clientele.</a:t>
            </a:r>
            <a:endParaRPr lang="es-ES" sz="2400" b="1" dirty="0">
              <a:solidFill>
                <a:schemeClr val="tx1"/>
              </a:solidFill>
            </a:endParaRPr>
          </a:p>
        </p:txBody>
      </p:sp>
    </p:spTree>
    <p:extLst>
      <p:ext uri="{BB962C8B-B14F-4D97-AF65-F5344CB8AC3E}">
        <p14:creationId xmlns:p14="http://schemas.microsoft.com/office/powerpoint/2010/main" val="3387686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0" y="0"/>
            <a:ext cx="3914804" cy="5206180"/>
          </a:xfrm>
          <a:prstGeom prst="rect">
            <a:avLst/>
          </a:prstGeom>
        </p:spPr>
      </p:pic>
      <p:pic>
        <p:nvPicPr>
          <p:cNvPr id="9" name="Imagen 8"/>
          <p:cNvPicPr>
            <a:picLocks noChangeAspect="1"/>
          </p:cNvPicPr>
          <p:nvPr/>
        </p:nvPicPr>
        <p:blipFill>
          <a:blip r:embed="rId3"/>
          <a:stretch>
            <a:fillRect/>
          </a:stretch>
        </p:blipFill>
        <p:spPr>
          <a:xfrm>
            <a:off x="3811565" y="1790004"/>
            <a:ext cx="2500744" cy="3528386"/>
          </a:xfrm>
          <a:prstGeom prst="rect">
            <a:avLst/>
          </a:prstGeom>
        </p:spPr>
      </p:pic>
      <p:pic>
        <p:nvPicPr>
          <p:cNvPr id="10" name="Imagen 9"/>
          <p:cNvPicPr>
            <a:picLocks noChangeAspect="1"/>
          </p:cNvPicPr>
          <p:nvPr/>
        </p:nvPicPr>
        <p:blipFill>
          <a:blip r:embed="rId4"/>
          <a:stretch>
            <a:fillRect/>
          </a:stretch>
        </p:blipFill>
        <p:spPr>
          <a:xfrm>
            <a:off x="6312309" y="2905103"/>
            <a:ext cx="5737123" cy="4093515"/>
          </a:xfrm>
          <a:prstGeom prst="rect">
            <a:avLst/>
          </a:prstGeom>
        </p:spPr>
      </p:pic>
    </p:spTree>
    <p:extLst>
      <p:ext uri="{BB962C8B-B14F-4D97-AF65-F5344CB8AC3E}">
        <p14:creationId xmlns:p14="http://schemas.microsoft.com/office/powerpoint/2010/main" val="513880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56853" y="457200"/>
            <a:ext cx="10147760" cy="1447800"/>
          </a:xfrm>
        </p:spPr>
        <p:txBody>
          <a:bodyPr>
            <a:normAutofit/>
          </a:bodyPr>
          <a:lstStyle/>
          <a:p>
            <a:pPr algn="ctr"/>
            <a:r>
              <a:rPr lang="es-ES" sz="6600" b="1" u="sng" dirty="0">
                <a:solidFill>
                  <a:srgbClr val="FF0000"/>
                </a:solidFill>
                <a:effectLst>
                  <a:outerShdw blurRad="38100" dist="38100" dir="2700000" algn="tl">
                    <a:srgbClr val="000000">
                      <a:alpha val="43137"/>
                    </a:srgbClr>
                  </a:outerShdw>
                </a:effectLst>
              </a:rPr>
              <a:t>EL GRECO</a:t>
            </a:r>
          </a:p>
        </p:txBody>
      </p:sp>
      <p:sp>
        <p:nvSpPr>
          <p:cNvPr id="3" name="Marcador de contenido 2"/>
          <p:cNvSpPr>
            <a:spLocks noGrp="1"/>
          </p:cNvSpPr>
          <p:nvPr>
            <p:ph idx="1"/>
          </p:nvPr>
        </p:nvSpPr>
        <p:spPr>
          <a:xfrm>
            <a:off x="516194" y="1769806"/>
            <a:ext cx="11444748" cy="4719484"/>
          </a:xfrm>
        </p:spPr>
        <p:txBody>
          <a:bodyPr>
            <a:normAutofit fontScale="92500" lnSpcReduction="10000"/>
          </a:bodyPr>
          <a:lstStyle/>
          <a:p>
            <a:r>
              <a:rPr lang="en-US" b="1" dirty="0">
                <a:solidFill>
                  <a:schemeClr val="tx1"/>
                </a:solidFill>
              </a:rPr>
              <a:t>El Greco (1541 - 1614) was a painter who had his own workshop during the Renaissance era. </a:t>
            </a:r>
          </a:p>
          <a:p>
            <a:pPr algn="just"/>
            <a:r>
              <a:rPr lang="en-US" b="1" dirty="0">
                <a:solidFill>
                  <a:schemeClr val="tx1"/>
                </a:solidFill>
              </a:rPr>
              <a:t>After several years he  left Crete for Venice. El Greco would stay in Venice until 1570 and it was thought he was a disciple of Titian. It would be during his time in Italy that he developed his style with foundations of Mannerism with the Venetian Renaissance.</a:t>
            </a:r>
          </a:p>
          <a:p>
            <a:pPr algn="just"/>
            <a:endParaRPr lang="en-US" b="1" dirty="0">
              <a:solidFill>
                <a:schemeClr val="tx1"/>
              </a:solidFill>
            </a:endParaRPr>
          </a:p>
          <a:p>
            <a:r>
              <a:rPr lang="en-US" b="1" dirty="0">
                <a:solidFill>
                  <a:schemeClr val="tx1"/>
                </a:solidFill>
              </a:rPr>
              <a:t>After that El Greco moved on to Rome and to Spain. El Greco first settled in Madrid in 1577  before moving on to Toledo.</a:t>
            </a:r>
          </a:p>
          <a:p>
            <a:endParaRPr lang="en-US" b="1" dirty="0">
              <a:solidFill>
                <a:schemeClr val="tx1"/>
              </a:solidFill>
            </a:endParaRPr>
          </a:p>
          <a:p>
            <a:pPr algn="just"/>
            <a:r>
              <a:rPr lang="en-US" b="1" dirty="0">
                <a:solidFill>
                  <a:schemeClr val="tx1"/>
                </a:solidFill>
              </a:rPr>
              <a:t>El Greco's dramatic and expressionist style puzzled other painters at the time, but came to be appreciated in the 20th century. El Greco is considered to have influenced the expressionism and cubism.</a:t>
            </a:r>
          </a:p>
          <a:p>
            <a:pPr algn="just"/>
            <a:endParaRPr lang="en-US" b="1" dirty="0">
              <a:solidFill>
                <a:schemeClr val="tx1"/>
              </a:solidFill>
            </a:endParaRPr>
          </a:p>
          <a:p>
            <a:r>
              <a:rPr lang="en-US" b="1" dirty="0">
                <a:solidFill>
                  <a:schemeClr val="tx1"/>
                </a:solidFill>
              </a:rPr>
              <a:t>He is best known for long figures and  dramatic coloring, combining Byzantine traditions with Western painting traditions. His paintings generally have very bright parts contrasting with very dark ones.</a:t>
            </a:r>
            <a:br>
              <a:rPr lang="en-US" b="1" dirty="0">
                <a:solidFill>
                  <a:schemeClr val="tx1"/>
                </a:solidFill>
              </a:rPr>
            </a:br>
            <a:endParaRPr lang="es-ES" b="1" dirty="0">
              <a:solidFill>
                <a:schemeClr val="tx1"/>
              </a:solidFill>
            </a:endParaRPr>
          </a:p>
        </p:txBody>
      </p:sp>
    </p:spTree>
    <p:extLst>
      <p:ext uri="{BB962C8B-B14F-4D97-AF65-F5344CB8AC3E}">
        <p14:creationId xmlns:p14="http://schemas.microsoft.com/office/powerpoint/2010/main" val="2263626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170322" y="1287862"/>
            <a:ext cx="3054015" cy="3420497"/>
          </a:xfrm>
          <a:prstGeom prst="rect">
            <a:avLst/>
          </a:prstGeom>
        </p:spPr>
      </p:pic>
      <p:pic>
        <p:nvPicPr>
          <p:cNvPr id="5" name="Imagen 4"/>
          <p:cNvPicPr>
            <a:picLocks noChangeAspect="1"/>
          </p:cNvPicPr>
          <p:nvPr/>
        </p:nvPicPr>
        <p:blipFill>
          <a:blip r:embed="rId3"/>
          <a:stretch>
            <a:fillRect/>
          </a:stretch>
        </p:blipFill>
        <p:spPr>
          <a:xfrm>
            <a:off x="125664" y="0"/>
            <a:ext cx="3029618" cy="3684671"/>
          </a:xfrm>
          <a:prstGeom prst="rect">
            <a:avLst/>
          </a:prstGeom>
        </p:spPr>
      </p:pic>
      <p:pic>
        <p:nvPicPr>
          <p:cNvPr id="6" name="Imagen 5"/>
          <p:cNvPicPr>
            <a:picLocks noChangeAspect="1"/>
          </p:cNvPicPr>
          <p:nvPr/>
        </p:nvPicPr>
        <p:blipFill>
          <a:blip r:embed="rId4"/>
          <a:stretch>
            <a:fillRect/>
          </a:stretch>
        </p:blipFill>
        <p:spPr>
          <a:xfrm>
            <a:off x="6224337" y="1925053"/>
            <a:ext cx="2755747" cy="3461908"/>
          </a:xfrm>
          <a:prstGeom prst="rect">
            <a:avLst/>
          </a:prstGeom>
        </p:spPr>
      </p:pic>
      <p:pic>
        <p:nvPicPr>
          <p:cNvPr id="7" name="Imagen 6"/>
          <p:cNvPicPr>
            <a:picLocks noChangeAspect="1"/>
          </p:cNvPicPr>
          <p:nvPr/>
        </p:nvPicPr>
        <p:blipFill>
          <a:blip r:embed="rId5"/>
          <a:stretch>
            <a:fillRect/>
          </a:stretch>
        </p:blipFill>
        <p:spPr>
          <a:xfrm>
            <a:off x="8934450" y="2565234"/>
            <a:ext cx="3257550" cy="4286250"/>
          </a:xfrm>
          <a:prstGeom prst="rect">
            <a:avLst/>
          </a:prstGeom>
        </p:spPr>
      </p:pic>
    </p:spTree>
    <p:extLst>
      <p:ext uri="{BB962C8B-B14F-4D97-AF65-F5344CB8AC3E}">
        <p14:creationId xmlns:p14="http://schemas.microsoft.com/office/powerpoint/2010/main" val="7733686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56673" y="314406"/>
            <a:ext cx="4995209" cy="6118752"/>
          </a:xfrm>
          <a:prstGeom prst="rect">
            <a:avLst/>
          </a:prstGeom>
        </p:spPr>
      </p:pic>
      <p:pic>
        <p:nvPicPr>
          <p:cNvPr id="5" name="Imagen 4"/>
          <p:cNvPicPr>
            <a:picLocks noChangeAspect="1"/>
          </p:cNvPicPr>
          <p:nvPr/>
        </p:nvPicPr>
        <p:blipFill>
          <a:blip r:embed="rId3"/>
          <a:stretch>
            <a:fillRect/>
          </a:stretch>
        </p:blipFill>
        <p:spPr>
          <a:xfrm>
            <a:off x="5251883" y="384007"/>
            <a:ext cx="3513222" cy="6031032"/>
          </a:xfrm>
          <a:prstGeom prst="rect">
            <a:avLst/>
          </a:prstGeom>
        </p:spPr>
      </p:pic>
      <p:pic>
        <p:nvPicPr>
          <p:cNvPr id="6" name="Imagen 5"/>
          <p:cNvPicPr>
            <a:picLocks noChangeAspect="1"/>
          </p:cNvPicPr>
          <p:nvPr/>
        </p:nvPicPr>
        <p:blipFill>
          <a:blip r:embed="rId4"/>
          <a:stretch>
            <a:fillRect/>
          </a:stretch>
        </p:blipFill>
        <p:spPr>
          <a:xfrm>
            <a:off x="8765105" y="384007"/>
            <a:ext cx="3543300" cy="6057900"/>
          </a:xfrm>
          <a:prstGeom prst="rect">
            <a:avLst/>
          </a:prstGeom>
        </p:spPr>
      </p:pic>
    </p:spTree>
    <p:extLst>
      <p:ext uri="{BB962C8B-B14F-4D97-AF65-F5344CB8AC3E}">
        <p14:creationId xmlns:p14="http://schemas.microsoft.com/office/powerpoint/2010/main" val="4291060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0"/>
            <a:ext cx="2932176" cy="3657600"/>
          </a:xfrm>
          <a:prstGeom prst="rect">
            <a:avLst/>
          </a:prstGeom>
        </p:spPr>
      </p:pic>
      <p:pic>
        <p:nvPicPr>
          <p:cNvPr id="3" name="Imagen 2"/>
          <p:cNvPicPr>
            <a:picLocks noChangeAspect="1"/>
          </p:cNvPicPr>
          <p:nvPr/>
        </p:nvPicPr>
        <p:blipFill>
          <a:blip r:embed="rId3"/>
          <a:stretch>
            <a:fillRect/>
          </a:stretch>
        </p:blipFill>
        <p:spPr>
          <a:xfrm>
            <a:off x="2932177" y="898358"/>
            <a:ext cx="3317095" cy="3673642"/>
          </a:xfrm>
          <a:prstGeom prst="rect">
            <a:avLst/>
          </a:prstGeom>
        </p:spPr>
      </p:pic>
      <p:pic>
        <p:nvPicPr>
          <p:cNvPr id="4" name="Imagen 3"/>
          <p:cNvPicPr>
            <a:picLocks noChangeAspect="1"/>
          </p:cNvPicPr>
          <p:nvPr/>
        </p:nvPicPr>
        <p:blipFill>
          <a:blip r:embed="rId4"/>
          <a:stretch>
            <a:fillRect/>
          </a:stretch>
        </p:blipFill>
        <p:spPr>
          <a:xfrm>
            <a:off x="6249272" y="1608221"/>
            <a:ext cx="2916949" cy="4098758"/>
          </a:xfrm>
          <a:prstGeom prst="rect">
            <a:avLst/>
          </a:prstGeom>
        </p:spPr>
      </p:pic>
      <p:pic>
        <p:nvPicPr>
          <p:cNvPr id="5" name="Imagen 4"/>
          <p:cNvPicPr>
            <a:picLocks noChangeAspect="1"/>
          </p:cNvPicPr>
          <p:nvPr/>
        </p:nvPicPr>
        <p:blipFill>
          <a:blip r:embed="rId5"/>
          <a:stretch>
            <a:fillRect/>
          </a:stretch>
        </p:blipFill>
        <p:spPr>
          <a:xfrm>
            <a:off x="9166220" y="2327011"/>
            <a:ext cx="3025779" cy="4530990"/>
          </a:xfrm>
          <a:prstGeom prst="rect">
            <a:avLst/>
          </a:prstGeom>
        </p:spPr>
      </p:pic>
    </p:spTree>
    <p:extLst>
      <p:ext uri="{BB962C8B-B14F-4D97-AF65-F5344CB8AC3E}">
        <p14:creationId xmlns:p14="http://schemas.microsoft.com/office/powerpoint/2010/main" val="2118246107"/>
      </p:ext>
    </p:extLst>
  </p:cSld>
  <p:clrMapOvr>
    <a:masterClrMapping/>
  </p:clrMapOvr>
</p:sld>
</file>

<file path=ppt/theme/theme1.xml><?xml version="1.0" encoding="utf-8"?>
<a:theme xmlns:a="http://schemas.openxmlformats.org/drawingml/2006/main" name="Espiral">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186</TotalTime>
  <Words>675</Words>
  <Application>Microsoft Office PowerPoint</Application>
  <PresentationFormat>Panorámica</PresentationFormat>
  <Paragraphs>72</Paragraphs>
  <Slides>20</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20</vt:i4>
      </vt:variant>
    </vt:vector>
  </HeadingPairs>
  <TitlesOfParts>
    <vt:vector size="25" baseType="lpstr">
      <vt:lpstr>Arial</vt:lpstr>
      <vt:lpstr>Century Gothic</vt:lpstr>
      <vt:lpstr>Courier New</vt:lpstr>
      <vt:lpstr>Wingdings 3</vt:lpstr>
      <vt:lpstr>Espiral</vt:lpstr>
      <vt:lpstr>           SPANISH  RENAISSANCE  ART </vt:lpstr>
      <vt:lpstr>ARCHITECTURE</vt:lpstr>
      <vt:lpstr>Plateresque (1500-1530).</vt:lpstr>
      <vt:lpstr>Presentación de PowerPoint</vt:lpstr>
      <vt:lpstr>  PURE RENAISSANCE</vt:lpstr>
      <vt:lpstr>HERRERIAN STYLE</vt:lpstr>
      <vt:lpstr>Presentación de PowerPoint</vt:lpstr>
      <vt:lpstr>SCULPTURE</vt:lpstr>
      <vt:lpstr>Presentación de PowerPoint</vt:lpstr>
      <vt:lpstr>PAINTING</vt:lpstr>
      <vt:lpstr>VICENTE MASIP</vt:lpstr>
      <vt:lpstr>Presentación de PowerPoint</vt:lpstr>
      <vt:lpstr>JUAN DE JUANES</vt:lpstr>
      <vt:lpstr>Presentación de PowerPoint</vt:lpstr>
      <vt:lpstr>LUIS MORALES</vt:lpstr>
      <vt:lpstr>Presentación de PowerPoint</vt:lpstr>
      <vt:lpstr>EL GRECO</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SPANISH RENAISSANCE  ART</dc:title>
  <dc:creator>Maria Sanz</dc:creator>
  <cp:lastModifiedBy>Maria Sanz</cp:lastModifiedBy>
  <cp:revision>23</cp:revision>
  <dcterms:created xsi:type="dcterms:W3CDTF">2015-12-30T09:49:55Z</dcterms:created>
  <dcterms:modified xsi:type="dcterms:W3CDTF">2019-04-26T17:58:47Z</dcterms:modified>
</cp:coreProperties>
</file>