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2" r:id="rId2"/>
    <p:sldId id="270" r:id="rId3"/>
    <p:sldId id="257" r:id="rId4"/>
    <p:sldId id="279" r:id="rId5"/>
    <p:sldId id="283" r:id="rId6"/>
    <p:sldId id="296" r:id="rId7"/>
    <p:sldId id="285" r:id="rId8"/>
    <p:sldId id="286" r:id="rId9"/>
    <p:sldId id="287" r:id="rId10"/>
    <p:sldId id="289" r:id="rId11"/>
    <p:sldId id="290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090" y="2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93085-2B72-4DE9-8284-A56C6DF4E970}" type="datetimeFigureOut">
              <a:rPr lang="es-ES" smtClean="0"/>
              <a:t>04/09/2021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9DFE1-43C5-4C4B-9A1F-2BC2D62D5B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37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9DFE1-43C5-4C4B-9A1F-2BC2D62D5B7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62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DC1F0-D31C-431F-A132-774C51EF0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C1358C-5D96-4396-B6DC-F51D3C2DA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B6A90-D385-4DAB-9A7E-20D508A63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F4D3AE-07B3-42D3-AD31-A4A4B7FD5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2807E4-CF70-461C-99A0-7536717B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2A287-54DD-4FAF-937D-3D9A5A08DFC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1096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0E727-59DE-4724-8DE6-AE63C296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7C6DA9-8393-4419-AD89-AB144961D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692B4F-4622-4A64-A81C-FE8729377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669FA5-C56D-43E3-9482-855C70805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D1586E-EBB2-46CD-A0AF-FF3B05FFA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DB998-37C7-4EFF-BB99-C87F7AF4629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10564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48909-EA83-4B67-ABE1-0AC805E72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D0471C-49B0-40C7-8645-97F51AEA8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B6E47F-0AFA-4322-898F-366DE60E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73DBFB-5934-4EFB-A852-DBE89114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EFAD7B-C7E4-48A9-A22D-92DAC962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77E89-17A7-40A8-B4F6-4F5ABE7E02C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1472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372F2-3D75-43D8-8C0F-78E4CE76B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1D818C-71AF-49DF-A15E-8D56E7180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F766DB-4F3E-40B3-A892-4CE89C086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22CEF3-1207-4CD1-9A62-D37A6BCFD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9C2047-EAA2-4DF9-8A5D-E772B1AD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D51555-1C93-41AF-9F0E-EECA1B727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04893-C5AC-4E4B-BD4E-95E9C1918FC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10022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E8C2A-5187-45CA-95C1-2760C2DC8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32CA5F-85AE-4CCA-A8AD-3F4120426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7FFDC1-867A-4AE7-BCF4-ABF1E31BC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A0A493-4C77-4C31-9686-3CD11BAFA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8136D1-744D-435C-9A23-3C6B7C2E6B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7C1F04-C0C6-4659-86AF-EE466F8F6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E59163B-EA21-4688-A3CE-6AC7317A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0C85A0-F463-444B-9C35-5FBEDCDB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66DB1-07E1-476F-8CC5-B570E574F7E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8341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8C72D-932F-4352-9A2C-41A09C57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DE64ED-A859-497D-9E12-89431263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ABDBEF-4B20-4ACB-98EC-4714B4AE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EB854B-E583-49D2-B8DA-0227AFE7F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EADD5-AE4A-45F6-92D0-63F7F57AA90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9702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5CF28D-95C6-460B-AC38-3E7EA974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61E061-FF9F-4B16-9BB0-26176FCAB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07F184-DDC1-4854-89A2-9B3D607A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FBDB5-E0D7-4926-864B-4C539C5B321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061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FA2AE-FE72-4742-82B3-4936D2AD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385D38-7AA9-4C12-88F4-C7ED2753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D9DCB09-A637-472A-B615-CBFE2932A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A3F7B6-7E9E-4DEC-B5BF-596AF09F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2B78B1-EB26-4C1E-9DB3-2643272D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0DA30E-6C13-4A38-93BB-AF2FBADB1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04328-64F3-42BF-A548-74A8DD91D40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2543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1C216-C25E-477E-8AFF-5CFD4BC8F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69B448-AD5C-41E6-B2A5-BEDCF0DE74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E60C63-B2F0-48F8-90AE-37CBD5DC3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E4F73-A029-46D9-A5C5-BB52DE38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989FC7-0E58-4903-BA56-585EF8B1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38C146-A867-4BE9-8566-3B1ECE992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AC048-AEA7-44AA-AED8-D4D5B21EDF6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0707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D213D-0108-438A-89F0-B6255A47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35758C-3B84-43C7-AB33-FBC9B5B6B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39C62F-31FD-42C0-B759-A19DD1049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3AC24-90C6-4868-BF8C-3DC7527D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428448-7A69-449A-BE5D-8D2A2178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91D47-216A-4AEE-9C6D-F3EEFD33302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4082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B618E4-0B2F-46D3-A616-8AC607640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D26AC8-2759-4A2C-957B-1CE409067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765972-F601-4D59-B15B-2A19834B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5C468A-09C2-41A2-8DF9-8373771B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AE9117-6656-481A-87A7-1F3ABD40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E3787-7DCB-41CC-8B0E-69F1A68B8E4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16082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1AE7D-1DA2-4A53-B8CD-B1F69798B7D1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64B6BD-E4A5-4897-B4A7-8042425CE1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107105-B850-4488-A5FB-F1000E1D0A47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1526F0B-F9A4-4060-854A-721D4C53736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5219FB-37E8-47B2-A72C-976C43031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E08A8B-0718-4E19-B154-16B6853F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A52ECB6-F245-4374-B882-3C316B645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959E4D-8F8C-49F6-A3F7-81C9998E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559772-F3EA-4F43-94D8-8A50990EB4E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4585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0660A-DDCB-4733-899E-2681A9583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CC1242-D336-4E92-ABD5-E1BF6A4F85E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F15F88-A6C4-4F61-9848-9A1886B16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554769-9AC2-4400-A9A0-8831CE7B92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283F09-FBFE-4125-80DA-7FCA63ED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A97B1E-CC9B-48CB-95C7-DE648AE4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50C3E67-750E-4A83-A78F-3C576C7B048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77789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A4113D-7977-4E46-9B47-030024B9E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2AC477-1241-47F3-8BC0-5BDFACA75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31B09C-08CF-4B3B-A1A1-EBE30AD86BF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2D2B3B3-ACCD-4D34-B2BA-DAF96F39F814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B6E1B569-FE40-42B5-9FA5-1F94D078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35CB928-F3D3-4A08-914C-53B660AD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899528D-AE9D-496F-A5E3-3F0043A2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373D727-031C-4D61-8BF5-715C6B02B58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633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08BC65-3705-41E9-B41D-4D4CBEECFA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5F6DFE-1BFE-434B-950A-CB93050B4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EA051B-C483-4FD7-BB5D-036CF224D6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C802AC0-13F0-42C4-8C80-997C1F9A3CA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4837D31-96EC-43FD-97CF-FFDE185F2E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5EF684-E885-4DEC-9D50-B1CCCFA7C07C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upload.wikimedia.org/wikipedia/commons/a/a1/IsabellaofCastile05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0" name="Rectangle 8">
            <a:extLst>
              <a:ext uri="{FF2B5EF4-FFF2-40B4-BE49-F238E27FC236}">
                <a16:creationId xmlns:a16="http://schemas.microsoft.com/office/drawing/2014/main" id="{C741976D-2FA7-4DB5-9655-5181664F6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 dirty="0"/>
              <a:t>THE MODERN STATE: </a:t>
            </a:r>
            <a:br>
              <a:rPr lang="es-ES" altLang="es-ES" sz="4000" dirty="0"/>
            </a:br>
            <a:r>
              <a:rPr lang="es-ES" altLang="es-ES" sz="4000" dirty="0" err="1"/>
              <a:t>changes</a:t>
            </a:r>
            <a:r>
              <a:rPr lang="es-ES" altLang="es-ES" sz="4000" dirty="0"/>
              <a:t> in </a:t>
            </a:r>
            <a:r>
              <a:rPr lang="es-ES" altLang="es-ES" sz="4000" dirty="0" err="1"/>
              <a:t>the</a:t>
            </a:r>
            <a:r>
              <a:rPr lang="es-ES" altLang="es-ES" sz="4000" dirty="0"/>
              <a:t> </a:t>
            </a:r>
            <a:r>
              <a:rPr lang="es-ES" altLang="es-ES" sz="4000" dirty="0" err="1"/>
              <a:t>monarchies</a:t>
            </a:r>
            <a:endParaRPr lang="es-ES" altLang="es-ES" sz="4000" dirty="0"/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3BB33B6E-401D-4805-A538-B078C7424BA6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569244"/>
            <a:ext cx="2844105" cy="501729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9" name="Picture 7">
            <a:extLst>
              <a:ext uri="{FF2B5EF4-FFF2-40B4-BE49-F238E27FC236}">
                <a16:creationId xmlns:a16="http://schemas.microsoft.com/office/drawing/2014/main" id="{29CC3160-8B97-4F1E-9B04-C73EEF46D90E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484313"/>
            <a:ext cx="4149725" cy="5100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82" name="Text Box 10">
            <a:extLst>
              <a:ext uri="{FF2B5EF4-FFF2-40B4-BE49-F238E27FC236}">
                <a16:creationId xmlns:a16="http://schemas.microsoft.com/office/drawing/2014/main" id="{8C9424F9-E180-465B-9A01-D3A6808F5E38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3419475" y="3716338"/>
            <a:ext cx="25193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r>
              <a:rPr lang="es-ES" altLang="es-ES" sz="4400" b="1"/>
              <a:t>VS.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Rectangle 8">
            <a:extLst>
              <a:ext uri="{FF2B5EF4-FFF2-40B4-BE49-F238E27FC236}">
                <a16:creationId xmlns:a16="http://schemas.microsoft.com/office/drawing/2014/main" id="{9B0B3226-1008-4188-816F-6B8DF3100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altLang="es-ES" sz="3000"/>
              <a:t>Who are these guys?</a:t>
            </a:r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6894A579-A951-4710-A6ED-9C5CC27CFCDD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0"/>
            <a:ext cx="39624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9" name="Picture 11">
            <a:extLst>
              <a:ext uri="{FF2B5EF4-FFF2-40B4-BE49-F238E27FC236}">
                <a16:creationId xmlns:a16="http://schemas.microsoft.com/office/drawing/2014/main" id="{3CE8DAED-E0EA-481B-ABAD-74EAE615C65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484313"/>
            <a:ext cx="4092575" cy="502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0B640603-A10A-445A-A601-9467D9DC0A58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44575" y="150813"/>
            <a:ext cx="13896975" cy="6707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77226DB3-24FA-429E-AA1B-34BF6AAB7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16th Century: Changing times.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A1AC41C-4E87-4CE4-BABA-7C71B854E3E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147050" cy="5111750"/>
          </a:xfrm>
          <a:solidFill>
            <a:srgbClr val="FFFFFF">
              <a:alpha val="42000"/>
            </a:srgbClr>
          </a:solidFill>
        </p:spPr>
        <p:txBody>
          <a:bodyPr/>
          <a:lstStyle/>
          <a:p>
            <a:r>
              <a:rPr lang="es-ES" altLang="es-ES" sz="2800" b="1"/>
              <a:t>ECONOMY:</a:t>
            </a:r>
            <a:r>
              <a:rPr lang="es-ES" altLang="es-ES" sz="2800"/>
              <a:t> Growth and change. Towards capitalism and mundialization.</a:t>
            </a:r>
          </a:p>
          <a:p>
            <a:endParaRPr lang="es-ES" altLang="es-ES" sz="2800"/>
          </a:p>
          <a:p>
            <a:r>
              <a:rPr lang="es-ES" altLang="es-ES" sz="2800" b="1"/>
              <a:t>SOCIETY:</a:t>
            </a:r>
            <a:r>
              <a:rPr lang="es-ES" altLang="es-ES" sz="2800"/>
              <a:t> The rise of a new bourgeosie.</a:t>
            </a:r>
          </a:p>
          <a:p>
            <a:endParaRPr lang="es-ES" altLang="es-ES" sz="2800"/>
          </a:p>
          <a:p>
            <a:r>
              <a:rPr lang="es-ES" altLang="es-ES" sz="2800" b="1"/>
              <a:t>POLITICS:</a:t>
            </a:r>
            <a:r>
              <a:rPr lang="es-ES" altLang="es-ES" sz="2800"/>
              <a:t> The rise of the monarchies and the modern state.</a:t>
            </a:r>
          </a:p>
          <a:p>
            <a:endParaRPr lang="es-ES" altLang="es-ES" sz="2800"/>
          </a:p>
          <a:p>
            <a:r>
              <a:rPr lang="es-ES" altLang="es-ES" sz="2800" b="1"/>
              <a:t>CULTURE:</a:t>
            </a:r>
            <a:r>
              <a:rPr lang="es-ES" altLang="es-ES" sz="2800"/>
              <a:t> New horizons (discoveries), new styles (Renaissance), new religions (Luther)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>
            <a:extLst>
              <a:ext uri="{FF2B5EF4-FFF2-40B4-BE49-F238E27FC236}">
                <a16:creationId xmlns:a16="http://schemas.microsoft.com/office/drawing/2014/main" id="{02A114E3-414E-4067-B0E2-A7D3DA616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88640"/>
            <a:ext cx="3901152" cy="6370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altLang="es-ES" sz="2800" b="1" dirty="0"/>
              <a:t>FEUDAL MONARCHY</a:t>
            </a:r>
          </a:p>
          <a:p>
            <a:r>
              <a:rPr lang="es-ES" altLang="es-ES" sz="3200" dirty="0" err="1"/>
              <a:t>Middle</a:t>
            </a:r>
            <a:r>
              <a:rPr lang="es-ES" altLang="es-ES" sz="3200" dirty="0"/>
              <a:t> Age</a:t>
            </a:r>
          </a:p>
          <a:p>
            <a:endParaRPr lang="es-ES" altLang="es-ES" sz="3200" dirty="0"/>
          </a:p>
          <a:p>
            <a:r>
              <a:rPr lang="es-ES" altLang="es-ES" sz="2800" dirty="0"/>
              <a:t>Kings Control </a:t>
            </a:r>
            <a:r>
              <a:rPr lang="es-ES" altLang="es-ES" sz="2800" dirty="0" err="1"/>
              <a:t>only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their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own</a:t>
            </a:r>
            <a:r>
              <a:rPr lang="es-ES" altLang="es-ES" sz="2800" dirty="0"/>
              <a:t> </a:t>
            </a:r>
            <a:r>
              <a:rPr lang="es-ES" altLang="es-ES" sz="2800" dirty="0" err="1"/>
              <a:t>fiefs</a:t>
            </a:r>
            <a:r>
              <a:rPr lang="es-ES" altLang="es-ES" sz="2800" dirty="0"/>
              <a:t>.</a:t>
            </a:r>
          </a:p>
          <a:p>
            <a:endParaRPr lang="es-ES" altLang="es-ES" sz="2800" dirty="0"/>
          </a:p>
          <a:p>
            <a:pPr algn="just"/>
            <a:r>
              <a:rPr lang="es-ES" altLang="es-ES" sz="2800" dirty="0"/>
              <a:t>Nobles and </a:t>
            </a:r>
            <a:r>
              <a:rPr lang="es-ES" altLang="es-ES" sz="2800" dirty="0" err="1"/>
              <a:t>Parliaments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challenge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his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power</a:t>
            </a:r>
            <a:endParaRPr lang="es-ES" altLang="es-ES" sz="2800" dirty="0"/>
          </a:p>
          <a:p>
            <a:endParaRPr lang="es-ES" altLang="es-ES" sz="3200" dirty="0"/>
          </a:p>
          <a:p>
            <a:endParaRPr lang="es-ES" altLang="es-ES" sz="2800" dirty="0"/>
          </a:p>
          <a:p>
            <a:r>
              <a:rPr lang="es-ES" altLang="es-ES" sz="2800" dirty="0"/>
              <a:t>Irregular </a:t>
            </a:r>
            <a:r>
              <a:rPr lang="es-ES" altLang="es-ES" sz="2800" dirty="0" err="1"/>
              <a:t>income</a:t>
            </a:r>
            <a:r>
              <a:rPr lang="es-ES" altLang="es-ES" sz="2800" dirty="0"/>
              <a:t>:</a:t>
            </a:r>
          </a:p>
          <a:p>
            <a:r>
              <a:rPr lang="es-ES" altLang="es-ES" sz="2800" dirty="0" err="1"/>
              <a:t>Scarce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resources</a:t>
            </a:r>
            <a:r>
              <a:rPr lang="es-ES" altLang="es-ES" sz="2800" dirty="0"/>
              <a:t>.</a:t>
            </a:r>
          </a:p>
          <a:p>
            <a:endParaRPr lang="es-ES" altLang="es-ES" sz="3200" dirty="0"/>
          </a:p>
        </p:txBody>
      </p:sp>
      <p:sp>
        <p:nvSpPr>
          <p:cNvPr id="49159" name="Text Box 7">
            <a:extLst>
              <a:ext uri="{FF2B5EF4-FFF2-40B4-BE49-F238E27FC236}">
                <a16:creationId xmlns:a16="http://schemas.microsoft.com/office/drawing/2014/main" id="{52356D5E-0BE3-4565-8997-1BA89B484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188640"/>
            <a:ext cx="3888680" cy="6223469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altLang="es-ES" sz="2800" b="1" dirty="0"/>
              <a:t>AUTHORITARIAN </a:t>
            </a:r>
          </a:p>
          <a:p>
            <a:r>
              <a:rPr lang="es-ES" altLang="es-ES" sz="2800" b="1" dirty="0"/>
              <a:t>MONARCHY</a:t>
            </a:r>
          </a:p>
          <a:p>
            <a:r>
              <a:rPr lang="es-ES" altLang="es-ES" sz="2800" dirty="0"/>
              <a:t>16th </a:t>
            </a:r>
            <a:r>
              <a:rPr lang="es-ES" altLang="es-ES" sz="2800" dirty="0" err="1"/>
              <a:t>century</a:t>
            </a:r>
            <a:endParaRPr lang="es-ES" altLang="es-ES" sz="2800" dirty="0"/>
          </a:p>
          <a:p>
            <a:endParaRPr lang="es-ES" altLang="es-ES" sz="2800" dirty="0"/>
          </a:p>
          <a:p>
            <a:pPr algn="just"/>
            <a:r>
              <a:rPr lang="es-ES" altLang="es-ES" sz="2800" dirty="0"/>
              <a:t>Real control </a:t>
            </a:r>
            <a:r>
              <a:rPr lang="es-ES" altLang="es-ES" sz="2800" dirty="0" err="1"/>
              <a:t>over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</a:t>
            </a:r>
            <a:endParaRPr lang="es-ES" altLang="es-ES" sz="2800" dirty="0"/>
          </a:p>
          <a:p>
            <a:pPr algn="just"/>
            <a:r>
              <a:rPr lang="es-ES" altLang="es-ES" sz="2800" dirty="0" err="1"/>
              <a:t>Whole</a:t>
            </a:r>
            <a:r>
              <a:rPr lang="es-ES" altLang="es-ES" sz="2800" dirty="0"/>
              <a:t> country</a:t>
            </a:r>
          </a:p>
          <a:p>
            <a:endParaRPr lang="es-ES" altLang="es-ES" sz="2800" dirty="0"/>
          </a:p>
          <a:p>
            <a:pPr algn="just"/>
            <a:r>
              <a:rPr lang="es-ES" altLang="es-ES" sz="2800" dirty="0"/>
              <a:t>Nobles </a:t>
            </a:r>
            <a:r>
              <a:rPr lang="es-ES" altLang="es-ES" sz="2800" dirty="0" err="1"/>
              <a:t>became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officials</a:t>
            </a:r>
            <a:r>
              <a:rPr lang="es-ES" altLang="es-ES" sz="2800" dirty="0"/>
              <a:t> and </a:t>
            </a:r>
            <a:r>
              <a:rPr lang="es-ES" altLang="es-ES" sz="2800" dirty="0" err="1"/>
              <a:t>generals</a:t>
            </a:r>
            <a:r>
              <a:rPr lang="es-ES" altLang="es-ES" sz="2800" dirty="0"/>
              <a:t>.</a:t>
            </a:r>
          </a:p>
          <a:p>
            <a:pPr algn="just"/>
            <a:r>
              <a:rPr lang="es-ES" altLang="es-ES" sz="2800" dirty="0" err="1"/>
              <a:t>Parliaments</a:t>
            </a:r>
            <a:r>
              <a:rPr lang="es-ES" altLang="es-ES" sz="2800" dirty="0"/>
              <a:t> lose </a:t>
            </a:r>
            <a:r>
              <a:rPr lang="es-ES" altLang="es-ES" sz="2800" dirty="0" err="1"/>
              <a:t>power</a:t>
            </a:r>
            <a:r>
              <a:rPr lang="es-ES" altLang="es-ES" sz="2800" dirty="0"/>
              <a:t>.</a:t>
            </a:r>
          </a:p>
          <a:p>
            <a:endParaRPr lang="es-ES" altLang="es-ES" sz="2800" dirty="0"/>
          </a:p>
          <a:p>
            <a:pPr algn="just"/>
            <a:r>
              <a:rPr lang="es-ES" altLang="es-ES" sz="2800" dirty="0"/>
              <a:t>More </a:t>
            </a:r>
            <a:r>
              <a:rPr lang="es-ES" altLang="es-ES" sz="2800" dirty="0" err="1"/>
              <a:t>income</a:t>
            </a:r>
            <a:r>
              <a:rPr lang="es-ES" altLang="es-ES" sz="2800" dirty="0"/>
              <a:t>: regular </a:t>
            </a:r>
            <a:r>
              <a:rPr lang="es-ES" altLang="es-ES" sz="2800" dirty="0" err="1"/>
              <a:t>resources</a:t>
            </a:r>
            <a:endParaRPr lang="es-ES" altLang="es-ES" sz="2800" dirty="0"/>
          </a:p>
        </p:txBody>
      </p:sp>
      <p:sp>
        <p:nvSpPr>
          <p:cNvPr id="49160" name="Text Box 8">
            <a:extLst>
              <a:ext uri="{FF2B5EF4-FFF2-40B4-BE49-F238E27FC236}">
                <a16:creationId xmlns:a16="http://schemas.microsoft.com/office/drawing/2014/main" id="{3A4C8CE3-A8D9-4740-A4BE-3A6A563D3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027113"/>
            <a:ext cx="860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4000" b="1"/>
              <a:t>VS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>
            <a:extLst>
              <a:ext uri="{FF2B5EF4-FFF2-40B4-BE49-F238E27FC236}">
                <a16:creationId xmlns:a16="http://schemas.microsoft.com/office/drawing/2014/main" id="{9A86126B-2CC5-4184-A5ED-AF2353B5430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458788"/>
            <a:ext cx="5233988" cy="73167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51" name="Text Box 7">
            <a:extLst>
              <a:ext uri="{FF2B5EF4-FFF2-40B4-BE49-F238E27FC236}">
                <a16:creationId xmlns:a16="http://schemas.microsoft.com/office/drawing/2014/main" id="{294FBF9E-35E0-4994-B9F2-E653CF1CC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0"/>
            <a:ext cx="33321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" altLang="es-ES" sz="2000" b="1" dirty="0"/>
              <a:t>ELEMENTS OF THE</a:t>
            </a:r>
          </a:p>
          <a:p>
            <a:pPr algn="ctr"/>
            <a:endParaRPr lang="es-ES" altLang="es-ES" sz="2000" b="1" dirty="0"/>
          </a:p>
          <a:p>
            <a:pPr algn="ctr"/>
            <a:r>
              <a:rPr lang="es-ES" altLang="es-ES" sz="2000" b="1" dirty="0"/>
              <a:t>MODERN MONARCHY</a:t>
            </a:r>
          </a:p>
        </p:txBody>
      </p:sp>
      <p:sp>
        <p:nvSpPr>
          <p:cNvPr id="57352" name="Text Box 8">
            <a:extLst>
              <a:ext uri="{FF2B5EF4-FFF2-40B4-BE49-F238E27FC236}">
                <a16:creationId xmlns:a16="http://schemas.microsoft.com/office/drawing/2014/main" id="{9AA32425-493F-4B71-812F-4828B4D76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152117"/>
            <a:ext cx="333216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3600" b="1" dirty="0" err="1"/>
              <a:t>The</a:t>
            </a:r>
            <a:r>
              <a:rPr lang="es-ES" altLang="es-ES" sz="3600" b="1" dirty="0"/>
              <a:t> </a:t>
            </a:r>
            <a:r>
              <a:rPr lang="es-ES" altLang="es-ES" sz="3600" b="1" dirty="0" err="1"/>
              <a:t>army</a:t>
            </a:r>
            <a:r>
              <a:rPr lang="es-ES" altLang="es-ES" sz="3600" b="1" dirty="0"/>
              <a:t>.</a:t>
            </a:r>
          </a:p>
          <a:p>
            <a:pPr algn="just"/>
            <a:r>
              <a:rPr lang="es-ES" altLang="es-ES" b="1" dirty="0"/>
              <a:t>More </a:t>
            </a:r>
            <a:r>
              <a:rPr lang="es-ES" altLang="es-ES" b="1" dirty="0" err="1"/>
              <a:t>income</a:t>
            </a:r>
            <a:r>
              <a:rPr lang="es-ES" altLang="es-ES" b="1" dirty="0"/>
              <a:t> </a:t>
            </a:r>
            <a:r>
              <a:rPr lang="es-ES" altLang="es-ES" b="1" dirty="0" err="1"/>
              <a:t>allows</a:t>
            </a:r>
            <a:r>
              <a:rPr lang="es-ES" altLang="es-ES" b="1" dirty="0"/>
              <a:t> </a:t>
            </a:r>
            <a:r>
              <a:rPr lang="es-ES" altLang="es-ES" b="1" dirty="0" err="1"/>
              <a:t>the</a:t>
            </a:r>
            <a:r>
              <a:rPr lang="es-ES" altLang="es-ES" b="1" dirty="0"/>
              <a:t> </a:t>
            </a:r>
            <a:r>
              <a:rPr lang="es-ES" altLang="es-ES" b="1" dirty="0" err="1"/>
              <a:t>kings</a:t>
            </a:r>
            <a:r>
              <a:rPr lang="es-ES" altLang="es-ES" b="1" dirty="0"/>
              <a:t> </a:t>
            </a:r>
            <a:r>
              <a:rPr lang="es-ES" altLang="es-ES" b="1" dirty="0" err="1"/>
              <a:t>to</a:t>
            </a:r>
            <a:r>
              <a:rPr lang="es-ES" altLang="es-ES" b="1" dirty="0"/>
              <a:t> </a:t>
            </a:r>
            <a:r>
              <a:rPr lang="es-ES" altLang="es-ES" b="1" dirty="0" err="1"/>
              <a:t>keep</a:t>
            </a:r>
            <a:r>
              <a:rPr lang="es-ES" altLang="es-ES" b="1" dirty="0"/>
              <a:t> a </a:t>
            </a:r>
            <a:r>
              <a:rPr lang="es-ES" altLang="es-ES" b="1" dirty="0" err="1"/>
              <a:t>state</a:t>
            </a:r>
            <a:r>
              <a:rPr lang="es-ES" altLang="es-ES" b="1" dirty="0"/>
              <a:t> </a:t>
            </a:r>
            <a:r>
              <a:rPr lang="es-ES" altLang="es-ES" b="1" dirty="0" err="1"/>
              <a:t>army</a:t>
            </a:r>
            <a:r>
              <a:rPr lang="es-ES" altLang="es-ES" b="1" dirty="0"/>
              <a:t>, </a:t>
            </a:r>
            <a:r>
              <a:rPr lang="es-ES" altLang="es-ES" b="1" dirty="0" err="1"/>
              <a:t>not</a:t>
            </a:r>
            <a:r>
              <a:rPr lang="es-ES" altLang="es-ES" b="1" dirty="0"/>
              <a:t> </a:t>
            </a:r>
            <a:r>
              <a:rPr lang="es-ES" altLang="es-ES" b="1" dirty="0" err="1"/>
              <a:t>longer</a:t>
            </a:r>
            <a:r>
              <a:rPr lang="es-ES" altLang="es-ES" b="1" dirty="0"/>
              <a:t> </a:t>
            </a:r>
            <a:r>
              <a:rPr lang="es-ES" altLang="es-ES" b="1" dirty="0" err="1"/>
              <a:t>depending</a:t>
            </a:r>
            <a:r>
              <a:rPr lang="es-ES" altLang="es-ES" b="1" dirty="0"/>
              <a:t> </a:t>
            </a:r>
            <a:r>
              <a:rPr lang="es-ES" altLang="es-ES" b="1" dirty="0" err="1"/>
              <a:t>on</a:t>
            </a:r>
            <a:r>
              <a:rPr lang="es-ES" altLang="es-ES" b="1" dirty="0"/>
              <a:t> </a:t>
            </a:r>
            <a:r>
              <a:rPr lang="es-ES" altLang="es-ES" b="1" dirty="0" err="1"/>
              <a:t>the</a:t>
            </a:r>
            <a:r>
              <a:rPr lang="es-ES" altLang="es-ES" b="1" dirty="0"/>
              <a:t> </a:t>
            </a:r>
            <a:r>
              <a:rPr lang="es-ES" altLang="es-ES" b="1" dirty="0" err="1"/>
              <a:t>private</a:t>
            </a:r>
            <a:r>
              <a:rPr lang="es-ES" altLang="es-ES" b="1" dirty="0"/>
              <a:t> </a:t>
            </a:r>
            <a:r>
              <a:rPr lang="es-ES" altLang="es-ES" b="1" dirty="0" err="1"/>
              <a:t>armies</a:t>
            </a:r>
            <a:r>
              <a:rPr lang="es-ES" altLang="es-ES" b="1" dirty="0"/>
              <a:t> </a:t>
            </a:r>
            <a:r>
              <a:rPr lang="es-ES" altLang="es-ES" b="1" dirty="0" err="1"/>
              <a:t>of</a:t>
            </a:r>
            <a:r>
              <a:rPr lang="es-ES" altLang="es-ES" b="1" dirty="0"/>
              <a:t> </a:t>
            </a:r>
            <a:r>
              <a:rPr lang="es-ES" altLang="es-ES" b="1" dirty="0" err="1"/>
              <a:t>the</a:t>
            </a:r>
            <a:r>
              <a:rPr lang="es-ES" altLang="es-ES" b="1" dirty="0"/>
              <a:t> nobles</a:t>
            </a:r>
          </a:p>
          <a:p>
            <a:endParaRPr lang="es-ES" altLang="es-ES" b="1" dirty="0"/>
          </a:p>
          <a:p>
            <a:endParaRPr lang="es-ES" altLang="es-ES" b="1" dirty="0"/>
          </a:p>
          <a:p>
            <a:r>
              <a:rPr lang="es-ES" altLang="es-ES" b="1" dirty="0" err="1"/>
              <a:t>The</a:t>
            </a:r>
            <a:r>
              <a:rPr lang="es-ES" altLang="es-ES" b="1" dirty="0"/>
              <a:t> </a:t>
            </a:r>
            <a:r>
              <a:rPr lang="es-ES" altLang="es-ES" b="1" dirty="0" err="1"/>
              <a:t>weapons</a:t>
            </a:r>
            <a:r>
              <a:rPr lang="es-ES" altLang="es-ES" b="1" dirty="0"/>
              <a:t> are </a:t>
            </a:r>
            <a:r>
              <a:rPr lang="es-ES" altLang="es-ES" b="1" dirty="0" err="1"/>
              <a:t>now</a:t>
            </a:r>
            <a:r>
              <a:rPr lang="es-ES" altLang="es-ES" b="1" dirty="0"/>
              <a:t> more </a:t>
            </a:r>
            <a:r>
              <a:rPr lang="es-ES" altLang="es-ES" b="1" dirty="0" err="1"/>
              <a:t>expensive</a:t>
            </a:r>
            <a:r>
              <a:rPr lang="es-ES" altLang="es-ES" b="1" dirty="0"/>
              <a:t> and </a:t>
            </a:r>
            <a:r>
              <a:rPr lang="es-ES" altLang="es-ES" b="1" dirty="0" err="1"/>
              <a:t>armies</a:t>
            </a:r>
            <a:r>
              <a:rPr lang="es-ES" altLang="es-ES" b="1" dirty="0"/>
              <a:t> </a:t>
            </a:r>
            <a:r>
              <a:rPr lang="es-ES" altLang="es-ES" b="1" dirty="0" err="1"/>
              <a:t>bigger</a:t>
            </a:r>
            <a:r>
              <a:rPr lang="es-ES" altLang="es-ES" b="1" dirty="0"/>
              <a:t>. </a:t>
            </a:r>
          </a:p>
        </p:txBody>
      </p:sp>
      <p:pic>
        <p:nvPicPr>
          <p:cNvPr id="57354" name="Picture 10">
            <a:extLst>
              <a:ext uri="{FF2B5EF4-FFF2-40B4-BE49-F238E27FC236}">
                <a16:creationId xmlns:a16="http://schemas.microsoft.com/office/drawing/2014/main" id="{75D88EDA-35B6-4989-9327-D8F987F1DCD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4867275"/>
            <a:ext cx="3600450" cy="1990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FCC75F3F-CC3C-45C9-AF4E-330A6F41D9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    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61584329-0AA8-4D88-8A02-EDA461871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86020" name="Picture 4">
            <a:extLst>
              <a:ext uri="{FF2B5EF4-FFF2-40B4-BE49-F238E27FC236}">
                <a16:creationId xmlns:a16="http://schemas.microsoft.com/office/drawing/2014/main" id="{C978D3A1-1731-49C7-9793-0E4352136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7380288" cy="672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1" name="Text Box 5">
            <a:extLst>
              <a:ext uri="{FF2B5EF4-FFF2-40B4-BE49-F238E27FC236}">
                <a16:creationId xmlns:a16="http://schemas.microsoft.com/office/drawing/2014/main" id="{8DD54ED5-1980-49AC-8816-1F3A46D48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300" y="2132856"/>
            <a:ext cx="29987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altLang="es-ES" sz="2800" b="1" dirty="0"/>
              <a:t>BUREAUCRACY</a:t>
            </a:r>
          </a:p>
          <a:p>
            <a:pPr algn="just"/>
            <a:r>
              <a:rPr lang="es-ES" altLang="es-ES" sz="2400" b="1" dirty="0" err="1">
                <a:solidFill>
                  <a:srgbClr val="FF0000"/>
                </a:solidFill>
              </a:rPr>
              <a:t>The</a:t>
            </a:r>
            <a:r>
              <a:rPr lang="es-ES" altLang="es-ES" sz="2400" b="1" dirty="0">
                <a:solidFill>
                  <a:srgbClr val="FF0000"/>
                </a:solidFill>
              </a:rPr>
              <a:t> </a:t>
            </a:r>
            <a:r>
              <a:rPr lang="es-ES" altLang="es-ES" sz="2400" b="1" dirty="0" err="1">
                <a:solidFill>
                  <a:srgbClr val="FF0000"/>
                </a:solidFill>
              </a:rPr>
              <a:t>state</a:t>
            </a:r>
            <a:r>
              <a:rPr lang="es-ES" altLang="es-ES" sz="2400" b="1" dirty="0">
                <a:solidFill>
                  <a:srgbClr val="FF0000"/>
                </a:solidFill>
              </a:rPr>
              <a:t> has </a:t>
            </a:r>
            <a:r>
              <a:rPr lang="es-ES" altLang="es-ES" sz="2400" b="1" dirty="0" err="1">
                <a:solidFill>
                  <a:srgbClr val="FF0000"/>
                </a:solidFill>
              </a:rPr>
              <a:t>now</a:t>
            </a:r>
            <a:r>
              <a:rPr lang="es-ES" altLang="es-ES" sz="2400" b="1" dirty="0">
                <a:solidFill>
                  <a:srgbClr val="FF0000"/>
                </a:solidFill>
              </a:rPr>
              <a:t> more </a:t>
            </a:r>
            <a:r>
              <a:rPr lang="es-ES" altLang="es-ES" sz="2400" b="1" dirty="0" err="1">
                <a:solidFill>
                  <a:srgbClr val="FF0000"/>
                </a:solidFill>
              </a:rPr>
              <a:t>people</a:t>
            </a:r>
            <a:r>
              <a:rPr lang="es-ES" altLang="es-ES" sz="2400" b="1" dirty="0">
                <a:solidFill>
                  <a:srgbClr val="FF0000"/>
                </a:solidFill>
              </a:rPr>
              <a:t> </a:t>
            </a:r>
            <a:r>
              <a:rPr lang="es-ES" altLang="es-ES" sz="2400" b="1" dirty="0" err="1">
                <a:solidFill>
                  <a:srgbClr val="FF0000"/>
                </a:solidFill>
              </a:rPr>
              <a:t>working</a:t>
            </a:r>
            <a:r>
              <a:rPr lang="es-ES" altLang="es-ES" sz="2400" b="1" dirty="0">
                <a:solidFill>
                  <a:srgbClr val="FF0000"/>
                </a:solidFill>
              </a:rPr>
              <a:t> </a:t>
            </a:r>
            <a:r>
              <a:rPr lang="es-ES" altLang="es-ES" sz="2400" b="1" dirty="0" err="1">
                <a:solidFill>
                  <a:srgbClr val="FF0000"/>
                </a:solidFill>
              </a:rPr>
              <a:t>for</a:t>
            </a:r>
            <a:r>
              <a:rPr lang="es-ES" altLang="es-ES" sz="2400" b="1" dirty="0">
                <a:solidFill>
                  <a:srgbClr val="FF0000"/>
                </a:solidFill>
              </a:rPr>
              <a:t> </a:t>
            </a:r>
            <a:r>
              <a:rPr lang="es-ES" altLang="es-ES" sz="2400" b="1" dirty="0" err="1">
                <a:solidFill>
                  <a:srgbClr val="FF0000"/>
                </a:solidFill>
              </a:rPr>
              <a:t>them</a:t>
            </a:r>
            <a:endParaRPr lang="es-ES" altLang="es-ES" sz="2400" b="1" dirty="0">
              <a:solidFill>
                <a:srgbClr val="FF0000"/>
              </a:solidFill>
            </a:endParaRPr>
          </a:p>
          <a:p>
            <a:pPr algn="just"/>
            <a:r>
              <a:rPr lang="es-ES" altLang="es-ES" sz="2400" b="1" dirty="0">
                <a:solidFill>
                  <a:srgbClr val="FF0000"/>
                </a:solidFill>
              </a:rPr>
              <a:t>(</a:t>
            </a:r>
            <a:r>
              <a:rPr lang="es-ES" altLang="es-ES" sz="2400" b="1" dirty="0" err="1">
                <a:solidFill>
                  <a:srgbClr val="FF0000"/>
                </a:solidFill>
              </a:rPr>
              <a:t>justice</a:t>
            </a:r>
            <a:r>
              <a:rPr lang="es-ES" altLang="es-ES" sz="2400" b="1" dirty="0">
                <a:solidFill>
                  <a:srgbClr val="FF0000"/>
                </a:solidFill>
              </a:rPr>
              <a:t>,</a:t>
            </a:r>
          </a:p>
          <a:p>
            <a:pPr algn="just"/>
            <a:r>
              <a:rPr lang="es-ES" altLang="es-ES" sz="2400" b="1" dirty="0" err="1">
                <a:solidFill>
                  <a:srgbClr val="FF0000"/>
                </a:solidFill>
              </a:rPr>
              <a:t>taxes</a:t>
            </a:r>
            <a:r>
              <a:rPr lang="es-ES" altLang="es-ES" sz="2400" b="1" dirty="0">
                <a:solidFill>
                  <a:srgbClr val="FF0000"/>
                </a:solidFill>
              </a:rPr>
              <a:t>, </a:t>
            </a:r>
            <a:r>
              <a:rPr lang="es-ES" altLang="es-ES" sz="2400" b="1" dirty="0" err="1">
                <a:solidFill>
                  <a:srgbClr val="FF0000"/>
                </a:solidFill>
              </a:rPr>
              <a:t>administration</a:t>
            </a:r>
            <a:r>
              <a:rPr lang="es-ES" altLang="es-ES" sz="2400" b="1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>
            <a:extLst>
              <a:ext uri="{FF2B5EF4-FFF2-40B4-BE49-F238E27FC236}">
                <a16:creationId xmlns:a16="http://schemas.microsoft.com/office/drawing/2014/main" id="{3164220D-88B5-4C9B-ABF8-32490A8E59BF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689225"/>
            <a:ext cx="7920038" cy="4168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47" name="Text Box 7">
            <a:extLst>
              <a:ext uri="{FF2B5EF4-FFF2-40B4-BE49-F238E27FC236}">
                <a16:creationId xmlns:a16="http://schemas.microsoft.com/office/drawing/2014/main" id="{BE781B68-2757-4774-8579-58EA270E9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49275"/>
            <a:ext cx="3482975" cy="2344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800" b="1"/>
              <a:t>HIGHER TAXATION</a:t>
            </a:r>
          </a:p>
          <a:p>
            <a:r>
              <a:rPr lang="es-ES" altLang="es-ES" sz="2400" b="1"/>
              <a:t>Kings had now a </a:t>
            </a:r>
          </a:p>
          <a:p>
            <a:r>
              <a:rPr lang="es-ES" altLang="es-ES" sz="2400" b="1"/>
              <a:t>Regular income</a:t>
            </a:r>
          </a:p>
          <a:p>
            <a:r>
              <a:rPr lang="es-ES" altLang="es-ES" sz="2400" b="1"/>
              <a:t>From new taxes </a:t>
            </a:r>
          </a:p>
          <a:p>
            <a:r>
              <a:rPr lang="es-ES" altLang="es-ES" sz="2400" b="1"/>
              <a:t>(trade, for instance)</a:t>
            </a:r>
          </a:p>
          <a:p>
            <a:endParaRPr lang="es-ES" altLang="es-ES" sz="2400" b="1"/>
          </a:p>
        </p:txBody>
      </p:sp>
      <p:pic>
        <p:nvPicPr>
          <p:cNvPr id="61448" name="Picture 8">
            <a:extLst>
              <a:ext uri="{FF2B5EF4-FFF2-40B4-BE49-F238E27FC236}">
                <a16:creationId xmlns:a16="http://schemas.microsoft.com/office/drawing/2014/main" id="{550CBED7-8B97-4A17-8031-607A6DDA4DBA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0"/>
            <a:ext cx="4032250" cy="3557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51" name="Text Box 11">
            <a:extLst>
              <a:ext uri="{FF2B5EF4-FFF2-40B4-BE49-F238E27FC236}">
                <a16:creationId xmlns:a16="http://schemas.microsoft.com/office/drawing/2014/main" id="{69444CAB-1B23-4932-AA3E-5DAA3DC4E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141663"/>
            <a:ext cx="3727450" cy="915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/>
              <a:t>Cervantes was a tax collector</a:t>
            </a:r>
          </a:p>
          <a:p>
            <a:r>
              <a:rPr lang="es-ES" altLang="es-ES"/>
              <a:t>He standed accused of corruption, </a:t>
            </a:r>
          </a:p>
          <a:p>
            <a:r>
              <a:rPr lang="es-ES" altLang="es-ES"/>
              <a:t>And condemned to jail.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>
            <a:extLst>
              <a:ext uri="{FF2B5EF4-FFF2-40B4-BE49-F238E27FC236}">
                <a16:creationId xmlns:a16="http://schemas.microsoft.com/office/drawing/2014/main" id="{B167225D-0B6A-408E-99C8-BBE22ED80E1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377" y="21906"/>
            <a:ext cx="6583363" cy="6583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4519" name="Text Box 7">
            <a:extLst>
              <a:ext uri="{FF2B5EF4-FFF2-40B4-BE49-F238E27FC236}">
                <a16:creationId xmlns:a16="http://schemas.microsoft.com/office/drawing/2014/main" id="{1D203B9F-332B-41A5-B7A2-EBA60913C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313" y="1844675"/>
            <a:ext cx="2706687" cy="3743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400" b="1"/>
              <a:t>DIPLOMACY</a:t>
            </a:r>
          </a:p>
          <a:p>
            <a:r>
              <a:rPr lang="es-ES" altLang="es-ES" sz="2400" b="1"/>
              <a:t>Increased in</a:t>
            </a:r>
          </a:p>
          <a:p>
            <a:r>
              <a:rPr lang="es-ES" altLang="es-ES" sz="2400" b="1"/>
              <a:t>The 16th century.</a:t>
            </a:r>
          </a:p>
          <a:p>
            <a:endParaRPr lang="es-ES" altLang="es-ES" sz="2400" b="1"/>
          </a:p>
          <a:p>
            <a:r>
              <a:rPr lang="es-ES" altLang="es-ES" sz="2400" b="1"/>
              <a:t>Ambassadors </a:t>
            </a:r>
          </a:p>
          <a:p>
            <a:r>
              <a:rPr lang="es-ES" altLang="es-ES" sz="2400" b="1"/>
              <a:t>became known</a:t>
            </a:r>
          </a:p>
          <a:p>
            <a:r>
              <a:rPr lang="es-ES" altLang="es-ES" sz="2400" b="1"/>
              <a:t>representing</a:t>
            </a:r>
          </a:p>
          <a:p>
            <a:r>
              <a:rPr lang="es-ES" altLang="es-ES" sz="2400" b="1"/>
              <a:t>the king’s</a:t>
            </a:r>
          </a:p>
          <a:p>
            <a:r>
              <a:rPr lang="es-ES" altLang="es-ES" sz="2400" b="1"/>
              <a:t>interests</a:t>
            </a:r>
          </a:p>
          <a:p>
            <a:endParaRPr lang="es-ES" altLang="es-ES" sz="24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Rectangle 5">
            <a:extLst>
              <a:ext uri="{FF2B5EF4-FFF2-40B4-BE49-F238E27FC236}">
                <a16:creationId xmlns:a16="http://schemas.microsoft.com/office/drawing/2014/main" id="{5A2E5D03-4D36-4DED-BB47-C084333837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CEC056B9-5E43-467E-B999-62A5AF4E6DA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0163"/>
            <a:ext cx="10333038" cy="6888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6567" name="Text Box 7">
            <a:extLst>
              <a:ext uri="{FF2B5EF4-FFF2-40B4-BE49-F238E27FC236}">
                <a16:creationId xmlns:a16="http://schemas.microsoft.com/office/drawing/2014/main" id="{AE788769-C75A-4A00-849F-56E948207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754313" cy="399097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3200"/>
              <a:t>CAPITALS</a:t>
            </a:r>
          </a:p>
          <a:p>
            <a:r>
              <a:rPr lang="es-ES" altLang="es-ES" sz="3200"/>
              <a:t>The kings</a:t>
            </a:r>
          </a:p>
          <a:p>
            <a:r>
              <a:rPr lang="es-ES" altLang="es-ES" sz="3200"/>
              <a:t>Started to </a:t>
            </a:r>
          </a:p>
          <a:p>
            <a:r>
              <a:rPr lang="es-ES" altLang="es-ES" sz="3200"/>
              <a:t>live in a single</a:t>
            </a:r>
          </a:p>
          <a:p>
            <a:r>
              <a:rPr lang="es-ES" altLang="es-ES" sz="3200"/>
              <a:t>place, and</a:t>
            </a:r>
          </a:p>
          <a:p>
            <a:r>
              <a:rPr lang="es-ES" altLang="es-ES" sz="3200"/>
              <a:t>Became the</a:t>
            </a:r>
          </a:p>
          <a:p>
            <a:r>
              <a:rPr lang="es-ES" altLang="es-ES" sz="3200"/>
              <a:t>Main centre of</a:t>
            </a:r>
          </a:p>
          <a:p>
            <a:r>
              <a:rPr lang="es-ES" altLang="es-ES" sz="3200"/>
              <a:t>The country.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8A03D86-0C06-43A8-9062-00B2B20B4C9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s-ES" altLang="es-ES" sz="4400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4D4A568-F517-432C-9BE1-89D936BB9B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s-ES" altLang="es-ES" sz="3200"/>
          </a:p>
        </p:txBody>
      </p:sp>
      <p:pic>
        <p:nvPicPr>
          <p:cNvPr id="69636" name="Picture 4">
            <a:extLst>
              <a:ext uri="{FF2B5EF4-FFF2-40B4-BE49-F238E27FC236}">
                <a16:creationId xmlns:a16="http://schemas.microsoft.com/office/drawing/2014/main" id="{187F7D11-8342-4DC3-92D8-8E323E3A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488"/>
            <a:ext cx="9144000" cy="70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7" name="Text Box 5">
            <a:extLst>
              <a:ext uri="{FF2B5EF4-FFF2-40B4-BE49-F238E27FC236}">
                <a16:creationId xmlns:a16="http://schemas.microsoft.com/office/drawing/2014/main" id="{4C05ADD1-6AF3-42A4-AA2C-D98979C5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6061075"/>
            <a:ext cx="4291013" cy="519113"/>
          </a:xfrm>
          <a:prstGeom prst="rect">
            <a:avLst/>
          </a:prstGeom>
          <a:solidFill>
            <a:srgbClr val="FFCC99">
              <a:alpha val="5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800" b="1"/>
              <a:t>EUROPE: XVI CENTURY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>
            <a:extLst>
              <a:ext uri="{FF2B5EF4-FFF2-40B4-BE49-F238E27FC236}">
                <a16:creationId xmlns:a16="http://schemas.microsoft.com/office/drawing/2014/main" id="{FC4BAA81-E1D9-4A4F-9F38-6E50288F1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71684" name="Picture 4">
            <a:extLst>
              <a:ext uri="{FF2B5EF4-FFF2-40B4-BE49-F238E27FC236}">
                <a16:creationId xmlns:a16="http://schemas.microsoft.com/office/drawing/2014/main" id="{F12C6887-235F-42FF-8EE6-07E0A1F1D95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108075"/>
            <a:ext cx="9612313" cy="8258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7" name="Text Box 7">
            <a:extLst>
              <a:ext uri="{FF2B5EF4-FFF2-40B4-BE49-F238E27FC236}">
                <a16:creationId xmlns:a16="http://schemas.microsoft.com/office/drawing/2014/main" id="{D4A73F90-5020-4BD9-B180-6337AB32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4067175" cy="2739211"/>
          </a:xfrm>
          <a:prstGeom prst="rect">
            <a:avLst/>
          </a:prstGeom>
          <a:solidFill>
            <a:schemeClr val="bg1">
              <a:alpha val="740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3200" b="1" dirty="0"/>
              <a:t>MAQUIAVELO</a:t>
            </a:r>
          </a:p>
          <a:p>
            <a:r>
              <a:rPr lang="es-ES" altLang="es-ES" sz="2800" b="1" dirty="0"/>
              <a:t>“A </a:t>
            </a:r>
            <a:r>
              <a:rPr lang="es-ES" altLang="es-ES" sz="2800" b="1" dirty="0" err="1"/>
              <a:t>prince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should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not</a:t>
            </a:r>
            <a:endParaRPr lang="es-ES" altLang="es-ES" sz="2800" b="1" dirty="0"/>
          </a:p>
          <a:p>
            <a:r>
              <a:rPr lang="es-ES" altLang="es-ES" sz="2800" b="1" dirty="0"/>
              <a:t>care </a:t>
            </a:r>
            <a:r>
              <a:rPr lang="es-ES" altLang="es-ES" sz="2800" b="1" dirty="0" err="1"/>
              <a:t>about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being</a:t>
            </a:r>
            <a:r>
              <a:rPr lang="es-ES" altLang="es-ES" sz="2800" b="1" dirty="0"/>
              <a:t> cruel</a:t>
            </a:r>
          </a:p>
          <a:p>
            <a:r>
              <a:rPr lang="es-ES" altLang="es-ES" sz="2800" b="1" dirty="0" err="1"/>
              <a:t>if</a:t>
            </a:r>
            <a:r>
              <a:rPr lang="es-ES" altLang="es-ES" sz="2800" b="1" dirty="0"/>
              <a:t> he </a:t>
            </a:r>
            <a:r>
              <a:rPr lang="es-ES" altLang="es-ES" sz="2800" b="1" dirty="0" err="1"/>
              <a:t>keeps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his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subjects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united</a:t>
            </a:r>
            <a:r>
              <a:rPr lang="es-ES" altLang="es-ES" sz="2800" b="1" dirty="0"/>
              <a:t> and </a:t>
            </a:r>
            <a:r>
              <a:rPr lang="es-ES" altLang="es-ES" sz="2800" b="1" dirty="0" err="1"/>
              <a:t>loyal</a:t>
            </a:r>
            <a:r>
              <a:rPr lang="es-ES" altLang="es-ES" sz="2800" b="1" dirty="0"/>
              <a:t>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8252F-937E-4AF5-AEAE-8CA7404F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</a:rPr>
              <a:t>New European Monachies</a:t>
            </a:r>
          </a:p>
        </p:txBody>
      </p:sp>
      <p:pic>
        <p:nvPicPr>
          <p:cNvPr id="4" name="Picture 4" descr="Van Eyck-Adoration of the Lamb-Ghent altarpiece-1432">
            <a:extLst>
              <a:ext uri="{FF2B5EF4-FFF2-40B4-BE49-F238E27FC236}">
                <a16:creationId xmlns:a16="http://schemas.microsoft.com/office/drawing/2014/main" id="{B9CE3B66-1957-4F3B-BC39-D9F289DDCD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1" r="1" b="10728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866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BE76FC-68AC-4973-8E42-E23D3997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Tudors of England</a:t>
            </a:r>
            <a:endParaRPr lang="en-US" sz="47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chart-tudors">
            <a:extLst>
              <a:ext uri="{FF2B5EF4-FFF2-40B4-BE49-F238E27FC236}">
                <a16:creationId xmlns:a16="http://schemas.microsoft.com/office/drawing/2014/main" id="{AA339527-6624-4CCA-B9E3-EBE372C5DE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" t="2100" r="1221" b="1312"/>
          <a:stretch>
            <a:fillRect/>
          </a:stretch>
        </p:blipFill>
        <p:spPr bwMode="auto">
          <a:xfrm>
            <a:off x="640583" y="2427541"/>
            <a:ext cx="7821508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798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2D042D-7573-4064-B21C-9C7F48F83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275" y="713232"/>
            <a:ext cx="3865626" cy="1197864"/>
          </a:xfrm>
        </p:spPr>
        <p:txBody>
          <a:bodyPr>
            <a:normAutofit/>
          </a:bodyPr>
          <a:lstStyle/>
          <a:p>
            <a:r>
              <a:rPr lang="es-ES" dirty="0" err="1"/>
              <a:t>England</a:t>
            </a:r>
            <a:endParaRPr lang="es-ES" dirty="0"/>
          </a:p>
        </p:txBody>
      </p:sp>
      <p:pic>
        <p:nvPicPr>
          <p:cNvPr id="119810" name="Picture 2" descr="Isabel I de Inglaterra: biografía">
            <a:extLst>
              <a:ext uri="{FF2B5EF4-FFF2-40B4-BE49-F238E27FC236}">
                <a16:creationId xmlns:a16="http://schemas.microsoft.com/office/drawing/2014/main" id="{1F37C418-D84F-47F7-8D55-8AC319C72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r="11013"/>
          <a:stretch/>
        </p:blipFill>
        <p:spPr bwMode="auto">
          <a:xfrm>
            <a:off x="20" y="10"/>
            <a:ext cx="41213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9996" y="822960"/>
            <a:ext cx="6858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5CF5A4-04AD-4EE1-B8BD-73002D656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275" y="2048256"/>
            <a:ext cx="3865626" cy="4123944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1800"/>
              <a:t>Defeat from Hundred Years War led to economic hardship and power struggle for monarchy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The War of the Roses erupted in the 1450s between House of Lancaster and House of York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Henry Tudor (VII) defeated Richard III and established the Tudor dynasty.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Henry VIII centralized the country and founded Anglicanism. King is the head of Anglican Church.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Elizabeth I defeated Felipe II to maintain her kingdom.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3122218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B1FB1-4A4F-4EE5-8812-4032CB506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4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Valois Dynasty in France</a:t>
            </a:r>
            <a:endParaRPr lang="en-US" sz="47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 descr="chart-Valois">
            <a:extLst>
              <a:ext uri="{FF2B5EF4-FFF2-40B4-BE49-F238E27FC236}">
                <a16:creationId xmlns:a16="http://schemas.microsoft.com/office/drawing/2014/main" id="{FD199EB0-D79E-4454-9532-FD99768888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030" y="2777285"/>
            <a:ext cx="8622615" cy="329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491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B8349B-7063-44E7-8278-33244BC6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818457"/>
            <a:ext cx="249173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France in the 15</a:t>
            </a:r>
            <a:r>
              <a:rPr lang="en-US" altLang="es-ES" sz="3800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and 16</a:t>
            </a:r>
            <a:r>
              <a:rPr lang="en-US" altLang="es-ES" sz="3800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centuries</a:t>
            </a:r>
            <a:endParaRPr lang="en-US" sz="3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 descr="map-Chambers-France in the 15c &amp; 16c">
            <a:extLst>
              <a:ext uri="{FF2B5EF4-FFF2-40B4-BE49-F238E27FC236}">
                <a16:creationId xmlns:a16="http://schemas.microsoft.com/office/drawing/2014/main" id="{46BB182B-8ADD-4AA5-B308-45FCD85F88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" r="958" b="10527"/>
          <a:stretch>
            <a:fillRect/>
          </a:stretch>
        </p:blipFill>
        <p:spPr>
          <a:xfrm>
            <a:off x="555415" y="566916"/>
            <a:ext cx="4791000" cy="5724168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3395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580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3891C8-36CA-4191-A8CA-BC304C5F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275" y="713232"/>
            <a:ext cx="3865626" cy="11978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400" kern="1200">
                <a:latin typeface="+mj-lt"/>
                <a:ea typeface="+mj-ea"/>
                <a:cs typeface="+mj-cs"/>
              </a:rPr>
              <a:t>The Valois Dynasty in France</a:t>
            </a:r>
            <a:endParaRPr lang="es-ES" sz="3400"/>
          </a:p>
        </p:txBody>
      </p:sp>
      <p:pic>
        <p:nvPicPr>
          <p:cNvPr id="122882" name="Picture 2" descr="Francisco I de Francia - Wikipedia, la enciclopedia libre">
            <a:extLst>
              <a:ext uri="{FF2B5EF4-FFF2-40B4-BE49-F238E27FC236}">
                <a16:creationId xmlns:a16="http://schemas.microsoft.com/office/drawing/2014/main" id="{C5018E57-8CD6-4A38-9FB2-D268C4B5F3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7" r="7221"/>
          <a:stretch/>
        </p:blipFill>
        <p:spPr bwMode="auto">
          <a:xfrm>
            <a:off x="20" y="10"/>
            <a:ext cx="41213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9996" y="822960"/>
            <a:ext cx="6858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E86623-89FE-442F-A626-2D90159D9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275" y="2048256"/>
            <a:ext cx="3865626" cy="4123944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s-ES" sz="1800"/>
              <a:t>After the war, economically devastated, farmland destroyed, lives lost, but national UNITY!!</a:t>
            </a:r>
          </a:p>
          <a:p>
            <a:pPr>
              <a:lnSpc>
                <a:spcPct val="90000"/>
              </a:lnSpc>
            </a:pPr>
            <a:r>
              <a:rPr lang="en-US" altLang="es-ES" sz="1800"/>
              <a:t>Nationalism and strong monarchy </a:t>
            </a:r>
          </a:p>
          <a:p>
            <a:pPr>
              <a:lnSpc>
                <a:spcPct val="90000"/>
              </a:lnSpc>
            </a:pPr>
            <a:r>
              <a:rPr lang="en-US" altLang="es-ES" sz="1800"/>
              <a:t>Valois family reduced power of nobility by use of </a:t>
            </a:r>
            <a:r>
              <a:rPr lang="en-US" altLang="es-ES" sz="1800" i="1"/>
              <a:t>taille (</a:t>
            </a:r>
            <a:r>
              <a:rPr lang="en-US" altLang="es-ES" sz="1800"/>
              <a:t>tax on land and property)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King Charles VII took power away from Estates-General and secured power over Church.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1800"/>
              <a:t>Francis I controlled the Church by signing a concordat with the pope.</a:t>
            </a:r>
          </a:p>
          <a:p>
            <a:pPr>
              <a:lnSpc>
                <a:spcPct val="90000"/>
              </a:lnSpc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2734341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B50515-CBD9-4C6F-A1EF-68931272B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818457"/>
            <a:ext cx="249173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Habsburg Dynasty</a:t>
            </a:r>
            <a:endParaRPr lang="en-US" sz="3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chart-Habsburgs">
            <a:extLst>
              <a:ext uri="{FF2B5EF4-FFF2-40B4-BE49-F238E27FC236}">
                <a16:creationId xmlns:a16="http://schemas.microsoft.com/office/drawing/2014/main" id="{511BC223-A85A-426B-AF55-2D953D7192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008" y="818457"/>
            <a:ext cx="5257114" cy="54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3395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585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128F19-40D2-4016-9554-21CFFB94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818457"/>
            <a:ext cx="249173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Ferdinand &amp; Isabella of Spain</a:t>
            </a:r>
            <a:endParaRPr lang="en-US" sz="3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Madonna of the Monarchs-Ferdinand&amp;Isabella">
            <a:extLst>
              <a:ext uri="{FF2B5EF4-FFF2-40B4-BE49-F238E27FC236}">
                <a16:creationId xmlns:a16="http://schemas.microsoft.com/office/drawing/2014/main" id="{2C30D8DD-86AB-4E6E-84A0-AA6AE38677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210" y="724568"/>
            <a:ext cx="4827411" cy="540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3395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363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AA468C-FDF4-4ABA-B997-E59344879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818457"/>
            <a:ext cx="2491737" cy="2975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Kingdoms of Spain:  1492</a:t>
            </a:r>
            <a:endParaRPr lang="en-US" sz="3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5" descr="c13m03">
            <a:extLst>
              <a:ext uri="{FF2B5EF4-FFF2-40B4-BE49-F238E27FC236}">
                <a16:creationId xmlns:a16="http://schemas.microsoft.com/office/drawing/2014/main" id="{19553596-D403-4F94-BC6C-A899EDBC349E}"/>
              </a:ext>
            </a:extLst>
          </p:cNvPr>
          <p:cNvPicPr preferRelativeResize="0"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908720"/>
            <a:ext cx="5398317" cy="4752528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3395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300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81CA94-3CA0-46F6-8719-AC4384F1C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275" y="713232"/>
            <a:ext cx="3865626" cy="1197864"/>
          </a:xfrm>
        </p:spPr>
        <p:txBody>
          <a:bodyPr>
            <a:normAutofit/>
          </a:bodyPr>
          <a:lstStyle/>
          <a:p>
            <a:r>
              <a:rPr lang="en-US" altLang="es-ES" dirty="0"/>
              <a:t>Spain</a:t>
            </a:r>
            <a:endParaRPr lang="es-ES" dirty="0"/>
          </a:p>
        </p:txBody>
      </p:sp>
      <p:pic>
        <p:nvPicPr>
          <p:cNvPr id="4" name="Picture 6" descr="File:IsabellaofCastile05.jpg">
            <a:hlinkClick r:id="rId2"/>
            <a:extLst>
              <a:ext uri="{FF2B5EF4-FFF2-40B4-BE49-F238E27FC236}">
                <a16:creationId xmlns:a16="http://schemas.microsoft.com/office/drawing/2014/main" id="{DDAEB40A-9D7E-4DA8-8F34-310D663074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" r="-3" b="-3"/>
          <a:stretch/>
        </p:blipFill>
        <p:spPr bwMode="auto">
          <a:xfrm>
            <a:off x="20" y="10"/>
            <a:ext cx="41213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9996" y="822960"/>
            <a:ext cx="6858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54411C-7E00-4110-81F5-60DF09219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275" y="2048256"/>
            <a:ext cx="3865626" cy="4123944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s-ES" sz="1900"/>
              <a:t>1469—marriage of Isabella of Castille and Ferdinand of Aragon united two dynasties under the Hapsburg family</a:t>
            </a:r>
          </a:p>
          <a:p>
            <a:pPr lvl="1" eaLnBrk="1" hangingPunct="1"/>
            <a:r>
              <a:rPr lang="en-US" altLang="es-ES" sz="1900"/>
              <a:t>Did not create a unified nation</a:t>
            </a:r>
          </a:p>
          <a:p>
            <a:pPr lvl="1" eaLnBrk="1" hangingPunct="1"/>
            <a:r>
              <a:rPr lang="en-US" altLang="es-ES" sz="1900"/>
              <a:t>together secured borders, ventured abroad militarily, Christianized Spain</a:t>
            </a:r>
          </a:p>
          <a:p>
            <a:pPr eaLnBrk="1" hangingPunct="1"/>
            <a:r>
              <a:rPr lang="en-US" altLang="es-ES" sz="1900"/>
              <a:t>Strengthened royal authority and army</a:t>
            </a:r>
          </a:p>
          <a:p>
            <a:endParaRPr lang="es-ES" sz="1900"/>
          </a:p>
        </p:txBody>
      </p:sp>
    </p:spTree>
    <p:extLst>
      <p:ext uri="{BB962C8B-B14F-4D97-AF65-F5344CB8AC3E}">
        <p14:creationId xmlns:p14="http://schemas.microsoft.com/office/powerpoint/2010/main" val="1096405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23AFF-8625-4455-B2B1-D19D9108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275" y="713232"/>
            <a:ext cx="3865626" cy="1197864"/>
          </a:xfrm>
        </p:spPr>
        <p:txBody>
          <a:bodyPr>
            <a:normAutofit/>
          </a:bodyPr>
          <a:lstStyle/>
          <a:p>
            <a:r>
              <a:rPr lang="es-ES" dirty="0"/>
              <a:t>Spain</a:t>
            </a:r>
          </a:p>
        </p:txBody>
      </p:sp>
      <p:pic>
        <p:nvPicPr>
          <p:cNvPr id="125954" name="Picture 2" descr="Reyes Católicos - Real Academia de la Historia">
            <a:extLst>
              <a:ext uri="{FF2B5EF4-FFF2-40B4-BE49-F238E27FC236}">
                <a16:creationId xmlns:a16="http://schemas.microsoft.com/office/drawing/2014/main" id="{9C112579-39FD-4905-8B51-F77983F8E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"/>
          <a:stretch/>
        </p:blipFill>
        <p:spPr bwMode="auto">
          <a:xfrm>
            <a:off x="20" y="10"/>
            <a:ext cx="41213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!!Line">
            <a:extLst>
              <a:ext uri="{FF2B5EF4-FFF2-40B4-BE49-F238E27FC236}">
                <a16:creationId xmlns:a16="http://schemas.microsoft.com/office/drawing/2014/main" id="{29A9EE12-EF77-4DB4-84E4-043DE723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9996" y="822960"/>
            <a:ext cx="6858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0B28D7-053C-47C1-B634-AD44287E5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275" y="2048256"/>
            <a:ext cx="3865626" cy="4123944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s-ES" sz="2000" dirty="0"/>
              <a:t>Created </a:t>
            </a:r>
            <a:r>
              <a:rPr lang="en-US" altLang="es-ES" sz="2000" i="1" dirty="0" err="1"/>
              <a:t>hermandades</a:t>
            </a:r>
            <a:r>
              <a:rPr lang="en-US" altLang="es-ES" sz="2000" i="1" dirty="0"/>
              <a:t> (political units)</a:t>
            </a:r>
            <a:r>
              <a:rPr lang="en-US" altLang="es-ES" sz="2000" dirty="0"/>
              <a:t> to control the aristocracy</a:t>
            </a:r>
          </a:p>
          <a:p>
            <a:pPr eaLnBrk="1" hangingPunct="1"/>
            <a:r>
              <a:rPr lang="en-US" altLang="es-ES" sz="2000" dirty="0"/>
              <a:t>Completed </a:t>
            </a:r>
            <a:r>
              <a:rPr lang="en-US" altLang="es-ES" sz="2000" b="1" i="1" dirty="0" err="1"/>
              <a:t>reconquista</a:t>
            </a:r>
            <a:r>
              <a:rPr lang="en-US" altLang="es-ES" sz="2000" b="1" i="1" dirty="0"/>
              <a:t> </a:t>
            </a:r>
            <a:r>
              <a:rPr lang="en-US" altLang="es-ES" sz="2000" dirty="0"/>
              <a:t>of lands held </a:t>
            </a:r>
            <a:r>
              <a:rPr lang="en-US" altLang="es-ES" sz="2000"/>
              <a:t>by Muslims.</a:t>
            </a:r>
            <a:endParaRPr lang="en-US" altLang="es-ES" sz="2000" dirty="0"/>
          </a:p>
          <a:p>
            <a:pPr eaLnBrk="1" hangingPunct="1"/>
            <a:r>
              <a:rPr lang="en-US" altLang="es-ES" sz="2000" dirty="0"/>
              <a:t>Inquisition—monitored the political and religious atmosphere of Spain</a:t>
            </a:r>
          </a:p>
          <a:p>
            <a:pPr lvl="1" eaLnBrk="1" hangingPunct="1"/>
            <a:r>
              <a:rPr lang="en-US" altLang="es-ES" sz="2000" dirty="0"/>
              <a:t>1492 expelled Jews</a:t>
            </a:r>
          </a:p>
          <a:p>
            <a:pPr eaLnBrk="1" hangingPunct="1"/>
            <a:r>
              <a:rPr lang="en-US" altLang="es-ES" sz="2000" dirty="0"/>
              <a:t>Promoted voyages of exploration</a:t>
            </a:r>
          </a:p>
          <a:p>
            <a:endParaRPr lang="es-ES" sz="1900" dirty="0"/>
          </a:p>
        </p:txBody>
      </p:sp>
    </p:spTree>
    <p:extLst>
      <p:ext uri="{BB962C8B-B14F-4D97-AF65-F5344CB8AC3E}">
        <p14:creationId xmlns:p14="http://schemas.microsoft.com/office/powerpoint/2010/main" val="819113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518</Words>
  <Application>Microsoft Office PowerPoint</Application>
  <PresentationFormat>Presentación en pantalla (4:3)</PresentationFormat>
  <Paragraphs>107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Arial</vt:lpstr>
      <vt:lpstr>Diseño predeterminado</vt:lpstr>
      <vt:lpstr>THE MODERN STATE:  changes in the monarchies</vt:lpstr>
      <vt:lpstr>Who are these guys?</vt:lpstr>
      <vt:lpstr>16th Century: Changing times.</vt:lpstr>
      <vt:lpstr>Presentación de PowerPoint</vt:lpstr>
      <vt:lpstr>Presentación de PowerPoint</vt:lpstr>
      <vt:lpstr>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New European Monachies</vt:lpstr>
      <vt:lpstr>The Tudors of England</vt:lpstr>
      <vt:lpstr>England</vt:lpstr>
      <vt:lpstr>The Valois Dynasty in France</vt:lpstr>
      <vt:lpstr>France in the 15th and 16th centuries</vt:lpstr>
      <vt:lpstr>The Valois Dynasty in France</vt:lpstr>
      <vt:lpstr>The Habsburg Dynasty</vt:lpstr>
      <vt:lpstr>Ferdinand &amp; Isabella of Spain</vt:lpstr>
      <vt:lpstr>Kingdoms of Spain:  1492</vt:lpstr>
      <vt:lpstr>Spain</vt:lpstr>
      <vt:lpstr>Spain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Joserfinas</dc:creator>
  <cp:lastModifiedBy>Maria Sanz</cp:lastModifiedBy>
  <cp:revision>31</cp:revision>
  <dcterms:created xsi:type="dcterms:W3CDTF">2015-02-16T16:38:40Z</dcterms:created>
  <dcterms:modified xsi:type="dcterms:W3CDTF">2021-09-04T17:44:14Z</dcterms:modified>
</cp:coreProperties>
</file>