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57" r:id="rId3"/>
    <p:sldId id="264" r:id="rId4"/>
    <p:sldId id="258" r:id="rId5"/>
    <p:sldId id="259" r:id="rId6"/>
    <p:sldId id="260" r:id="rId7"/>
    <p:sldId id="265" r:id="rId8"/>
    <p:sldId id="267" r:id="rId9"/>
    <p:sldId id="266" r:id="rId10"/>
    <p:sldId id="261" r:id="rId11"/>
    <p:sldId id="262" r:id="rId12"/>
    <p:sldId id="263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151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226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BBEBA-A19E-4CBD-AC71-DBE10E3F3467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D78CE-7F61-4D24-843C-FFAB00753A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776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4D78CE-7F61-4D24-843C-FFAB00753A3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88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852DA-99C1-47DC-B726-A766DDBF649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238265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33E2B-86C3-4144-9B28-5B6D8BCA80F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595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E797B-E02E-4B73-81C9-CA088771429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2897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8F10E-715A-4A06-B7F1-78FC1941F19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17873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D6EA9-DC4B-421A-928D-AC857BD87ED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153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69301-4371-43AF-A7BA-7B4C100FE3F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2371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5B2BC-E639-453B-BE9D-223C3560876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60903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90CED-78C2-49B9-859B-B2C05BDB56A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51222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F8657-9F76-46E9-98E1-6355D85D68D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1549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1BE7C-665E-415D-8E65-32AADB0A619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73007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791A6-A89B-4BBB-80F8-9B5A1EACAC8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5870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06239D-75B1-4ED8-BC79-B07C1FCF16AC}" type="slidenum">
              <a:rPr lang="en-US" altLang="es-ES"/>
              <a:pPr/>
              <a:t>‹Nº›</a:t>
            </a:fld>
            <a:endParaRPr lang="en-US" altLang="es-ES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r="291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f/f8/Columbus_landing_on_Hispaniola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3/39/Inca-Spanish_confrontation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</a:rPr>
              <a:t>EARLY MODERN</a:t>
            </a:r>
            <a:br>
              <a:rPr lang="es-ES" dirty="0">
                <a:solidFill>
                  <a:srgbClr val="C00000"/>
                </a:solidFill>
              </a:rPr>
            </a:br>
            <a:r>
              <a:rPr lang="es-ES" dirty="0">
                <a:solidFill>
                  <a:srgbClr val="C00000"/>
                </a:solidFill>
              </a:rPr>
              <a:t>PERIOD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</a:t>
            </a:r>
          </a:p>
          <a:p>
            <a:pPr algn="r"/>
            <a:r>
              <a:rPr lang="es-ES" dirty="0"/>
              <a:t>M</a:t>
            </a:r>
            <a:r>
              <a:rPr lang="es-ES" dirty="0">
                <a:solidFill>
                  <a:schemeClr val="bg1"/>
                </a:solidFill>
              </a:rPr>
              <a:t>MARÍA SANZ</a:t>
            </a:r>
          </a:p>
          <a:p>
            <a:pPr algn="r"/>
            <a:r>
              <a:rPr lang="es-ES" dirty="0">
                <a:solidFill>
                  <a:schemeClr val="bg1"/>
                </a:solidFill>
              </a:rPr>
              <a:t>IES SAN JUAN BAUTISTA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346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The Early Modern Period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s-ES" sz="2800" dirty="0">
                <a:solidFill>
                  <a:schemeClr val="bg1"/>
                </a:solidFill>
              </a:rPr>
              <a:t>The 300 years between 1454 and 1789 marks a period of transition between Middle Ages and contemporary world in many areas of the world</a:t>
            </a:r>
          </a:p>
          <a:p>
            <a:pPr>
              <a:buFontTx/>
              <a:buNone/>
            </a:pPr>
            <a:endParaRPr lang="en-US" altLang="es-E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es-ES" sz="2800" dirty="0">
                <a:solidFill>
                  <a:schemeClr val="bg1"/>
                </a:solidFill>
              </a:rPr>
              <a:t>This growth is marked by three global movements</a:t>
            </a:r>
          </a:p>
          <a:p>
            <a:pPr lvl="1"/>
            <a:r>
              <a:rPr lang="en-US" altLang="es-ES" sz="2400" dirty="0">
                <a:solidFill>
                  <a:schemeClr val="bg1"/>
                </a:solidFill>
              </a:rPr>
              <a:t>Worldwide exploration and conquest</a:t>
            </a:r>
          </a:p>
          <a:p>
            <a:pPr lvl="1"/>
            <a:r>
              <a:rPr lang="en-US" altLang="es-ES" sz="2400" dirty="0">
                <a:solidFill>
                  <a:schemeClr val="bg1"/>
                </a:solidFill>
              </a:rPr>
              <a:t>Rational and scientific inquiry</a:t>
            </a:r>
          </a:p>
          <a:p>
            <a:pPr lvl="1"/>
            <a:r>
              <a:rPr lang="en-US" altLang="es-ES" sz="2400" dirty="0">
                <a:solidFill>
                  <a:schemeClr val="bg1"/>
                </a:solidFill>
              </a:rPr>
              <a:t>Changes in mentality, religion and art.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Early Modern Period</a:t>
            </a:r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801018" y="-534193"/>
            <a:ext cx="5541963" cy="9144000"/>
          </a:xfrm>
          <a:noFill/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3962400" cy="1143000"/>
          </a:xfrm>
        </p:spPr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Empires and Nations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962400" cy="5257800"/>
          </a:xfrm>
        </p:spPr>
        <p:txBody>
          <a:bodyPr/>
          <a:lstStyle/>
          <a:p>
            <a:r>
              <a:rPr lang="en-US" altLang="es-ES" sz="2800" dirty="0">
                <a:solidFill>
                  <a:schemeClr val="bg1"/>
                </a:solidFill>
              </a:rPr>
              <a:t>Politically, the period is marked by: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s-ES" sz="2400" dirty="0">
                <a:solidFill>
                  <a:schemeClr val="bg1"/>
                </a:solidFill>
              </a:rPr>
              <a:t>Expansive imperial: </a:t>
            </a:r>
            <a:r>
              <a:rPr lang="en-US" altLang="es-ES" sz="2000" dirty="0">
                <a:solidFill>
                  <a:schemeClr val="bg1"/>
                </a:solidFill>
              </a:rPr>
              <a:t>Spain and Portugal. </a:t>
            </a:r>
          </a:p>
          <a:p>
            <a:pPr marL="457200" lvl="1" indent="0">
              <a:buNone/>
            </a:pPr>
            <a:endParaRPr lang="en-US" altLang="es-ES" sz="2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altLang="es-ES" sz="2000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s-ES" sz="2400" dirty="0">
                <a:solidFill>
                  <a:schemeClr val="bg1"/>
                </a:solidFill>
              </a:rPr>
              <a:t>National consolidation: authoritarian Monarchy, Absolutism and Constitutional </a:t>
            </a:r>
            <a:r>
              <a:rPr lang="en-US" altLang="es-ES" sz="2400" dirty="0" err="1">
                <a:solidFill>
                  <a:schemeClr val="bg1"/>
                </a:solidFill>
              </a:rPr>
              <a:t>Monaarchy</a:t>
            </a:r>
            <a:r>
              <a:rPr lang="en-US" altLang="es-ES" sz="2400" dirty="0">
                <a:solidFill>
                  <a:schemeClr val="bg1"/>
                </a:solidFill>
              </a:rPr>
              <a:t>.</a:t>
            </a:r>
            <a:endParaRPr lang="en-US" altLang="es-ES" sz="2000" dirty="0">
              <a:solidFill>
                <a:schemeClr val="bg1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0"/>
            <a:ext cx="51482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Empires and Nations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ES" dirty="0">
                <a:solidFill>
                  <a:schemeClr val="bg1"/>
                </a:solidFill>
              </a:rPr>
              <a:t>The establishment of national languages and literatures, was an important aspect of political and cultural self-definition.</a:t>
            </a:r>
          </a:p>
          <a:p>
            <a:pPr lvl="1"/>
            <a:r>
              <a:rPr lang="en-US" altLang="es-ES" dirty="0">
                <a:solidFill>
                  <a:schemeClr val="bg1"/>
                </a:solidFill>
              </a:rPr>
              <a:t>Local languages achieved new status in many parts of the world</a:t>
            </a:r>
          </a:p>
          <a:p>
            <a:pPr lvl="2"/>
            <a:r>
              <a:rPr lang="en-US" altLang="es-ES" dirty="0">
                <a:solidFill>
                  <a:schemeClr val="bg1"/>
                </a:solidFill>
              </a:rPr>
              <a:t>Example: Spanish first Grammar.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962400" cy="1143000"/>
          </a:xfrm>
        </p:spPr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Exploration and Conquest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38862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2400" dirty="0">
                <a:solidFill>
                  <a:schemeClr val="bg1"/>
                </a:solidFill>
              </a:rPr>
              <a:t>Long-distance exploration began in earnest in the 1400s</a:t>
            </a:r>
          </a:p>
          <a:p>
            <a:pPr lvl="1">
              <a:lnSpc>
                <a:spcPct val="90000"/>
              </a:lnSpc>
            </a:pPr>
            <a:r>
              <a:rPr lang="en-US" altLang="es-ES" sz="2000" dirty="0">
                <a:solidFill>
                  <a:schemeClr val="bg1"/>
                </a:solidFill>
              </a:rPr>
              <a:t>Vasco de Gama: India 1490s</a:t>
            </a:r>
          </a:p>
          <a:p>
            <a:pPr lvl="1">
              <a:lnSpc>
                <a:spcPct val="90000"/>
              </a:lnSpc>
            </a:pPr>
            <a:r>
              <a:rPr lang="en-US" altLang="es-ES" sz="2000" dirty="0">
                <a:solidFill>
                  <a:schemeClr val="bg1"/>
                </a:solidFill>
              </a:rPr>
              <a:t>Columbus: America 1492</a:t>
            </a:r>
          </a:p>
          <a:p>
            <a:pPr lvl="2">
              <a:lnSpc>
                <a:spcPct val="90000"/>
              </a:lnSpc>
            </a:pPr>
            <a:r>
              <a:rPr lang="en-US" altLang="es-ES" sz="1800" dirty="0">
                <a:solidFill>
                  <a:schemeClr val="bg1"/>
                </a:solidFill>
              </a:rPr>
              <a:t>Followed by a flood of Dutch, British, and French explorations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altLang="es-ES" sz="1800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s-ES" sz="2000" dirty="0">
                <a:solidFill>
                  <a:schemeClr val="bg1"/>
                </a:solidFill>
              </a:rPr>
              <a:t>Much literature was written about these explorations</a:t>
            </a:r>
          </a:p>
          <a:p>
            <a:pPr lvl="2">
              <a:lnSpc>
                <a:spcPct val="90000"/>
              </a:lnSpc>
            </a:pPr>
            <a:r>
              <a:rPr lang="en-US" altLang="es-ES" sz="1800" dirty="0" err="1">
                <a:solidFill>
                  <a:schemeClr val="bg1"/>
                </a:solidFill>
              </a:rPr>
              <a:t>Pantagreul</a:t>
            </a:r>
            <a:r>
              <a:rPr lang="en-US" altLang="es-ES" sz="1800" dirty="0">
                <a:solidFill>
                  <a:schemeClr val="bg1"/>
                </a:solidFill>
              </a:rPr>
              <a:t>, </a:t>
            </a:r>
            <a:r>
              <a:rPr lang="en-US" altLang="es-ES" sz="1800" dirty="0" err="1">
                <a:solidFill>
                  <a:schemeClr val="bg1"/>
                </a:solidFill>
              </a:rPr>
              <a:t>Lusiads</a:t>
            </a:r>
            <a:endParaRPr lang="en-US" altLang="es-ES" sz="1800" dirty="0">
              <a:solidFill>
                <a:schemeClr val="bg1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38" y="0"/>
            <a:ext cx="51609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Exploration and Conquest</a:t>
            </a:r>
          </a:p>
        </p:txBody>
      </p:sp>
      <p:pic>
        <p:nvPicPr>
          <p:cNvPr id="1434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006475"/>
            <a:ext cx="7051675" cy="5851525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Exploration and Conquest</a:t>
            </a:r>
          </a:p>
        </p:txBody>
      </p:sp>
      <p:pic>
        <p:nvPicPr>
          <p:cNvPr id="16389" name="Picture 5" descr="File:Columbus landing on Hispaniol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6267450" cy="532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828800" y="6629400"/>
            <a:ext cx="6248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s-ES" sz="1200">
                <a:solidFill>
                  <a:schemeClr val="bg1"/>
                </a:solidFill>
              </a:rPr>
              <a:t>Christopher Columbus  on Hispanolia, Credit: Library of Congress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Exploration and Conquest</a:t>
            </a:r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82862" y="914400"/>
            <a:ext cx="4283075" cy="5715000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Scientific Conquest and Inquiry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800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s-ES">
                <a:solidFill>
                  <a:schemeClr val="bg1"/>
                </a:solidFill>
              </a:rPr>
              <a:t>New technologies encouraged exploration and conquest</a:t>
            </a:r>
          </a:p>
          <a:p>
            <a:pPr lvl="1"/>
            <a:r>
              <a:rPr lang="en-US" altLang="es-ES">
                <a:solidFill>
                  <a:schemeClr val="bg1"/>
                </a:solidFill>
              </a:rPr>
              <a:t>Modern armies could easily overwhelm rivals unequipped with guns, canons, and warships</a:t>
            </a:r>
          </a:p>
        </p:txBody>
      </p:sp>
      <p:pic>
        <p:nvPicPr>
          <p:cNvPr id="10245" name="Picture 5" descr="File:Inca-Spanish confront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35350"/>
            <a:ext cx="4572000" cy="34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143000" y="64008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s-ES" sz="1200">
                <a:solidFill>
                  <a:schemeClr val="bg1"/>
                </a:solidFill>
              </a:rPr>
              <a:t>Inca-Spanish confrontation in Cajamarca; there is Emperor Atahuallpa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Scientific Conquest and Inquiry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s-ES" dirty="0">
                <a:solidFill>
                  <a:schemeClr val="bg1"/>
                </a:solidFill>
              </a:rPr>
              <a:t>All phenomenon became subjects for probing, skeptical inquiry.</a:t>
            </a:r>
          </a:p>
          <a:p>
            <a:pPr>
              <a:buFontTx/>
              <a:buNone/>
            </a:pPr>
            <a:endParaRPr lang="en-US" altLang="es-ES" dirty="0">
              <a:solidFill>
                <a:schemeClr val="bg1"/>
              </a:solidFill>
            </a:endParaRPr>
          </a:p>
          <a:p>
            <a:pPr algn="just">
              <a:buFontTx/>
              <a:buNone/>
            </a:pPr>
            <a:r>
              <a:rPr lang="en-US" altLang="es-ES" dirty="0">
                <a:solidFill>
                  <a:schemeClr val="bg1"/>
                </a:solidFill>
              </a:rPr>
              <a:t>Advances in Medicine, Geography and other sciences due to the implementing of scientific method</a:t>
            </a:r>
          </a:p>
          <a:p>
            <a:pPr>
              <a:buFontTx/>
              <a:buNone/>
            </a:pPr>
            <a:endParaRPr lang="en-US" altLang="es-ES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The Rise of Print Culture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ES" sz="2800">
                <a:solidFill>
                  <a:schemeClr val="bg1"/>
                </a:solidFill>
              </a:rPr>
              <a:t>The invention of printing was a crucial development </a:t>
            </a:r>
          </a:p>
          <a:p>
            <a:pPr lvl="1"/>
            <a:r>
              <a:rPr lang="en-US" altLang="es-ES" sz="2400">
                <a:solidFill>
                  <a:schemeClr val="bg1"/>
                </a:solidFill>
              </a:rPr>
              <a:t>Enabled texts to be widely circulated and easily affordable</a:t>
            </a:r>
          </a:p>
          <a:p>
            <a:pPr lvl="1"/>
            <a:r>
              <a:rPr lang="en-US" altLang="es-ES" sz="2400">
                <a:solidFill>
                  <a:schemeClr val="bg1"/>
                </a:solidFill>
              </a:rPr>
              <a:t>First movable type invented in China by Pi Sheng around 1000, but impractical due to complex nature of Chinese characters</a:t>
            </a:r>
          </a:p>
          <a:p>
            <a:pPr lvl="1"/>
            <a:r>
              <a:rPr lang="en-US" altLang="es-ES" sz="2400">
                <a:solidFill>
                  <a:schemeClr val="bg1"/>
                </a:solidFill>
              </a:rPr>
              <a:t>In Europe, moveable type revolutionized circulation of texts</a:t>
            </a:r>
          </a:p>
          <a:p>
            <a:pPr lvl="2"/>
            <a:r>
              <a:rPr lang="en-US" altLang="es-ES" sz="2000">
                <a:solidFill>
                  <a:schemeClr val="bg1"/>
                </a:solidFill>
              </a:rPr>
              <a:t>For example, Protestant Reformation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A41A9-D60C-4042-BB78-508585A5F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SOCIAL CHANGES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9FC12D-F779-41EC-9E26-E3AA74A20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Rural  </a:t>
            </a:r>
            <a:r>
              <a:rPr lang="es-ES" dirty="0" err="1">
                <a:solidFill>
                  <a:schemeClr val="bg1"/>
                </a:solidFill>
              </a:rPr>
              <a:t>society</a:t>
            </a:r>
            <a:r>
              <a:rPr lang="es-ES" dirty="0">
                <a:solidFill>
                  <a:schemeClr val="bg1"/>
                </a:solidFill>
              </a:rPr>
              <a:t> led </a:t>
            </a:r>
            <a:r>
              <a:rPr lang="es-ES" dirty="0" err="1">
                <a:solidFill>
                  <a:schemeClr val="bg1"/>
                </a:solidFill>
              </a:rPr>
              <a:t>to</a:t>
            </a:r>
            <a:r>
              <a:rPr lang="es-ES" dirty="0">
                <a:solidFill>
                  <a:schemeClr val="bg1"/>
                </a:solidFill>
              </a:rPr>
              <a:t> a </a:t>
            </a:r>
            <a:r>
              <a:rPr lang="es-ES" dirty="0" err="1">
                <a:solidFill>
                  <a:schemeClr val="bg1"/>
                </a:solidFill>
              </a:rPr>
              <a:t>urban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society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r>
              <a:rPr lang="es-ES" dirty="0" err="1">
                <a:solidFill>
                  <a:schemeClr val="bg1"/>
                </a:solidFill>
              </a:rPr>
              <a:t>Society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was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divided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into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estates</a:t>
            </a:r>
            <a:r>
              <a:rPr lang="es-ES" dirty="0">
                <a:solidFill>
                  <a:schemeClr val="bg1"/>
                </a:solidFill>
              </a:rPr>
              <a:t>:</a:t>
            </a:r>
          </a:p>
          <a:p>
            <a:pPr marL="514350" indent="-514350">
              <a:buAutoNum type="alphaLcParenR"/>
            </a:pPr>
            <a:r>
              <a:rPr lang="es-ES" dirty="0" err="1">
                <a:solidFill>
                  <a:schemeClr val="bg1"/>
                </a:solidFill>
              </a:rPr>
              <a:t>Privileged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estates</a:t>
            </a:r>
            <a:r>
              <a:rPr lang="es-ES" dirty="0">
                <a:solidFill>
                  <a:schemeClr val="bg1"/>
                </a:solidFill>
              </a:rPr>
              <a:t>: </a:t>
            </a:r>
            <a:r>
              <a:rPr lang="es-ES" dirty="0" err="1">
                <a:solidFill>
                  <a:schemeClr val="bg1"/>
                </a:solidFill>
              </a:rPr>
              <a:t>nobility</a:t>
            </a:r>
            <a:r>
              <a:rPr lang="es-ES" dirty="0">
                <a:solidFill>
                  <a:schemeClr val="bg1"/>
                </a:solidFill>
              </a:rPr>
              <a:t> and </a:t>
            </a:r>
            <a:r>
              <a:rPr lang="es-ES" dirty="0" err="1">
                <a:solidFill>
                  <a:schemeClr val="bg1"/>
                </a:solidFill>
              </a:rPr>
              <a:t>clergy</a:t>
            </a:r>
            <a:endParaRPr lang="es-ES" dirty="0">
              <a:solidFill>
                <a:schemeClr val="bg1"/>
              </a:solidFill>
            </a:endParaRPr>
          </a:p>
          <a:p>
            <a:pPr marL="514350" indent="-514350">
              <a:buAutoNum type="alphaLcParenR"/>
            </a:pPr>
            <a:r>
              <a:rPr lang="es-ES" dirty="0" err="1">
                <a:solidFill>
                  <a:schemeClr val="bg1"/>
                </a:solidFill>
              </a:rPr>
              <a:t>Unprileged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estates</a:t>
            </a:r>
            <a:r>
              <a:rPr lang="es-ES" dirty="0">
                <a:solidFill>
                  <a:schemeClr val="bg1"/>
                </a:solidFill>
              </a:rPr>
              <a:t>: </a:t>
            </a:r>
            <a:r>
              <a:rPr lang="es-ES" dirty="0" err="1">
                <a:solidFill>
                  <a:schemeClr val="bg1"/>
                </a:solidFill>
              </a:rPr>
              <a:t>peasants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bourgeoisie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craftsmen</a:t>
            </a:r>
            <a:endParaRPr lang="es-ES" dirty="0">
              <a:solidFill>
                <a:schemeClr val="bg1"/>
              </a:solidFill>
            </a:endParaRPr>
          </a:p>
          <a:p>
            <a:r>
              <a:rPr lang="es-ES" dirty="0" err="1">
                <a:solidFill>
                  <a:schemeClr val="bg1"/>
                </a:solidFill>
              </a:rPr>
              <a:t>Bourgeioisie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critisized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this</a:t>
            </a:r>
            <a:r>
              <a:rPr lang="es-ES" dirty="0">
                <a:solidFill>
                  <a:schemeClr val="bg1"/>
                </a:solidFill>
              </a:rPr>
              <a:t> social </a:t>
            </a:r>
            <a:r>
              <a:rPr lang="es-ES" dirty="0" err="1">
                <a:solidFill>
                  <a:schemeClr val="bg1"/>
                </a:solidFill>
              </a:rPr>
              <a:t>system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promoting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the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Englightenment</a:t>
            </a:r>
            <a:r>
              <a:rPr lang="es-ES" dirty="0">
                <a:solidFill>
                  <a:schemeClr val="bg1"/>
                </a:solidFill>
              </a:rPr>
              <a:t> and French </a:t>
            </a:r>
            <a:r>
              <a:rPr lang="es-ES" dirty="0" err="1">
                <a:solidFill>
                  <a:schemeClr val="bg1"/>
                </a:solidFill>
              </a:rPr>
              <a:t>Revolution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3718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4F3507-2CB3-4C8E-9048-27B21142F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ECONOMIC CHANGE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1A01D3-F856-4E94-A40E-54CE1774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>
                <a:solidFill>
                  <a:schemeClr val="bg1"/>
                </a:solidFill>
              </a:rPr>
              <a:t>Commercial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capitalism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developed</a:t>
            </a:r>
            <a:r>
              <a:rPr lang="es-ES" dirty="0">
                <a:solidFill>
                  <a:schemeClr val="bg1"/>
                </a:solidFill>
              </a:rPr>
              <a:t>: Banks and </a:t>
            </a:r>
            <a:r>
              <a:rPr lang="es-ES" dirty="0" err="1">
                <a:solidFill>
                  <a:schemeClr val="bg1"/>
                </a:solidFill>
              </a:rPr>
              <a:t>financial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institutions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generalized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ES" dirty="0" err="1">
                <a:solidFill>
                  <a:schemeClr val="bg1"/>
                </a:solidFill>
              </a:rPr>
              <a:t>Trade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expanded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due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to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the</a:t>
            </a:r>
            <a:r>
              <a:rPr lang="es-ES" dirty="0">
                <a:solidFill>
                  <a:schemeClr val="bg1"/>
                </a:solidFill>
              </a:rPr>
              <a:t> new </a:t>
            </a:r>
            <a:r>
              <a:rPr lang="es-ES" dirty="0" err="1">
                <a:solidFill>
                  <a:schemeClr val="bg1"/>
                </a:solidFill>
              </a:rPr>
              <a:t>geographical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discoveries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ES" dirty="0" err="1">
                <a:solidFill>
                  <a:schemeClr val="bg1"/>
                </a:solidFill>
              </a:rPr>
              <a:t>Agricultural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production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increased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ES" dirty="0">
                <a:solidFill>
                  <a:schemeClr val="bg1"/>
                </a:solidFill>
              </a:rPr>
              <a:t>New </a:t>
            </a:r>
            <a:r>
              <a:rPr lang="es-ES" dirty="0" err="1">
                <a:solidFill>
                  <a:schemeClr val="bg1"/>
                </a:solidFill>
              </a:rPr>
              <a:t>production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methods</a:t>
            </a:r>
            <a:r>
              <a:rPr lang="es-ES" dirty="0">
                <a:solidFill>
                  <a:schemeClr val="bg1"/>
                </a:solidFill>
              </a:rPr>
              <a:t> in </a:t>
            </a:r>
            <a:r>
              <a:rPr lang="es-ES" dirty="0" err="1">
                <a:solidFill>
                  <a:schemeClr val="bg1"/>
                </a:solidFill>
              </a:rPr>
              <a:t>craftsmanship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were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implemented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76441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390</Words>
  <Application>Microsoft Office PowerPoint</Application>
  <PresentationFormat>Presentación en pantalla (4:3)</PresentationFormat>
  <Paragraphs>60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Default Design</vt:lpstr>
      <vt:lpstr>EARLY MODERN PERIOD</vt:lpstr>
      <vt:lpstr>The Early Modern Period</vt:lpstr>
      <vt:lpstr>Early Modern Period</vt:lpstr>
      <vt:lpstr>Empires and Nations</vt:lpstr>
      <vt:lpstr>Empires and Nations</vt:lpstr>
      <vt:lpstr>Exploration and Conquest </vt:lpstr>
      <vt:lpstr>Exploration and Conquest</vt:lpstr>
      <vt:lpstr>Exploration and Conquest</vt:lpstr>
      <vt:lpstr>Exploration and Conquest</vt:lpstr>
      <vt:lpstr>Scientific Conquest and Inquiry</vt:lpstr>
      <vt:lpstr>Scientific Conquest and Inquiry</vt:lpstr>
      <vt:lpstr>The Rise of Print Culture</vt:lpstr>
      <vt:lpstr>SOCIAL CHANGES</vt:lpstr>
      <vt:lpstr>ECONOMIC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Marisa</dc:creator>
  <cp:lastModifiedBy>Maria Sanz</cp:lastModifiedBy>
  <cp:revision>22</cp:revision>
  <dcterms:created xsi:type="dcterms:W3CDTF">1601-01-01T00:00:00Z</dcterms:created>
  <dcterms:modified xsi:type="dcterms:W3CDTF">2021-09-02T17:37:59Z</dcterms:modified>
</cp:coreProperties>
</file>