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7" r:id="rId1"/>
  </p:sldMasterIdLst>
  <p:notesMasterIdLst>
    <p:notesMasterId r:id="rId18"/>
  </p:notesMasterIdLst>
  <p:sldIdLst>
    <p:sldId id="256" r:id="rId2"/>
    <p:sldId id="258" r:id="rId3"/>
    <p:sldId id="276" r:id="rId4"/>
    <p:sldId id="274" r:id="rId5"/>
    <p:sldId id="259" r:id="rId6"/>
    <p:sldId id="277" r:id="rId7"/>
    <p:sldId id="279" r:id="rId8"/>
    <p:sldId id="262" r:id="rId9"/>
    <p:sldId id="275" r:id="rId10"/>
    <p:sldId id="260" r:id="rId11"/>
    <p:sldId id="280" r:id="rId12"/>
    <p:sldId id="270" r:id="rId13"/>
    <p:sldId id="278" r:id="rId14"/>
    <p:sldId id="271" r:id="rId15"/>
    <p:sldId id="268" r:id="rId16"/>
    <p:sldId id="272" r:id="rId1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CCFF99"/>
    <a:srgbClr val="CCFFCC"/>
    <a:srgbClr val="99CCFF"/>
    <a:srgbClr val="FFCCFF"/>
    <a:srgbClr val="99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32B1A-CAD9-4E2E-9138-BDDC3E33B81F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A35EC-362A-436B-826C-750BB2C949D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0456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A35EC-362A-436B-826C-750BB2C949D1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4616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A2DFDE1-D8FA-400C-A604-48D86266B0ED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03723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A2B10-C176-489A-B64E-D78CC00494F5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09808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A5DBFEE-B04D-40B9-A5F8-C5B960A099F2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42531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ABCD2BA-BB7D-4E98-A0D7-F8D75632E2AE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29801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2483277A-2166-49C5-8210-09F11802E5C3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21004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0C71D-4CE3-473B-85D4-6A60AD502F1E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08949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1095-7E5C-422F-8310-61FD686A6065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33108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431D-E3C6-41DA-A732-5F13CA61A0DE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46947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B92D0CB-4787-453A-A49F-42376FBFC097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0513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C9662CA-C2B0-4A36-9E64-19163A7C1C33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70863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C9662CA-C2B0-4A36-9E64-19163A7C1C33}" type="slidenum">
              <a:rPr lang="es-ES" altLang="es-ES" smtClean="0"/>
              <a:pPr/>
              <a:t>‹Nº›</a:t>
            </a:fld>
            <a:endParaRPr lang="es-ES" altLang="es-E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107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C9662CA-C2B0-4A36-9E64-19163A7C1C33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77361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C9662CA-C2B0-4A36-9E64-19163A7C1C33}" type="slidenum">
              <a:rPr lang="es-ES" altLang="es-ES" smtClean="0"/>
              <a:pPr/>
              <a:t>‹Nº›</a:t>
            </a:fld>
            <a:endParaRPr lang="es-ES" altLang="es-E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0763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C9662CA-C2B0-4A36-9E64-19163A7C1C33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57463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788-071A-42C9-AD4A-23B0F8F7FAD6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78175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ED9D2-9522-4851-AA5C-92D29AA79BEE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84551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C9662CA-C2B0-4A36-9E64-19163A7C1C33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82760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  <p:sldLayoutId id="2147483909" r:id="rId12"/>
    <p:sldLayoutId id="2147483910" r:id="rId13"/>
    <p:sldLayoutId id="2147483911" r:id="rId14"/>
    <p:sldLayoutId id="2147483912" r:id="rId15"/>
    <p:sldLayoutId id="214748391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404813"/>
            <a:ext cx="7772400" cy="863600"/>
          </a:xfrm>
        </p:spPr>
        <p:txBody>
          <a:bodyPr anchor="ctr">
            <a:normAutofit fontScale="90000"/>
          </a:bodyPr>
          <a:lstStyle/>
          <a:p>
            <a:br>
              <a:rPr lang="es-ES" altLang="es-ES" sz="4400" b="1" dirty="0"/>
            </a:br>
            <a:r>
              <a:rPr lang="es-ES" altLang="es-ES" sz="4400" b="1" dirty="0"/>
              <a:t>EARLY MODERN PERIOD: ECONOMY AND SOCIETY</a:t>
            </a:r>
            <a:br>
              <a:rPr lang="es-ES" altLang="es-ES" sz="4400" b="1" dirty="0"/>
            </a:br>
            <a:endParaRPr lang="es-ES" altLang="es-ES" sz="44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999" y="0"/>
            <a:ext cx="9112001" cy="6669360"/>
          </a:xfrm>
        </p:spPr>
        <p:txBody>
          <a:bodyPr/>
          <a:lstStyle/>
          <a:p>
            <a:endParaRPr lang="es-ES" altLang="es-ES" sz="6000" b="1" dirty="0"/>
          </a:p>
          <a:p>
            <a:endParaRPr lang="es-ES" altLang="es-ES" sz="6000" b="1" dirty="0"/>
          </a:p>
          <a:p>
            <a:endParaRPr lang="es-ES" altLang="es-ES" sz="6000" b="1" dirty="0"/>
          </a:p>
          <a:p>
            <a:endParaRPr lang="es-ES" altLang="es-ES" sz="6000" b="1" dirty="0"/>
          </a:p>
          <a:p>
            <a:endParaRPr lang="es-ES" altLang="es-ES" sz="16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842" y="1673226"/>
            <a:ext cx="6456313" cy="48924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altLang="es-ES" sz="4000" dirty="0"/>
              <a:t> EUROPE IN THE 15th CENTURY: </a:t>
            </a:r>
            <a:br>
              <a:rPr lang="es-ES" altLang="es-ES" sz="4000" dirty="0"/>
            </a:br>
            <a:r>
              <a:rPr lang="es-ES" altLang="es-ES" sz="4000" dirty="0"/>
              <a:t> RECOVERY OF THE POPULATION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lvl="1" algn="just"/>
            <a:r>
              <a:rPr lang="es-ES" altLang="es-ES" sz="2800" dirty="0"/>
              <a:t>In </a:t>
            </a:r>
            <a:r>
              <a:rPr lang="es-ES" altLang="es-ES" sz="2800" dirty="0" err="1"/>
              <a:t>the</a:t>
            </a:r>
            <a:r>
              <a:rPr lang="es-ES" altLang="es-ES" sz="2800" dirty="0"/>
              <a:t> 14th </a:t>
            </a:r>
            <a:r>
              <a:rPr lang="es-ES" altLang="es-ES" sz="2800" dirty="0" err="1"/>
              <a:t>century</a:t>
            </a:r>
            <a:r>
              <a:rPr lang="es-ES" altLang="es-ES" sz="2800" dirty="0"/>
              <a:t>, </a:t>
            </a:r>
            <a:r>
              <a:rPr lang="es-ES" altLang="es-ES" sz="2800" dirty="0" err="1"/>
              <a:t>Europe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suffered</a:t>
            </a:r>
            <a:r>
              <a:rPr lang="es-ES" altLang="es-ES" sz="2800" dirty="0"/>
              <a:t> a crisis as a </a:t>
            </a:r>
            <a:r>
              <a:rPr lang="es-ES" altLang="es-ES" sz="2800" dirty="0" err="1"/>
              <a:t>result</a:t>
            </a:r>
            <a:r>
              <a:rPr lang="es-ES" altLang="es-ES" sz="2800" dirty="0"/>
              <a:t> of </a:t>
            </a:r>
            <a:r>
              <a:rPr lang="es-ES" altLang="es-ES" sz="2800" dirty="0" err="1"/>
              <a:t>poor</a:t>
            </a:r>
            <a:r>
              <a:rPr lang="es-ES" altLang="es-ES" sz="2800" dirty="0"/>
              <a:t> </a:t>
            </a:r>
            <a:r>
              <a:rPr lang="es-ES" altLang="es-ES" sz="2800" dirty="0" err="1"/>
              <a:t>harvests</a:t>
            </a:r>
            <a:r>
              <a:rPr lang="es-ES" altLang="es-ES" sz="2800" dirty="0"/>
              <a:t>, </a:t>
            </a:r>
            <a:r>
              <a:rPr lang="es-ES" altLang="es-ES" sz="2800" dirty="0" err="1"/>
              <a:t>wars</a:t>
            </a:r>
            <a:r>
              <a:rPr lang="es-ES" altLang="es-ES" sz="2800" dirty="0"/>
              <a:t> and </a:t>
            </a:r>
            <a:r>
              <a:rPr lang="es-ES" altLang="es-ES" sz="2800" dirty="0" err="1"/>
              <a:t>illness</a:t>
            </a:r>
            <a:r>
              <a:rPr lang="es-ES" altLang="es-ES" sz="2800" dirty="0"/>
              <a:t>. </a:t>
            </a:r>
            <a:r>
              <a:rPr lang="es-ES" altLang="es-ES" sz="2800" dirty="0" err="1"/>
              <a:t>Many</a:t>
            </a:r>
            <a:r>
              <a:rPr lang="es-ES" altLang="es-ES" sz="2800" dirty="0"/>
              <a:t> </a:t>
            </a:r>
            <a:r>
              <a:rPr lang="es-ES" altLang="es-ES" sz="2800" dirty="0" err="1"/>
              <a:t>people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died</a:t>
            </a:r>
            <a:r>
              <a:rPr lang="es-ES" altLang="es-ES" sz="2800" dirty="0"/>
              <a:t>.</a:t>
            </a:r>
          </a:p>
          <a:p>
            <a:pPr marL="457200" lvl="1" indent="0" algn="just">
              <a:buNone/>
            </a:pPr>
            <a:endParaRPr lang="es-ES" altLang="es-ES" sz="2800" dirty="0"/>
          </a:p>
          <a:p>
            <a:pPr lvl="1" algn="just"/>
            <a:r>
              <a:rPr lang="es-ES" altLang="es-ES" sz="2800" dirty="0"/>
              <a:t>In </a:t>
            </a:r>
            <a:r>
              <a:rPr lang="es-ES" altLang="es-ES" sz="2800" dirty="0" err="1"/>
              <a:t>the</a:t>
            </a:r>
            <a:r>
              <a:rPr lang="es-ES" altLang="es-ES" sz="2800" dirty="0"/>
              <a:t> 15th </a:t>
            </a:r>
            <a:r>
              <a:rPr lang="es-ES" altLang="es-ES" sz="2800" dirty="0" err="1"/>
              <a:t>century</a:t>
            </a:r>
            <a:r>
              <a:rPr lang="es-ES" altLang="es-ES" sz="2800" dirty="0"/>
              <a:t> </a:t>
            </a:r>
            <a:r>
              <a:rPr lang="es-ES" altLang="es-ES" sz="2800" dirty="0" err="1"/>
              <a:t>the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situation</a:t>
            </a:r>
            <a:r>
              <a:rPr lang="es-ES" altLang="es-ES" sz="2800" dirty="0"/>
              <a:t> </a:t>
            </a:r>
            <a:r>
              <a:rPr lang="es-ES" altLang="es-ES" sz="2800" dirty="0" err="1"/>
              <a:t>improved</a:t>
            </a:r>
            <a:r>
              <a:rPr lang="es-ES" altLang="es-ES" sz="2800" dirty="0"/>
              <a:t>, and </a:t>
            </a:r>
            <a:r>
              <a:rPr lang="es-ES" altLang="es-ES" sz="2800" dirty="0" err="1"/>
              <a:t>the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population</a:t>
            </a:r>
            <a:r>
              <a:rPr lang="es-ES" altLang="es-ES" sz="2800" dirty="0"/>
              <a:t> </a:t>
            </a:r>
            <a:r>
              <a:rPr lang="es-ES" altLang="es-ES" sz="2800" dirty="0" err="1"/>
              <a:t>began</a:t>
            </a:r>
            <a:r>
              <a:rPr lang="es-ES" altLang="es-ES" sz="2800" dirty="0"/>
              <a:t> to </a:t>
            </a:r>
            <a:r>
              <a:rPr lang="es-ES" altLang="es-ES" sz="2800" dirty="0" err="1"/>
              <a:t>recover</a:t>
            </a:r>
            <a:r>
              <a:rPr lang="es-ES" altLang="es-ES" sz="2800" dirty="0"/>
              <a:t> </a:t>
            </a:r>
            <a:r>
              <a:rPr lang="es-ES" altLang="es-ES" sz="2800" dirty="0" err="1"/>
              <a:t>slowly</a:t>
            </a:r>
            <a:r>
              <a:rPr lang="es-ES" altLang="es-ES" sz="2800" dirty="0"/>
              <a:t>. In 1500, </a:t>
            </a:r>
            <a:r>
              <a:rPr lang="es-ES" altLang="es-ES" sz="2800" dirty="0" err="1"/>
              <a:t>Europe’s</a:t>
            </a:r>
            <a:r>
              <a:rPr lang="es-ES" altLang="es-ES" sz="2800" dirty="0"/>
              <a:t> </a:t>
            </a:r>
            <a:r>
              <a:rPr lang="es-ES" altLang="es-ES" sz="2800" dirty="0" err="1"/>
              <a:t>population</a:t>
            </a:r>
            <a:r>
              <a:rPr lang="es-ES" altLang="es-ES" sz="2800" dirty="0"/>
              <a:t> </a:t>
            </a:r>
            <a:r>
              <a:rPr lang="es-ES" altLang="es-ES" sz="2800" dirty="0" err="1"/>
              <a:t>was</a:t>
            </a:r>
            <a:r>
              <a:rPr lang="es-ES" altLang="es-ES" sz="2800" dirty="0"/>
              <a:t> </a:t>
            </a:r>
            <a:r>
              <a:rPr lang="es-ES" altLang="es-ES" sz="2800" dirty="0" err="1"/>
              <a:t>almost</a:t>
            </a:r>
            <a:r>
              <a:rPr lang="es-ES" altLang="es-ES" sz="2800" dirty="0"/>
              <a:t> as </a:t>
            </a:r>
            <a:r>
              <a:rPr lang="es-ES" altLang="es-ES" sz="2800" dirty="0" err="1"/>
              <a:t>large</a:t>
            </a:r>
            <a:r>
              <a:rPr lang="es-ES" altLang="es-ES" sz="2800" dirty="0"/>
              <a:t> as </a:t>
            </a:r>
            <a:r>
              <a:rPr lang="es-ES" altLang="es-ES" sz="2800" dirty="0" err="1"/>
              <a:t>before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the</a:t>
            </a:r>
            <a:r>
              <a:rPr lang="es-ES" altLang="es-ES" sz="2800" dirty="0"/>
              <a:t> plague (Black </a:t>
            </a:r>
            <a:r>
              <a:rPr lang="es-ES" altLang="es-ES" sz="2800" dirty="0" err="1"/>
              <a:t>Death</a:t>
            </a:r>
            <a:r>
              <a:rPr lang="es-ES" altLang="es-ES" sz="2800" dirty="0"/>
              <a:t>, 1348). In </a:t>
            </a:r>
            <a:r>
              <a:rPr lang="es-ES" altLang="es-ES" sz="2800" dirty="0" err="1"/>
              <a:t>the</a:t>
            </a:r>
            <a:r>
              <a:rPr lang="es-ES" altLang="es-ES" sz="2800" dirty="0"/>
              <a:t> 16th </a:t>
            </a:r>
            <a:r>
              <a:rPr lang="es-ES" altLang="es-ES" sz="2800" dirty="0" err="1"/>
              <a:t>century</a:t>
            </a:r>
            <a:r>
              <a:rPr lang="es-ES" altLang="es-ES" sz="2800" dirty="0"/>
              <a:t>, </a:t>
            </a:r>
            <a:r>
              <a:rPr lang="es-ES" altLang="es-ES" sz="2800" dirty="0" err="1"/>
              <a:t>there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was</a:t>
            </a:r>
            <a:r>
              <a:rPr lang="es-ES" altLang="es-ES" sz="2800" dirty="0"/>
              <a:t> considerable </a:t>
            </a:r>
            <a:r>
              <a:rPr lang="es-ES" altLang="es-ES" sz="2800" dirty="0" err="1"/>
              <a:t>population</a:t>
            </a:r>
            <a:r>
              <a:rPr lang="es-ES" altLang="es-ES" sz="2800" dirty="0"/>
              <a:t> </a:t>
            </a:r>
            <a:r>
              <a:rPr lang="es-ES" altLang="es-ES" sz="2800" dirty="0" err="1"/>
              <a:t>growth</a:t>
            </a:r>
            <a:endParaRPr lang="es-ES" altLang="es-E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BLACK DEATH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8" y="1124744"/>
            <a:ext cx="3667960" cy="3116466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852936"/>
            <a:ext cx="5724525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38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Population</a:t>
            </a:r>
            <a:r>
              <a:rPr lang="es-ES" dirty="0"/>
              <a:t> </a:t>
            </a:r>
            <a:r>
              <a:rPr lang="es-ES" dirty="0" err="1"/>
              <a:t>growth</a:t>
            </a:r>
            <a:endParaRPr lang="es-ES" dirty="0"/>
          </a:p>
        </p:txBody>
      </p:sp>
      <p:pic>
        <p:nvPicPr>
          <p:cNvPr id="23554" name="Picture 2" descr="http://zaraimedia.com/wp-content/uploads/2014/02/graph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8185" y="1471607"/>
            <a:ext cx="7203230" cy="538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30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altLang="es-ES" sz="4000" dirty="0"/>
              <a:t> </a:t>
            </a:r>
            <a:r>
              <a:rPr lang="es-ES" altLang="es-ES" sz="4900" dirty="0"/>
              <a:t>EUROPE IN THE 16th CENTURY:</a:t>
            </a:r>
            <a:br>
              <a:rPr lang="es-ES" altLang="es-ES" sz="4900" dirty="0"/>
            </a:br>
            <a:r>
              <a:rPr lang="es-ES" altLang="es-ES" sz="4900" dirty="0"/>
              <a:t>ECONOMIC GROWTH</a:t>
            </a:r>
            <a:br>
              <a:rPr lang="es-ES" altLang="es-ES" sz="4000" dirty="0"/>
            </a:br>
            <a:endParaRPr lang="es-ES" altLang="es-ES" sz="40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1196975"/>
            <a:ext cx="9144000" cy="5661025"/>
          </a:xfrm>
        </p:spPr>
        <p:txBody>
          <a:bodyPr/>
          <a:lstStyle/>
          <a:p>
            <a:pPr algn="ctr"/>
            <a:endParaRPr lang="es-ES" altLang="es-ES" dirty="0"/>
          </a:p>
          <a:p>
            <a:endParaRPr lang="es-ES" altLang="es-ES" dirty="0"/>
          </a:p>
          <a:p>
            <a:endParaRPr lang="es-ES" altLang="es-ES" dirty="0"/>
          </a:p>
          <a:p>
            <a:pPr lvl="1" algn="just"/>
            <a:r>
              <a:rPr lang="es-ES" altLang="es-ES" sz="2400" dirty="0"/>
              <a:t>In </a:t>
            </a:r>
            <a:r>
              <a:rPr lang="es-ES" altLang="es-ES" sz="2400" dirty="0" err="1"/>
              <a:t>the</a:t>
            </a:r>
            <a:r>
              <a:rPr lang="es-ES" altLang="es-ES" sz="2400" dirty="0"/>
              <a:t> 15th and 16th </a:t>
            </a:r>
            <a:r>
              <a:rPr lang="es-ES" altLang="es-ES" sz="2400" dirty="0" err="1"/>
              <a:t>centuries</a:t>
            </a:r>
            <a:r>
              <a:rPr lang="es-ES" altLang="es-ES" sz="2400" dirty="0"/>
              <a:t>, </a:t>
            </a:r>
            <a:r>
              <a:rPr lang="es-ES" altLang="es-ES" sz="2400" dirty="0" err="1"/>
              <a:t>the</a:t>
            </a:r>
            <a:r>
              <a:rPr lang="es-ES" altLang="es-ES" sz="2400" dirty="0"/>
              <a:t> </a:t>
            </a:r>
            <a:r>
              <a:rPr lang="es-ES" altLang="es-ES" sz="2400" dirty="0" err="1"/>
              <a:t>European</a:t>
            </a:r>
            <a:r>
              <a:rPr lang="es-ES" altLang="es-ES" sz="2400" dirty="0"/>
              <a:t> </a:t>
            </a:r>
            <a:r>
              <a:rPr lang="es-ES" altLang="es-ES" sz="2400" dirty="0" err="1"/>
              <a:t>economy</a:t>
            </a:r>
            <a:r>
              <a:rPr lang="es-ES" altLang="es-ES" sz="2400" dirty="0"/>
              <a:t> </a:t>
            </a:r>
            <a:r>
              <a:rPr lang="es-ES" altLang="es-ES" sz="2400" dirty="0" err="1"/>
              <a:t>expanded</a:t>
            </a:r>
            <a:r>
              <a:rPr lang="es-ES" altLang="es-ES" sz="2400" dirty="0"/>
              <a:t>. </a:t>
            </a:r>
            <a:r>
              <a:rPr lang="es-ES" altLang="es-ES" sz="2400" dirty="0" err="1"/>
              <a:t>Population</a:t>
            </a:r>
            <a:r>
              <a:rPr lang="es-ES" altLang="es-ES" sz="2400" dirty="0"/>
              <a:t> </a:t>
            </a:r>
            <a:r>
              <a:rPr lang="es-ES" altLang="es-ES" sz="2400" dirty="0" err="1"/>
              <a:t>grew</a:t>
            </a:r>
            <a:r>
              <a:rPr lang="es-ES" altLang="es-ES" sz="2400" dirty="0"/>
              <a:t>, and </a:t>
            </a:r>
            <a:r>
              <a:rPr lang="es-ES" altLang="es-ES" sz="2400" dirty="0" err="1"/>
              <a:t>there</a:t>
            </a:r>
            <a:r>
              <a:rPr lang="es-ES" altLang="es-ES" sz="2400" dirty="0"/>
              <a:t> </a:t>
            </a:r>
            <a:r>
              <a:rPr lang="es-ES" altLang="es-ES" sz="2400" dirty="0" err="1"/>
              <a:t>was</a:t>
            </a:r>
            <a:r>
              <a:rPr lang="es-ES" altLang="es-ES" sz="2400" dirty="0"/>
              <a:t> </a:t>
            </a:r>
            <a:r>
              <a:rPr lang="es-ES" altLang="es-ES" sz="2400" dirty="0" err="1"/>
              <a:t>greater</a:t>
            </a:r>
            <a:r>
              <a:rPr lang="es-ES" altLang="es-ES" sz="2400" dirty="0"/>
              <a:t> </a:t>
            </a:r>
            <a:r>
              <a:rPr lang="es-ES" altLang="es-ES" sz="2400" dirty="0" err="1"/>
              <a:t>demand</a:t>
            </a:r>
            <a:r>
              <a:rPr lang="es-ES" altLang="es-ES" sz="2400" dirty="0"/>
              <a:t> </a:t>
            </a:r>
            <a:r>
              <a:rPr lang="es-ES" altLang="es-ES" sz="2400" dirty="0" err="1"/>
              <a:t>for</a:t>
            </a:r>
            <a:r>
              <a:rPr lang="es-ES" altLang="es-ES" sz="2400" dirty="0"/>
              <a:t> </a:t>
            </a:r>
            <a:r>
              <a:rPr lang="es-ES" altLang="es-ES" sz="2400" dirty="0" err="1"/>
              <a:t>agricultural</a:t>
            </a:r>
            <a:r>
              <a:rPr lang="es-ES" altLang="es-ES" sz="2400" dirty="0"/>
              <a:t> </a:t>
            </a:r>
            <a:r>
              <a:rPr lang="es-ES" altLang="es-ES" sz="2400" dirty="0" err="1"/>
              <a:t>products</a:t>
            </a:r>
            <a:r>
              <a:rPr lang="es-ES" altLang="es-ES" sz="2400" dirty="0"/>
              <a:t> and </a:t>
            </a:r>
            <a:r>
              <a:rPr lang="es-ES" altLang="es-ES" sz="2400" dirty="0" err="1"/>
              <a:t>crafts</a:t>
            </a:r>
            <a:r>
              <a:rPr lang="es-ES" altLang="es-ES" sz="2400" dirty="0"/>
              <a:t>. </a:t>
            </a:r>
            <a:r>
              <a:rPr lang="es-ES" altLang="es-ES" sz="2400" dirty="0" err="1"/>
              <a:t>Geographical</a:t>
            </a:r>
            <a:r>
              <a:rPr lang="es-ES" altLang="es-ES" sz="2400" dirty="0"/>
              <a:t> </a:t>
            </a:r>
            <a:r>
              <a:rPr lang="es-ES" altLang="es-ES" sz="2400" dirty="0" err="1"/>
              <a:t>discoveries</a:t>
            </a:r>
            <a:r>
              <a:rPr lang="es-ES" altLang="es-ES" sz="2400" dirty="0"/>
              <a:t> led to more </a:t>
            </a:r>
            <a:r>
              <a:rPr lang="es-ES" altLang="es-ES" sz="2400" dirty="0" err="1"/>
              <a:t>trade</a:t>
            </a:r>
            <a:r>
              <a:rPr lang="es-ES" altLang="es-ES" sz="2400" dirty="0"/>
              <a:t> </a:t>
            </a:r>
            <a:r>
              <a:rPr lang="es-ES" altLang="es-ES" sz="2400" dirty="0" err="1"/>
              <a:t>with</a:t>
            </a:r>
            <a:r>
              <a:rPr lang="es-ES" altLang="es-ES" sz="2400" dirty="0"/>
              <a:t> </a:t>
            </a:r>
            <a:r>
              <a:rPr lang="es-ES" altLang="es-ES" sz="2400" dirty="0" err="1"/>
              <a:t>recently</a:t>
            </a:r>
            <a:r>
              <a:rPr lang="es-ES" altLang="es-ES" sz="2400" dirty="0"/>
              <a:t> </a:t>
            </a:r>
            <a:r>
              <a:rPr lang="es-ES" altLang="es-ES" sz="2400" dirty="0" err="1"/>
              <a:t>discovered</a:t>
            </a:r>
            <a:r>
              <a:rPr lang="es-ES" altLang="es-ES" sz="2400" dirty="0"/>
              <a:t> </a:t>
            </a:r>
            <a:r>
              <a:rPr lang="es-ES" altLang="es-ES" sz="2400" dirty="0" err="1"/>
              <a:t>lands</a:t>
            </a:r>
            <a:r>
              <a:rPr lang="es-ES" altLang="es-ES" sz="2400" dirty="0"/>
              <a:t>.</a:t>
            </a:r>
          </a:p>
          <a:p>
            <a:pPr marL="457200" lvl="1" indent="0" algn="just">
              <a:buNone/>
            </a:pPr>
            <a:endParaRPr lang="es-ES" altLang="es-ES" sz="2400" dirty="0"/>
          </a:p>
          <a:p>
            <a:pPr lvl="1" algn="just"/>
            <a:r>
              <a:rPr lang="es-ES" altLang="es-ES" sz="2400" dirty="0" err="1"/>
              <a:t>The</a:t>
            </a:r>
            <a:r>
              <a:rPr lang="es-ES" altLang="es-ES" sz="2400" dirty="0"/>
              <a:t> </a:t>
            </a:r>
            <a:r>
              <a:rPr lang="es-ES" altLang="es-ES" sz="2400" dirty="0" err="1"/>
              <a:t>banking</a:t>
            </a:r>
            <a:r>
              <a:rPr lang="es-ES" altLang="es-ES" sz="2400" dirty="0"/>
              <a:t> </a:t>
            </a:r>
            <a:r>
              <a:rPr lang="es-ES" altLang="es-ES" sz="2400" dirty="0" err="1"/>
              <a:t>system</a:t>
            </a:r>
            <a:r>
              <a:rPr lang="es-ES" altLang="es-ES" sz="2400" dirty="0"/>
              <a:t> </a:t>
            </a:r>
            <a:r>
              <a:rPr lang="es-ES" altLang="es-ES" sz="2400" dirty="0" err="1"/>
              <a:t>improved</a:t>
            </a:r>
            <a:r>
              <a:rPr lang="es-ES" altLang="es-ES" sz="2400" dirty="0"/>
              <a:t>, and new </a:t>
            </a:r>
            <a:r>
              <a:rPr lang="es-ES" altLang="es-ES" sz="2400" dirty="0" err="1"/>
              <a:t>payment</a:t>
            </a:r>
            <a:r>
              <a:rPr lang="es-ES" altLang="es-ES" sz="2400" dirty="0"/>
              <a:t> and </a:t>
            </a:r>
            <a:r>
              <a:rPr lang="es-ES" altLang="es-ES" sz="2400" dirty="0" err="1"/>
              <a:t>lending</a:t>
            </a:r>
            <a:r>
              <a:rPr lang="es-ES" altLang="es-ES" sz="2400" dirty="0"/>
              <a:t> </a:t>
            </a:r>
            <a:r>
              <a:rPr lang="es-ES" altLang="es-ES" sz="2400" dirty="0" err="1"/>
              <a:t>methods</a:t>
            </a:r>
            <a:r>
              <a:rPr lang="es-ES" altLang="es-ES" sz="2400" dirty="0"/>
              <a:t> </a:t>
            </a:r>
            <a:r>
              <a:rPr lang="es-ES" altLang="es-ES" sz="2400" dirty="0" err="1"/>
              <a:t>made</a:t>
            </a:r>
            <a:r>
              <a:rPr lang="es-ES" altLang="es-ES" sz="2400" dirty="0"/>
              <a:t> </a:t>
            </a:r>
            <a:r>
              <a:rPr lang="es-ES" altLang="es-ES" sz="2400" dirty="0" err="1"/>
              <a:t>financial</a:t>
            </a:r>
            <a:r>
              <a:rPr lang="es-ES" altLang="es-ES" sz="2400" dirty="0"/>
              <a:t> </a:t>
            </a:r>
            <a:r>
              <a:rPr lang="es-ES" altLang="es-ES" sz="2400" dirty="0" err="1"/>
              <a:t>transactions</a:t>
            </a:r>
            <a:r>
              <a:rPr lang="es-ES" altLang="es-ES" sz="2400" dirty="0"/>
              <a:t> </a:t>
            </a:r>
            <a:r>
              <a:rPr lang="es-ES" altLang="es-ES" sz="2400" dirty="0" err="1"/>
              <a:t>easier</a:t>
            </a:r>
            <a:r>
              <a:rPr lang="es-ES" altLang="es-ES" sz="2400" dirty="0"/>
              <a:t>.</a:t>
            </a:r>
          </a:p>
          <a:p>
            <a:pPr>
              <a:buFontTx/>
              <a:buNone/>
            </a:pPr>
            <a:endParaRPr lang="es-ES" altLang="es-E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093255" cy="2376264"/>
          </a:xfrm>
        </p:spPr>
        <p:txBody>
          <a:bodyPr/>
          <a:lstStyle/>
          <a:p>
            <a:pPr algn="ctr"/>
            <a:r>
              <a:rPr lang="es-ES" dirty="0"/>
              <a:t>MEDIEVAL TRADE ROUTES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16832"/>
            <a:ext cx="6120680" cy="3917235"/>
          </a:xfrm>
        </p:spPr>
      </p:pic>
    </p:spTree>
    <p:extLst>
      <p:ext uri="{BB962C8B-B14F-4D97-AF65-F5344CB8AC3E}">
        <p14:creationId xmlns:p14="http://schemas.microsoft.com/office/powerpoint/2010/main" val="339085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9633" y="260648"/>
            <a:ext cx="7274768" cy="1644352"/>
          </a:xfrm>
        </p:spPr>
        <p:txBody>
          <a:bodyPr>
            <a:normAutofit fontScale="90000"/>
          </a:bodyPr>
          <a:lstStyle/>
          <a:p>
            <a:pPr algn="just"/>
            <a:r>
              <a:rPr lang="es-ES" dirty="0"/>
              <a:t>EARLYMODERN TIMES TRADE ROUTES</a:t>
            </a:r>
            <a:br>
              <a:rPr lang="es-ES" dirty="0"/>
            </a:br>
            <a:br>
              <a:rPr lang="es-ES" dirty="0"/>
            </a:br>
            <a:r>
              <a:rPr lang="es-ES" dirty="0"/>
              <a:t>       </a:t>
            </a:r>
            <a:r>
              <a:rPr lang="es-ES" sz="3100" b="1" dirty="0"/>
              <a:t>CAN YOU SPOT THE DIFFERENCES?</a:t>
            </a:r>
            <a:endParaRPr lang="es-ES" sz="3100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60848"/>
            <a:ext cx="7562800" cy="423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8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altLang="es-ES" sz="4000" dirty="0"/>
              <a:t>       EUROPE IN THE </a:t>
            </a:r>
            <a:br>
              <a:rPr lang="es-ES" altLang="es-ES" sz="4000" dirty="0"/>
            </a:br>
            <a:r>
              <a:rPr lang="es-ES" altLang="es-ES" sz="4000" dirty="0"/>
              <a:t>        16th CENTURY: SOCIETY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s-ES" altLang="es-ES" sz="2800" dirty="0"/>
              <a:t>Social </a:t>
            </a:r>
            <a:r>
              <a:rPr lang="es-ES" altLang="es-ES" sz="2800" dirty="0" err="1"/>
              <a:t>changes</a:t>
            </a:r>
            <a:endParaRPr lang="es-ES" altLang="es-ES" sz="2800" dirty="0"/>
          </a:p>
          <a:p>
            <a:pPr lvl="1" algn="just"/>
            <a:r>
              <a:rPr lang="es-ES" altLang="es-ES" sz="2800" dirty="0" err="1"/>
              <a:t>The</a:t>
            </a:r>
            <a:r>
              <a:rPr lang="es-ES" altLang="es-ES" sz="2800" dirty="0"/>
              <a:t> nobles and </a:t>
            </a:r>
            <a:r>
              <a:rPr lang="es-ES" altLang="es-ES" sz="2800" dirty="0" err="1"/>
              <a:t>the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clergy</a:t>
            </a:r>
            <a:r>
              <a:rPr lang="es-ES" altLang="es-ES" sz="2800" dirty="0"/>
              <a:t> </a:t>
            </a:r>
            <a:r>
              <a:rPr lang="es-ES" altLang="es-ES" sz="2800" dirty="0" err="1"/>
              <a:t>continued</a:t>
            </a:r>
            <a:r>
              <a:rPr lang="es-ES" altLang="es-ES" sz="2800" dirty="0"/>
              <a:t> to be </a:t>
            </a:r>
            <a:r>
              <a:rPr lang="es-ES" altLang="es-ES" sz="2800" dirty="0" err="1"/>
              <a:t>the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most</a:t>
            </a:r>
            <a:r>
              <a:rPr lang="es-ES" altLang="es-ES" sz="2800" dirty="0"/>
              <a:t> </a:t>
            </a:r>
            <a:r>
              <a:rPr lang="es-ES" altLang="es-ES" sz="2800" dirty="0" err="1"/>
              <a:t>highly</a:t>
            </a:r>
            <a:r>
              <a:rPr lang="es-ES" altLang="es-ES" sz="2800" dirty="0"/>
              <a:t> </a:t>
            </a:r>
            <a:r>
              <a:rPr lang="es-ES" altLang="es-ES" sz="2800" dirty="0" err="1"/>
              <a:t>privileged</a:t>
            </a:r>
            <a:r>
              <a:rPr lang="es-ES" altLang="es-ES" sz="2800" dirty="0"/>
              <a:t> </a:t>
            </a:r>
            <a:r>
              <a:rPr lang="es-ES" altLang="es-ES" sz="2800" dirty="0" err="1"/>
              <a:t>classes</a:t>
            </a:r>
            <a:r>
              <a:rPr lang="es-ES" altLang="es-ES" sz="2800" dirty="0"/>
              <a:t>. </a:t>
            </a:r>
            <a:r>
              <a:rPr lang="es-ES" altLang="es-ES" sz="2800" dirty="0" err="1"/>
              <a:t>They</a:t>
            </a:r>
            <a:r>
              <a:rPr lang="es-ES" altLang="es-ES" sz="2800" dirty="0"/>
              <a:t> </a:t>
            </a:r>
            <a:r>
              <a:rPr lang="es-ES" altLang="es-ES" sz="2800" dirty="0" err="1"/>
              <a:t>did</a:t>
            </a:r>
            <a:r>
              <a:rPr lang="es-ES" altLang="es-ES" sz="2800" dirty="0"/>
              <a:t> </a:t>
            </a:r>
            <a:r>
              <a:rPr lang="es-ES" altLang="es-ES" sz="2800" dirty="0" err="1"/>
              <a:t>not</a:t>
            </a:r>
            <a:r>
              <a:rPr lang="es-ES" altLang="es-ES" sz="2800" dirty="0"/>
              <a:t> </a:t>
            </a:r>
            <a:r>
              <a:rPr lang="es-ES" altLang="es-ES" sz="2800" dirty="0" err="1"/>
              <a:t>pay</a:t>
            </a:r>
            <a:r>
              <a:rPr lang="es-ES" altLang="es-ES" sz="2800" dirty="0"/>
              <a:t> </a:t>
            </a:r>
            <a:r>
              <a:rPr lang="es-ES" altLang="es-ES" sz="2800" dirty="0" err="1"/>
              <a:t>direct</a:t>
            </a:r>
            <a:r>
              <a:rPr lang="es-ES" altLang="es-ES" sz="2800" dirty="0"/>
              <a:t> </a:t>
            </a:r>
            <a:r>
              <a:rPr lang="es-ES" altLang="es-ES" sz="2800" dirty="0" err="1"/>
              <a:t>taxes</a:t>
            </a:r>
            <a:r>
              <a:rPr lang="es-ES" altLang="es-ES" sz="2800" dirty="0"/>
              <a:t>, </a:t>
            </a:r>
            <a:r>
              <a:rPr lang="es-ES" altLang="es-ES" sz="2800" dirty="0" err="1"/>
              <a:t>dominated</a:t>
            </a:r>
            <a:r>
              <a:rPr lang="es-ES" altLang="es-ES" sz="2800" dirty="0"/>
              <a:t> </a:t>
            </a:r>
            <a:r>
              <a:rPr lang="es-ES" altLang="es-ES" sz="2800" dirty="0" err="1"/>
              <a:t>society</a:t>
            </a:r>
            <a:r>
              <a:rPr lang="es-ES" altLang="es-ES" sz="2800" dirty="0"/>
              <a:t>, and  </a:t>
            </a:r>
            <a:r>
              <a:rPr lang="es-ES" altLang="es-ES" sz="2800" dirty="0" err="1"/>
              <a:t>held</a:t>
            </a:r>
            <a:r>
              <a:rPr lang="es-ES" altLang="es-ES" sz="2800" dirty="0"/>
              <a:t> </a:t>
            </a:r>
            <a:r>
              <a:rPr lang="es-ES" altLang="es-ES" sz="2800" dirty="0" err="1"/>
              <a:t>the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most</a:t>
            </a:r>
            <a:r>
              <a:rPr lang="es-ES" altLang="es-ES" sz="2800" dirty="0"/>
              <a:t> </a:t>
            </a:r>
            <a:r>
              <a:rPr lang="es-ES" altLang="es-ES" sz="2800" dirty="0" err="1"/>
              <a:t>important</a:t>
            </a:r>
            <a:r>
              <a:rPr lang="es-ES" altLang="es-ES" sz="2800" dirty="0"/>
              <a:t> positions. </a:t>
            </a:r>
            <a:r>
              <a:rPr lang="es-ES" altLang="es-ES" sz="2800" dirty="0" err="1"/>
              <a:t>They</a:t>
            </a:r>
            <a:r>
              <a:rPr lang="es-ES" altLang="es-ES" sz="2800" dirty="0"/>
              <a:t> </a:t>
            </a:r>
            <a:r>
              <a:rPr lang="es-ES" altLang="es-ES" sz="2800" dirty="0" err="1"/>
              <a:t>were</a:t>
            </a:r>
            <a:r>
              <a:rPr lang="es-ES" altLang="es-ES" sz="2800" dirty="0"/>
              <a:t> a </a:t>
            </a:r>
            <a:r>
              <a:rPr lang="es-ES" altLang="es-ES" sz="2800" dirty="0" err="1"/>
              <a:t>minority</a:t>
            </a:r>
            <a:r>
              <a:rPr lang="es-ES" altLang="es-ES" sz="2800" dirty="0"/>
              <a:t>, </a:t>
            </a:r>
            <a:r>
              <a:rPr lang="es-ES" altLang="es-ES" sz="2800" dirty="0" err="1"/>
              <a:t>but</a:t>
            </a:r>
            <a:r>
              <a:rPr lang="es-ES" altLang="es-ES" sz="2800" dirty="0"/>
              <a:t> </a:t>
            </a:r>
            <a:r>
              <a:rPr lang="es-ES" altLang="es-ES" sz="2800" dirty="0" err="1"/>
              <a:t>their</a:t>
            </a:r>
            <a:r>
              <a:rPr lang="es-ES" altLang="es-ES" sz="2800" dirty="0"/>
              <a:t> </a:t>
            </a:r>
            <a:r>
              <a:rPr lang="es-ES" altLang="es-ES" sz="2800" dirty="0" err="1"/>
              <a:t>numbers</a:t>
            </a:r>
            <a:r>
              <a:rPr lang="es-ES" altLang="es-ES" sz="2800" dirty="0"/>
              <a:t> </a:t>
            </a:r>
            <a:r>
              <a:rPr lang="es-ES" altLang="es-ES" sz="2800" dirty="0" err="1"/>
              <a:t>were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increasing</a:t>
            </a:r>
            <a:endParaRPr lang="es-ES" altLang="es-ES" sz="2800" dirty="0"/>
          </a:p>
          <a:p>
            <a:pPr lvl="1" algn="just"/>
            <a:r>
              <a:rPr lang="es-ES" altLang="es-ES" sz="2800" dirty="0" err="1"/>
              <a:t>However</a:t>
            </a:r>
            <a:r>
              <a:rPr lang="es-ES" altLang="es-ES" sz="2800" dirty="0"/>
              <a:t>, </a:t>
            </a:r>
            <a:r>
              <a:rPr lang="es-ES" altLang="es-ES" sz="2800" dirty="0" err="1"/>
              <a:t>the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Bourgeoisie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also</a:t>
            </a:r>
            <a:r>
              <a:rPr lang="es-ES" altLang="es-ES" sz="2800" dirty="0"/>
              <a:t> </a:t>
            </a:r>
            <a:r>
              <a:rPr lang="es-ES" altLang="es-ES" sz="2800" dirty="0" err="1"/>
              <a:t>became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very</a:t>
            </a:r>
            <a:r>
              <a:rPr lang="es-ES" altLang="es-ES" sz="2800" dirty="0"/>
              <a:t> </a:t>
            </a:r>
            <a:r>
              <a:rPr lang="es-ES" altLang="es-ES" sz="2800" dirty="0" err="1"/>
              <a:t>influential</a:t>
            </a:r>
            <a:r>
              <a:rPr lang="es-ES" altLang="es-ES" sz="2800" dirty="0"/>
              <a:t>. </a:t>
            </a:r>
            <a:r>
              <a:rPr lang="es-ES" altLang="es-ES" sz="2800" dirty="0" err="1"/>
              <a:t>It</a:t>
            </a:r>
            <a:r>
              <a:rPr lang="es-ES" altLang="es-ES" sz="2800" dirty="0"/>
              <a:t> </a:t>
            </a:r>
            <a:r>
              <a:rPr lang="es-ES" altLang="es-ES" sz="2800" dirty="0" err="1"/>
              <a:t>was</a:t>
            </a:r>
            <a:r>
              <a:rPr lang="es-ES" altLang="es-ES" sz="2800" dirty="0"/>
              <a:t>  </a:t>
            </a:r>
            <a:r>
              <a:rPr lang="es-ES" altLang="es-ES" sz="2800" dirty="0" err="1"/>
              <a:t>made</a:t>
            </a:r>
            <a:r>
              <a:rPr lang="es-ES" altLang="es-ES" sz="2800" dirty="0"/>
              <a:t> up of </a:t>
            </a:r>
            <a:r>
              <a:rPr lang="es-ES" altLang="es-ES" sz="2800" dirty="0" err="1"/>
              <a:t>rich</a:t>
            </a:r>
            <a:r>
              <a:rPr lang="es-ES" altLang="es-ES" sz="2800" dirty="0"/>
              <a:t> and </a:t>
            </a:r>
            <a:r>
              <a:rPr lang="es-ES" altLang="es-ES" sz="2800" dirty="0" err="1"/>
              <a:t>powerful</a:t>
            </a:r>
            <a:r>
              <a:rPr lang="es-ES" altLang="es-ES" sz="2800" dirty="0"/>
              <a:t> </a:t>
            </a:r>
            <a:r>
              <a:rPr lang="es-ES" altLang="es-ES" sz="2800" dirty="0" err="1"/>
              <a:t>merchant</a:t>
            </a:r>
            <a:r>
              <a:rPr lang="es-ES" altLang="es-ES" sz="2800" dirty="0"/>
              <a:t> and </a:t>
            </a:r>
            <a:r>
              <a:rPr lang="es-ES" altLang="es-ES" sz="2800" dirty="0" err="1"/>
              <a:t>banking</a:t>
            </a:r>
            <a:r>
              <a:rPr lang="es-ES" altLang="es-ES" sz="2800" dirty="0"/>
              <a:t> </a:t>
            </a:r>
            <a:r>
              <a:rPr lang="es-ES" altLang="es-ES" sz="2800" dirty="0" err="1"/>
              <a:t>families</a:t>
            </a:r>
            <a:r>
              <a:rPr lang="es-ES" altLang="es-ES" sz="2800" dirty="0"/>
              <a:t>.</a:t>
            </a: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6948488" y="6237288"/>
            <a:ext cx="792162" cy="215900"/>
          </a:xfrm>
          <a:prstGeom prst="rightArrow">
            <a:avLst>
              <a:gd name="adj1" fmla="val 50000"/>
              <a:gd name="adj2" fmla="val 9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580063" y="6165850"/>
            <a:ext cx="1511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/>
              <a:t>continue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922114"/>
          </a:xfrm>
        </p:spPr>
        <p:txBody>
          <a:bodyPr>
            <a:normAutofit fontScale="90000"/>
          </a:bodyPr>
          <a:lstStyle/>
          <a:p>
            <a:pPr algn="l"/>
            <a:r>
              <a:rPr lang="es-ES" dirty="0" err="1"/>
              <a:t>Who</a:t>
            </a:r>
            <a:r>
              <a:rPr lang="es-ES" dirty="0"/>
              <a:t> are </a:t>
            </a:r>
            <a:r>
              <a:rPr lang="es-ES" dirty="0" err="1"/>
              <a:t>the</a:t>
            </a:r>
            <a:r>
              <a:rPr lang="es-ES" dirty="0"/>
              <a:t> nobles?</a:t>
            </a:r>
            <a:br>
              <a:rPr lang="es-ES" dirty="0"/>
            </a:br>
            <a:r>
              <a:rPr lang="es-ES" dirty="0"/>
              <a:t>And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merchants</a:t>
            </a:r>
            <a:r>
              <a:rPr lang="es-ES" dirty="0"/>
              <a:t>?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32" y="2025013"/>
            <a:ext cx="4272845" cy="4419724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196752"/>
            <a:ext cx="3090672" cy="552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3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altLang="es-ES" sz="4000" dirty="0"/>
              <a:t>     EUROPE IN THE </a:t>
            </a:r>
            <a:br>
              <a:rPr lang="es-ES" altLang="es-ES" sz="4000" dirty="0"/>
            </a:br>
            <a:r>
              <a:rPr lang="es-ES" altLang="es-ES" sz="4000" dirty="0"/>
              <a:t>16TH CENTURY: SOCIETY     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0" y="1268413"/>
            <a:ext cx="9144000" cy="5589587"/>
          </a:xfrm>
        </p:spPr>
        <p:txBody>
          <a:bodyPr/>
          <a:lstStyle/>
          <a:p>
            <a:pPr marL="0" indent="0">
              <a:buNone/>
            </a:pPr>
            <a:endParaRPr lang="es-ES" altLang="es-ES" dirty="0"/>
          </a:p>
          <a:p>
            <a:pPr lvl="1" algn="just"/>
            <a:r>
              <a:rPr lang="es-ES" altLang="es-ES" sz="2800" dirty="0" err="1"/>
              <a:t>Some</a:t>
            </a:r>
            <a:r>
              <a:rPr lang="es-ES" altLang="es-ES" sz="2800" dirty="0"/>
              <a:t> of </a:t>
            </a:r>
            <a:r>
              <a:rPr lang="es-ES" altLang="es-ES" sz="2800" dirty="0" err="1"/>
              <a:t>them</a:t>
            </a:r>
            <a:r>
              <a:rPr lang="es-ES" altLang="es-ES" sz="2800" dirty="0"/>
              <a:t> </a:t>
            </a:r>
            <a:r>
              <a:rPr lang="es-ES" altLang="es-ES" sz="2800" dirty="0" err="1"/>
              <a:t>married</a:t>
            </a:r>
            <a:r>
              <a:rPr lang="es-ES" altLang="es-ES" sz="2800" dirty="0"/>
              <a:t> </a:t>
            </a:r>
            <a:r>
              <a:rPr lang="es-ES" altLang="es-ES" sz="2800" dirty="0" err="1"/>
              <a:t>into</a:t>
            </a:r>
            <a:r>
              <a:rPr lang="es-ES" altLang="es-ES" sz="2800" dirty="0"/>
              <a:t> noble </a:t>
            </a:r>
            <a:r>
              <a:rPr lang="es-ES" altLang="es-ES" sz="2800" dirty="0" err="1"/>
              <a:t>families</a:t>
            </a:r>
            <a:r>
              <a:rPr lang="es-ES" altLang="es-ES" sz="2800" dirty="0"/>
              <a:t> to </a:t>
            </a:r>
            <a:r>
              <a:rPr lang="es-ES" altLang="es-ES" sz="2800" dirty="0" err="1"/>
              <a:t>raise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their</a:t>
            </a:r>
            <a:r>
              <a:rPr lang="es-ES" altLang="es-ES" sz="2800" dirty="0"/>
              <a:t> social status. A </a:t>
            </a:r>
            <a:r>
              <a:rPr lang="es-ES" altLang="es-ES" sz="2800" dirty="0" err="1"/>
              <a:t>number</a:t>
            </a:r>
            <a:r>
              <a:rPr lang="es-ES" altLang="es-ES" sz="2800" dirty="0"/>
              <a:t> of </a:t>
            </a:r>
            <a:r>
              <a:rPr lang="es-ES" altLang="es-ES" sz="2800" dirty="0" err="1"/>
              <a:t>bourgeois</a:t>
            </a:r>
            <a:r>
              <a:rPr lang="es-ES" altLang="es-ES" sz="2800" dirty="0"/>
              <a:t> </a:t>
            </a:r>
            <a:r>
              <a:rPr lang="es-ES" altLang="es-ES" sz="2800" dirty="0" err="1"/>
              <a:t>families</a:t>
            </a:r>
            <a:r>
              <a:rPr lang="es-ES" altLang="es-ES" sz="2800" dirty="0"/>
              <a:t> </a:t>
            </a:r>
            <a:r>
              <a:rPr lang="es-ES" altLang="es-ES" sz="2800" dirty="0" err="1"/>
              <a:t>achieved</a:t>
            </a:r>
            <a:r>
              <a:rPr lang="es-ES" altLang="es-ES" sz="2800" dirty="0"/>
              <a:t> </a:t>
            </a:r>
            <a:r>
              <a:rPr lang="es-ES" altLang="es-ES" sz="2800" dirty="0" err="1"/>
              <a:t>great</a:t>
            </a:r>
            <a:r>
              <a:rPr lang="es-ES" altLang="es-ES" sz="2800" dirty="0"/>
              <a:t> </a:t>
            </a:r>
            <a:r>
              <a:rPr lang="es-ES" altLang="es-ES" sz="2800" dirty="0" err="1"/>
              <a:t>political</a:t>
            </a:r>
            <a:r>
              <a:rPr lang="es-ES" altLang="es-ES" sz="2800" dirty="0"/>
              <a:t> </a:t>
            </a:r>
            <a:r>
              <a:rPr lang="es-ES" altLang="es-ES" sz="2800" dirty="0" err="1"/>
              <a:t>power</a:t>
            </a:r>
            <a:r>
              <a:rPr lang="es-ES" altLang="es-ES" sz="2800" dirty="0"/>
              <a:t>, </a:t>
            </a:r>
            <a:r>
              <a:rPr lang="es-ES" altLang="es-ES" sz="2800" dirty="0" err="1"/>
              <a:t>such</a:t>
            </a:r>
            <a:r>
              <a:rPr lang="es-ES" altLang="es-ES" sz="2800" dirty="0"/>
              <a:t> as </a:t>
            </a:r>
            <a:r>
              <a:rPr lang="es-ES" altLang="es-ES" sz="2800" dirty="0" err="1"/>
              <a:t>the</a:t>
            </a:r>
            <a:r>
              <a:rPr lang="es-ES" altLang="es-ES" sz="2800" dirty="0"/>
              <a:t> Medici in </a:t>
            </a:r>
            <a:r>
              <a:rPr lang="es-ES" altLang="es-ES" sz="2800" dirty="0" err="1"/>
              <a:t>Italy</a:t>
            </a:r>
            <a:r>
              <a:rPr lang="es-ES" altLang="es-ES" sz="2800" dirty="0"/>
              <a:t>. </a:t>
            </a:r>
          </a:p>
          <a:p>
            <a:pPr lvl="1" algn="just"/>
            <a:r>
              <a:rPr lang="es-ES" altLang="es-ES" sz="2800" dirty="0" err="1"/>
              <a:t>Others</a:t>
            </a:r>
            <a:r>
              <a:rPr lang="es-ES" altLang="es-ES" sz="2800" dirty="0"/>
              <a:t>, </a:t>
            </a:r>
            <a:r>
              <a:rPr lang="es-ES" altLang="es-ES" sz="2800" dirty="0" err="1"/>
              <a:t>such</a:t>
            </a:r>
            <a:r>
              <a:rPr lang="es-ES" altLang="es-ES" sz="2800" dirty="0"/>
              <a:t>  as </a:t>
            </a:r>
            <a:r>
              <a:rPr lang="es-ES" altLang="es-ES" sz="2800" dirty="0" err="1"/>
              <a:t>the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Fuggers</a:t>
            </a:r>
            <a:r>
              <a:rPr lang="es-ES" altLang="es-ES" sz="2800" dirty="0"/>
              <a:t>, German </a:t>
            </a:r>
            <a:r>
              <a:rPr lang="es-ES" altLang="es-ES" sz="2800" dirty="0" err="1"/>
              <a:t>Bankers</a:t>
            </a:r>
            <a:r>
              <a:rPr lang="es-ES" altLang="es-ES" sz="2800" dirty="0"/>
              <a:t>, </a:t>
            </a:r>
            <a:r>
              <a:rPr lang="es-ES" altLang="es-ES" sz="2800" dirty="0" err="1"/>
              <a:t>had</a:t>
            </a:r>
            <a:r>
              <a:rPr lang="es-ES" altLang="es-ES" sz="2800" dirty="0"/>
              <a:t> personal </a:t>
            </a:r>
            <a:r>
              <a:rPr lang="es-ES" altLang="es-ES" sz="2800" dirty="0" err="1"/>
              <a:t>connections</a:t>
            </a:r>
            <a:r>
              <a:rPr lang="es-ES" altLang="es-ES" sz="2800" dirty="0"/>
              <a:t> </a:t>
            </a:r>
            <a:r>
              <a:rPr lang="es-ES" altLang="es-ES" sz="2800" dirty="0" err="1"/>
              <a:t>with</a:t>
            </a:r>
            <a:r>
              <a:rPr lang="es-ES" altLang="es-ES" sz="2800" dirty="0"/>
              <a:t> </a:t>
            </a:r>
            <a:r>
              <a:rPr lang="es-ES" altLang="es-ES" sz="2800" dirty="0" err="1"/>
              <a:t>powerful</a:t>
            </a:r>
            <a:r>
              <a:rPr lang="es-ES" altLang="es-ES" sz="2800" dirty="0"/>
              <a:t> </a:t>
            </a:r>
            <a:r>
              <a:rPr lang="es-ES" altLang="es-ES" sz="2800" dirty="0" err="1"/>
              <a:t>monarchs</a:t>
            </a:r>
            <a:r>
              <a:rPr lang="es-ES" altLang="es-ES" sz="2800" dirty="0"/>
              <a:t>. </a:t>
            </a:r>
            <a:r>
              <a:rPr lang="es-ES" altLang="es-ES" sz="2800" dirty="0" err="1"/>
              <a:t>They</a:t>
            </a:r>
            <a:r>
              <a:rPr lang="es-ES" altLang="es-ES" sz="2800" dirty="0"/>
              <a:t> </a:t>
            </a:r>
            <a:r>
              <a:rPr lang="es-ES" altLang="es-ES" sz="2800" dirty="0" err="1"/>
              <a:t>lent</a:t>
            </a:r>
            <a:r>
              <a:rPr lang="es-ES" altLang="es-ES" sz="2800" dirty="0"/>
              <a:t> </a:t>
            </a:r>
            <a:r>
              <a:rPr lang="es-ES" altLang="es-ES" sz="2800" dirty="0" err="1"/>
              <a:t>them</a:t>
            </a:r>
            <a:r>
              <a:rPr lang="es-ES" altLang="es-ES" sz="2800" dirty="0"/>
              <a:t> </a:t>
            </a:r>
            <a:r>
              <a:rPr lang="es-ES" altLang="es-ES" sz="2800" dirty="0" err="1"/>
              <a:t>money</a:t>
            </a:r>
            <a:r>
              <a:rPr lang="es-ES" altLang="es-ES" sz="2800" dirty="0"/>
              <a:t> and </a:t>
            </a:r>
            <a:r>
              <a:rPr lang="es-ES" altLang="es-ES" sz="2800" dirty="0" err="1"/>
              <a:t>received</a:t>
            </a:r>
            <a:r>
              <a:rPr lang="es-ES" altLang="es-ES" sz="2800" dirty="0"/>
              <a:t> </a:t>
            </a:r>
            <a:r>
              <a:rPr lang="es-ES" altLang="es-ES" sz="2800" dirty="0" err="1"/>
              <a:t>privileges</a:t>
            </a:r>
            <a:r>
              <a:rPr lang="es-ES" altLang="es-ES" sz="2800" dirty="0"/>
              <a:t> in </a:t>
            </a:r>
            <a:r>
              <a:rPr lang="es-ES" altLang="es-ES" sz="2800" dirty="0" err="1"/>
              <a:t>exchange</a:t>
            </a:r>
            <a:endParaRPr lang="es-ES" altLang="es-ES" sz="2800" dirty="0"/>
          </a:p>
          <a:p>
            <a:pPr lvl="1" algn="just"/>
            <a:r>
              <a:rPr lang="es-ES" altLang="es-ES" sz="2800" dirty="0" err="1"/>
              <a:t>Peasants</a:t>
            </a:r>
            <a:r>
              <a:rPr lang="es-ES" altLang="es-ES" sz="2800" dirty="0"/>
              <a:t> </a:t>
            </a:r>
            <a:r>
              <a:rPr lang="es-ES" altLang="es-ES" sz="2800" dirty="0" err="1"/>
              <a:t>continued</a:t>
            </a:r>
            <a:r>
              <a:rPr lang="es-ES" altLang="es-ES" sz="2800" dirty="0"/>
              <a:t> to </a:t>
            </a:r>
            <a:r>
              <a:rPr lang="es-ES" altLang="es-ES" sz="2800" dirty="0" err="1"/>
              <a:t>live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under</a:t>
            </a:r>
            <a:r>
              <a:rPr lang="es-ES" altLang="es-ES" sz="2800" dirty="0"/>
              <a:t> </a:t>
            </a:r>
            <a:r>
              <a:rPr lang="es-ES" altLang="es-ES" sz="2800" dirty="0" err="1"/>
              <a:t>harsh</a:t>
            </a:r>
            <a:r>
              <a:rPr lang="es-ES" altLang="es-ES" sz="2800" dirty="0"/>
              <a:t> </a:t>
            </a:r>
            <a:r>
              <a:rPr lang="es-ES" altLang="es-ES" sz="2800" dirty="0" err="1"/>
              <a:t>conditions</a:t>
            </a:r>
            <a:r>
              <a:rPr lang="es-ES" altLang="es-ES" sz="2800" dirty="0"/>
              <a:t> and  </a:t>
            </a:r>
            <a:r>
              <a:rPr lang="es-ES" altLang="es-ES" sz="2800" dirty="0" err="1"/>
              <a:t>most</a:t>
            </a:r>
            <a:r>
              <a:rPr lang="es-ES" altLang="es-ES" sz="2800" dirty="0"/>
              <a:t> </a:t>
            </a:r>
            <a:r>
              <a:rPr lang="es-ES" altLang="es-ES" sz="2800" dirty="0" err="1"/>
              <a:t>were</a:t>
            </a:r>
            <a:r>
              <a:rPr lang="es-ES" altLang="es-ES" sz="2800" dirty="0"/>
              <a:t> </a:t>
            </a:r>
            <a:r>
              <a:rPr lang="es-ES" altLang="es-ES" sz="2800" dirty="0" err="1"/>
              <a:t>very</a:t>
            </a:r>
            <a:r>
              <a:rPr lang="es-ES" altLang="es-ES" sz="2800" dirty="0"/>
              <a:t> </a:t>
            </a:r>
            <a:r>
              <a:rPr lang="es-ES" altLang="es-ES" sz="2800" dirty="0" err="1"/>
              <a:t>poor</a:t>
            </a:r>
            <a:r>
              <a:rPr lang="es-ES" altLang="es-ES" sz="28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18277"/>
            <a:ext cx="2110610" cy="3035168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619672" y="0"/>
            <a:ext cx="6410672" cy="932682"/>
          </a:xfrm>
        </p:spPr>
        <p:txBody>
          <a:bodyPr/>
          <a:lstStyle/>
          <a:p>
            <a:r>
              <a:rPr lang="es-ES" dirty="0"/>
              <a:t>FUGGERS AGAINST MEDICIS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143" y="4149080"/>
            <a:ext cx="2885775" cy="246988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222" y="1192881"/>
            <a:ext cx="2545642" cy="313576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23011" y="4005064"/>
            <a:ext cx="2158267" cy="283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81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s-ES" altLang="es-ES" sz="4000" dirty="0"/>
              <a:t>         EUROPE IN THE 16th CENTURY:</a:t>
            </a:r>
            <a:br>
              <a:rPr lang="es-ES" altLang="es-ES" sz="4000" dirty="0"/>
            </a:br>
            <a:r>
              <a:rPr lang="es-ES" altLang="es-ES" sz="4000" dirty="0"/>
              <a:t>         AUTHORITARIAN MONARCHIES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259632" y="1417638"/>
            <a:ext cx="7056784" cy="5683770"/>
          </a:xfrm>
        </p:spPr>
        <p:txBody>
          <a:bodyPr>
            <a:normAutofit/>
          </a:bodyPr>
          <a:lstStyle/>
          <a:p>
            <a:pPr lvl="1" algn="just"/>
            <a:r>
              <a:rPr lang="es-ES" altLang="es-ES" sz="2000" dirty="0"/>
              <a:t>In </a:t>
            </a:r>
            <a:r>
              <a:rPr lang="es-ES" altLang="es-ES" sz="2000" dirty="0" err="1"/>
              <a:t>the</a:t>
            </a:r>
            <a:r>
              <a:rPr lang="es-ES" altLang="es-ES" sz="2000" dirty="0"/>
              <a:t> 15th </a:t>
            </a:r>
            <a:r>
              <a:rPr lang="es-ES" altLang="es-ES" sz="2000" dirty="0" err="1"/>
              <a:t>century</a:t>
            </a:r>
            <a:r>
              <a:rPr lang="es-ES" altLang="es-ES" sz="2000" dirty="0"/>
              <a:t>, </a:t>
            </a:r>
            <a:r>
              <a:rPr lang="es-ES" altLang="es-ES" sz="2000" dirty="0" err="1"/>
              <a:t>European</a:t>
            </a:r>
            <a:r>
              <a:rPr lang="es-ES" altLang="es-ES" sz="2000" dirty="0"/>
              <a:t> </a:t>
            </a:r>
            <a:r>
              <a:rPr lang="es-ES" altLang="es-ES" sz="2000" dirty="0" err="1"/>
              <a:t>monarchs</a:t>
            </a:r>
            <a:r>
              <a:rPr lang="es-ES" altLang="es-ES" sz="2000" dirty="0"/>
              <a:t> </a:t>
            </a:r>
            <a:r>
              <a:rPr lang="es-ES" altLang="es-ES" sz="2000" dirty="0" err="1"/>
              <a:t>continued</a:t>
            </a:r>
            <a:r>
              <a:rPr lang="es-ES" altLang="es-ES" sz="2000" dirty="0"/>
              <a:t> to </a:t>
            </a:r>
            <a:r>
              <a:rPr lang="es-ES" altLang="es-ES" sz="2000" dirty="0" err="1"/>
              <a:t>reinforce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their</a:t>
            </a:r>
            <a:r>
              <a:rPr lang="es-ES" altLang="es-ES" sz="2000" dirty="0"/>
              <a:t> </a:t>
            </a:r>
            <a:r>
              <a:rPr lang="es-ES" altLang="es-ES" sz="2000" dirty="0" err="1"/>
              <a:t>power</a:t>
            </a:r>
            <a:r>
              <a:rPr lang="es-ES" altLang="es-ES" sz="2000" dirty="0"/>
              <a:t> </a:t>
            </a:r>
            <a:r>
              <a:rPr lang="es-ES" altLang="es-ES" sz="2000" dirty="0" err="1"/>
              <a:t>by</a:t>
            </a:r>
            <a:r>
              <a:rPr lang="es-ES" altLang="es-ES" sz="2000" dirty="0"/>
              <a:t> </a:t>
            </a:r>
            <a:r>
              <a:rPr lang="es-ES" altLang="es-ES" sz="2000" dirty="0" err="1"/>
              <a:t>reducing</a:t>
            </a:r>
            <a:r>
              <a:rPr lang="es-ES" altLang="es-ES" sz="2000" dirty="0"/>
              <a:t> </a:t>
            </a:r>
            <a:r>
              <a:rPr lang="es-ES" altLang="es-ES" sz="2000" dirty="0" err="1"/>
              <a:t>the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power</a:t>
            </a:r>
            <a:r>
              <a:rPr lang="es-ES" altLang="es-ES" sz="2000" dirty="0"/>
              <a:t> of </a:t>
            </a:r>
            <a:r>
              <a:rPr lang="es-ES" altLang="es-ES" sz="2000" dirty="0" err="1"/>
              <a:t>the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nobility</a:t>
            </a:r>
            <a:r>
              <a:rPr lang="es-ES" altLang="es-ES" sz="2000" dirty="0"/>
              <a:t>, </a:t>
            </a:r>
            <a:r>
              <a:rPr lang="es-ES" altLang="es-ES" sz="2000" dirty="0" err="1"/>
              <a:t>the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Church</a:t>
            </a:r>
            <a:r>
              <a:rPr lang="es-ES" altLang="es-ES" sz="2000" dirty="0"/>
              <a:t>, </a:t>
            </a:r>
            <a:r>
              <a:rPr lang="es-ES" altLang="es-ES" sz="2000" dirty="0" err="1"/>
              <a:t>the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municipalities</a:t>
            </a:r>
            <a:r>
              <a:rPr lang="es-ES" altLang="es-ES" sz="2000" dirty="0"/>
              <a:t> and </a:t>
            </a:r>
            <a:r>
              <a:rPr lang="es-ES" altLang="es-ES" sz="2000" dirty="0" err="1"/>
              <a:t>the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Parliaments</a:t>
            </a:r>
            <a:r>
              <a:rPr lang="es-ES" altLang="es-ES" sz="2000" dirty="0"/>
              <a:t>. </a:t>
            </a:r>
            <a:r>
              <a:rPr lang="es-ES" altLang="es-ES" sz="2000" dirty="0" err="1"/>
              <a:t>There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were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serious</a:t>
            </a:r>
            <a:r>
              <a:rPr lang="es-ES" altLang="es-ES" sz="2000" dirty="0"/>
              <a:t> </a:t>
            </a:r>
            <a:r>
              <a:rPr lang="es-ES" altLang="es-ES" sz="2000" dirty="0" err="1"/>
              <a:t>confrontations</a:t>
            </a:r>
            <a:r>
              <a:rPr lang="es-ES" altLang="es-ES" sz="2000" dirty="0"/>
              <a:t> and </a:t>
            </a:r>
            <a:r>
              <a:rPr lang="es-ES" altLang="es-ES" sz="2000" dirty="0" err="1"/>
              <a:t>some</a:t>
            </a:r>
            <a:r>
              <a:rPr lang="es-ES" altLang="es-ES" sz="2000" dirty="0"/>
              <a:t> of </a:t>
            </a:r>
            <a:r>
              <a:rPr lang="es-ES" altLang="es-ES" sz="2000" dirty="0" err="1"/>
              <a:t>these</a:t>
            </a:r>
            <a:r>
              <a:rPr lang="es-ES" altLang="es-ES" sz="2000" dirty="0"/>
              <a:t> led to civil </a:t>
            </a:r>
            <a:r>
              <a:rPr lang="es-ES" altLang="es-ES" sz="2000" dirty="0" err="1"/>
              <a:t>wars</a:t>
            </a:r>
            <a:r>
              <a:rPr lang="es-ES" altLang="es-ES" sz="2000" dirty="0"/>
              <a:t>.</a:t>
            </a:r>
          </a:p>
          <a:p>
            <a:pPr marL="457200" lvl="1" indent="0" algn="just">
              <a:buNone/>
            </a:pPr>
            <a:endParaRPr lang="es-ES" altLang="es-ES" sz="2000" dirty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588224" y="6427199"/>
            <a:ext cx="1511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altLang="es-ES" sz="20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395074"/>
            <a:ext cx="2642532" cy="3429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95074"/>
            <a:ext cx="2573799" cy="4525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CATHOLIC MONARCHS </a:t>
            </a:r>
            <a:br>
              <a:rPr lang="es-ES" dirty="0"/>
            </a:br>
            <a:r>
              <a:rPr lang="es-ES" dirty="0"/>
              <a:t>IN SPAIN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221220"/>
            <a:ext cx="5785354" cy="398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altLang="es-ES" sz="4000" dirty="0"/>
              <a:t> EUROPE IN THE 16th CENTURY: </a:t>
            </a:r>
            <a:br>
              <a:rPr lang="es-ES" altLang="es-ES" sz="4000" dirty="0"/>
            </a:br>
            <a:r>
              <a:rPr lang="es-ES" altLang="es-ES" sz="4000" dirty="0"/>
              <a:t>AUTHORITARIAN MONARCHY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0" y="1341438"/>
            <a:ext cx="9144000" cy="5516562"/>
          </a:xfrm>
        </p:spPr>
        <p:txBody>
          <a:bodyPr>
            <a:normAutofit/>
          </a:bodyPr>
          <a:lstStyle/>
          <a:p>
            <a:pPr algn="just"/>
            <a:r>
              <a:rPr lang="es-ES" altLang="es-ES" sz="2000" dirty="0" err="1"/>
              <a:t>The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monarchs</a:t>
            </a:r>
            <a:r>
              <a:rPr lang="es-ES" altLang="es-ES" sz="2000" dirty="0"/>
              <a:t> </a:t>
            </a:r>
            <a:r>
              <a:rPr lang="es-ES" altLang="es-ES" sz="2000" dirty="0" err="1"/>
              <a:t>implemented</a:t>
            </a:r>
            <a:r>
              <a:rPr lang="es-ES" altLang="es-ES" sz="2000" dirty="0"/>
              <a:t> </a:t>
            </a:r>
            <a:r>
              <a:rPr lang="es-ES" altLang="es-ES" sz="2000" dirty="0" err="1"/>
              <a:t>their</a:t>
            </a:r>
            <a:r>
              <a:rPr lang="es-ES" altLang="es-ES" sz="2000" dirty="0"/>
              <a:t> </a:t>
            </a:r>
            <a:r>
              <a:rPr lang="es-ES" altLang="es-ES" sz="2000" dirty="0" err="1"/>
              <a:t>decisions</a:t>
            </a:r>
            <a:r>
              <a:rPr lang="es-ES" altLang="es-ES" sz="2000" dirty="0"/>
              <a:t> in </a:t>
            </a:r>
            <a:r>
              <a:rPr lang="es-ES" altLang="es-ES" sz="2000" dirty="0" err="1"/>
              <a:t>various</a:t>
            </a:r>
            <a:r>
              <a:rPr lang="es-ES" altLang="es-ES" sz="2000" dirty="0"/>
              <a:t> </a:t>
            </a:r>
            <a:r>
              <a:rPr lang="es-ES" altLang="es-ES" sz="2000" dirty="0" err="1"/>
              <a:t>ways</a:t>
            </a:r>
            <a:r>
              <a:rPr lang="es-ES" altLang="es-ES" sz="2000" dirty="0"/>
              <a:t>:</a:t>
            </a:r>
          </a:p>
          <a:p>
            <a:pPr lvl="2" algn="just"/>
            <a:r>
              <a:rPr lang="es-ES" altLang="es-ES" sz="2000" dirty="0" err="1"/>
              <a:t>They</a:t>
            </a:r>
            <a:r>
              <a:rPr lang="es-ES" altLang="es-ES" sz="2000" dirty="0"/>
              <a:t> </a:t>
            </a:r>
            <a:r>
              <a:rPr lang="es-ES" altLang="es-ES" sz="2000" dirty="0" err="1"/>
              <a:t>created</a:t>
            </a:r>
            <a:r>
              <a:rPr lang="es-ES" altLang="es-ES" sz="2000" dirty="0"/>
              <a:t> a </a:t>
            </a:r>
            <a:r>
              <a:rPr lang="es-ES" altLang="es-ES" sz="2000" b="1" dirty="0" err="1"/>
              <a:t>bureaucracy</a:t>
            </a:r>
            <a:r>
              <a:rPr lang="es-ES" altLang="es-ES" sz="2000" dirty="0"/>
              <a:t> and a </a:t>
            </a:r>
            <a:r>
              <a:rPr lang="es-ES" altLang="es-ES" sz="2000" dirty="0" err="1"/>
              <a:t>professional</a:t>
            </a:r>
            <a:r>
              <a:rPr lang="es-ES" altLang="es-ES" sz="2000" dirty="0"/>
              <a:t> and </a:t>
            </a:r>
            <a:r>
              <a:rPr lang="es-ES" altLang="es-ES" sz="2000" dirty="0" err="1"/>
              <a:t>centralised</a:t>
            </a:r>
            <a:r>
              <a:rPr lang="es-ES" altLang="es-ES" sz="2000" dirty="0"/>
              <a:t> </a:t>
            </a:r>
            <a:r>
              <a:rPr lang="es-ES" altLang="es-ES" sz="2000" dirty="0" err="1"/>
              <a:t>administration</a:t>
            </a:r>
            <a:r>
              <a:rPr lang="es-ES" altLang="es-ES" sz="2000" dirty="0"/>
              <a:t>, </a:t>
            </a:r>
            <a:r>
              <a:rPr lang="es-ES" altLang="es-ES" sz="2000" dirty="0" err="1"/>
              <a:t>which</a:t>
            </a:r>
            <a:r>
              <a:rPr lang="es-ES" altLang="es-ES" sz="2000" dirty="0"/>
              <a:t> depended </a:t>
            </a:r>
            <a:r>
              <a:rPr lang="es-ES" altLang="es-ES" sz="2000" dirty="0" err="1"/>
              <a:t>directly</a:t>
            </a:r>
            <a:r>
              <a:rPr lang="es-ES" altLang="es-ES" sz="2000" dirty="0"/>
              <a:t> </a:t>
            </a:r>
            <a:r>
              <a:rPr lang="es-ES" altLang="es-ES" sz="2000" dirty="0" err="1"/>
              <a:t>on</a:t>
            </a:r>
            <a:r>
              <a:rPr lang="es-ES" altLang="es-ES" sz="2000" dirty="0"/>
              <a:t> </a:t>
            </a:r>
            <a:r>
              <a:rPr lang="es-ES" altLang="es-ES" sz="2000" dirty="0" err="1"/>
              <a:t>the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monarch</a:t>
            </a:r>
            <a:r>
              <a:rPr lang="es-ES" altLang="es-ES" sz="2000" dirty="0"/>
              <a:t>.</a:t>
            </a:r>
          </a:p>
          <a:p>
            <a:pPr marL="914400" lvl="2" indent="0" algn="just">
              <a:buNone/>
            </a:pPr>
            <a:endParaRPr lang="es-ES" altLang="es-ES" sz="2000" dirty="0"/>
          </a:p>
          <a:p>
            <a:pPr lvl="2" algn="just"/>
            <a:r>
              <a:rPr lang="es-ES" altLang="es-ES" sz="2000" dirty="0" err="1"/>
              <a:t>They</a:t>
            </a:r>
            <a:r>
              <a:rPr lang="es-ES" altLang="es-ES" sz="2000" dirty="0"/>
              <a:t> </a:t>
            </a:r>
            <a:r>
              <a:rPr lang="es-ES" altLang="es-ES" sz="2000" dirty="0" err="1"/>
              <a:t>built</a:t>
            </a:r>
            <a:r>
              <a:rPr lang="es-ES" altLang="es-ES" sz="2000" dirty="0"/>
              <a:t> up </a:t>
            </a:r>
            <a:r>
              <a:rPr lang="es-ES" altLang="es-ES" sz="2000" dirty="0" err="1"/>
              <a:t>the</a:t>
            </a:r>
            <a:r>
              <a:rPr lang="es-ES" altLang="es-ES" sz="2000" dirty="0"/>
              <a:t> </a:t>
            </a:r>
            <a:r>
              <a:rPr lang="es-ES" altLang="es-ES" sz="2000" b="1" dirty="0" err="1"/>
              <a:t>army</a:t>
            </a:r>
            <a:r>
              <a:rPr lang="es-ES" altLang="es-ES" sz="2000" dirty="0"/>
              <a:t>. </a:t>
            </a:r>
            <a:r>
              <a:rPr lang="es-ES" altLang="es-ES" sz="2000" dirty="0" err="1"/>
              <a:t>Troops</a:t>
            </a:r>
            <a:r>
              <a:rPr lang="es-ES" altLang="es-ES" sz="2000" dirty="0"/>
              <a:t> </a:t>
            </a:r>
            <a:r>
              <a:rPr lang="es-ES" altLang="es-ES" sz="2000" dirty="0" err="1"/>
              <a:t>were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paid</a:t>
            </a:r>
            <a:r>
              <a:rPr lang="es-ES" altLang="es-ES" sz="2000" dirty="0"/>
              <a:t> </a:t>
            </a:r>
            <a:r>
              <a:rPr lang="es-ES" altLang="es-ES" sz="2000" dirty="0" err="1"/>
              <a:t>by</a:t>
            </a:r>
            <a:r>
              <a:rPr lang="es-ES" altLang="es-ES" sz="2000" dirty="0"/>
              <a:t> </a:t>
            </a:r>
            <a:r>
              <a:rPr lang="es-ES" altLang="es-ES" sz="2000" dirty="0" err="1"/>
              <a:t>the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monarchs</a:t>
            </a:r>
            <a:r>
              <a:rPr lang="es-ES" altLang="es-ES" sz="2000" dirty="0"/>
              <a:t> and </a:t>
            </a:r>
            <a:r>
              <a:rPr lang="es-ES" altLang="es-ES" sz="2000" dirty="0" err="1"/>
              <a:t>followed</a:t>
            </a:r>
            <a:r>
              <a:rPr lang="es-ES" altLang="es-ES" sz="2000" dirty="0"/>
              <a:t> </a:t>
            </a:r>
            <a:r>
              <a:rPr lang="es-ES" altLang="es-ES" sz="2000" dirty="0" err="1"/>
              <a:t>their</a:t>
            </a:r>
            <a:r>
              <a:rPr lang="es-ES" altLang="es-ES" sz="2000" dirty="0"/>
              <a:t> </a:t>
            </a:r>
            <a:r>
              <a:rPr lang="es-ES" altLang="es-ES" sz="2000" dirty="0" err="1"/>
              <a:t>orders</a:t>
            </a:r>
            <a:r>
              <a:rPr lang="es-ES" altLang="es-ES" sz="2000" dirty="0"/>
              <a:t>.</a:t>
            </a:r>
          </a:p>
          <a:p>
            <a:pPr marL="914400" lvl="2" indent="0" algn="just">
              <a:buNone/>
            </a:pPr>
            <a:endParaRPr lang="es-ES" altLang="es-ES" sz="2000" dirty="0"/>
          </a:p>
          <a:p>
            <a:pPr lvl="2" algn="just"/>
            <a:r>
              <a:rPr lang="es-ES" altLang="es-ES" sz="2000" dirty="0" err="1"/>
              <a:t>They</a:t>
            </a:r>
            <a:r>
              <a:rPr lang="es-ES" altLang="es-ES" sz="2000" dirty="0"/>
              <a:t> </a:t>
            </a:r>
            <a:r>
              <a:rPr lang="es-ES" altLang="es-ES" sz="2000" dirty="0" err="1"/>
              <a:t>increased</a:t>
            </a:r>
            <a:r>
              <a:rPr lang="es-ES" altLang="es-ES" sz="2000" dirty="0"/>
              <a:t> </a:t>
            </a:r>
            <a:r>
              <a:rPr lang="es-ES" altLang="es-ES" sz="2000" b="1" dirty="0" err="1"/>
              <a:t>taxes</a:t>
            </a:r>
            <a:r>
              <a:rPr lang="es-ES" altLang="es-ES" sz="2000" dirty="0"/>
              <a:t> to </a:t>
            </a:r>
            <a:r>
              <a:rPr lang="es-ES" altLang="es-ES" sz="2000" dirty="0" err="1"/>
              <a:t>finance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their</a:t>
            </a:r>
            <a:r>
              <a:rPr lang="es-ES" altLang="es-ES" sz="2000" dirty="0"/>
              <a:t> </a:t>
            </a:r>
            <a:r>
              <a:rPr lang="es-ES" altLang="es-ES" sz="2000" dirty="0" err="1"/>
              <a:t>activities</a:t>
            </a:r>
            <a:r>
              <a:rPr lang="es-ES" altLang="es-ES" sz="2000" dirty="0"/>
              <a:t>. </a:t>
            </a:r>
            <a:r>
              <a:rPr lang="es-ES" altLang="es-ES" sz="2000" dirty="0" err="1"/>
              <a:t>However</a:t>
            </a:r>
            <a:r>
              <a:rPr lang="es-ES" altLang="es-ES" sz="2000" dirty="0"/>
              <a:t>, new </a:t>
            </a:r>
            <a:r>
              <a:rPr lang="es-ES" altLang="es-ES" sz="2000" dirty="0" err="1"/>
              <a:t>taxes</a:t>
            </a:r>
            <a:r>
              <a:rPr lang="es-ES" altLang="es-ES" sz="2000" dirty="0"/>
              <a:t> </a:t>
            </a:r>
            <a:r>
              <a:rPr lang="es-ES" altLang="es-ES" sz="2000" dirty="0" err="1"/>
              <a:t>still</a:t>
            </a:r>
            <a:r>
              <a:rPr lang="es-ES" altLang="es-ES" sz="2000" dirty="0"/>
              <a:t> </a:t>
            </a:r>
            <a:r>
              <a:rPr lang="es-ES" altLang="es-ES" sz="2000" dirty="0" err="1"/>
              <a:t>needed</a:t>
            </a:r>
            <a:r>
              <a:rPr lang="es-ES" altLang="es-ES" sz="2000" dirty="0"/>
              <a:t> to </a:t>
            </a:r>
            <a:r>
              <a:rPr lang="es-ES" altLang="es-ES" sz="2000" dirty="0" err="1"/>
              <a:t>approval</a:t>
            </a:r>
            <a:r>
              <a:rPr lang="es-ES" altLang="es-ES" sz="2000" dirty="0"/>
              <a:t> of </a:t>
            </a:r>
            <a:r>
              <a:rPr lang="es-ES" altLang="es-ES" sz="2000" dirty="0" err="1"/>
              <a:t>Parliament</a:t>
            </a:r>
            <a:r>
              <a:rPr lang="es-ES" altLang="es-ES" sz="2000" dirty="0"/>
              <a:t>.</a:t>
            </a:r>
          </a:p>
          <a:p>
            <a:pPr lvl="2" algn="just"/>
            <a:endParaRPr lang="es-ES" altLang="es-ES" sz="2000" dirty="0"/>
          </a:p>
          <a:p>
            <a:pPr lvl="2" algn="just"/>
            <a:r>
              <a:rPr lang="es-ES" altLang="es-ES" sz="2000" dirty="0" err="1"/>
              <a:t>They</a:t>
            </a:r>
            <a:r>
              <a:rPr lang="es-ES" altLang="es-ES" sz="2000" dirty="0"/>
              <a:t> </a:t>
            </a:r>
            <a:r>
              <a:rPr lang="es-ES" altLang="es-ES" sz="2000" dirty="0" err="1"/>
              <a:t>created</a:t>
            </a:r>
            <a:r>
              <a:rPr lang="es-ES" altLang="es-ES" sz="2000" dirty="0"/>
              <a:t> a </a:t>
            </a:r>
            <a:r>
              <a:rPr lang="es-ES" altLang="es-ES" sz="2000" b="1" dirty="0" err="1"/>
              <a:t>diplomatic</a:t>
            </a:r>
            <a:r>
              <a:rPr lang="es-ES" altLang="es-ES" sz="2000" dirty="0"/>
              <a:t> </a:t>
            </a:r>
            <a:r>
              <a:rPr lang="es-ES" altLang="es-ES" sz="2000" dirty="0" err="1"/>
              <a:t>system</a:t>
            </a:r>
            <a:r>
              <a:rPr lang="es-ES" altLang="es-ES" sz="2000" dirty="0"/>
              <a:t> to </a:t>
            </a:r>
            <a:r>
              <a:rPr lang="es-ES" altLang="es-ES" sz="2000" dirty="0" err="1"/>
              <a:t>maintain</a:t>
            </a:r>
            <a:r>
              <a:rPr lang="es-ES" altLang="es-ES" sz="2000" dirty="0"/>
              <a:t> </a:t>
            </a:r>
            <a:r>
              <a:rPr lang="es-ES" altLang="es-ES" sz="2000" dirty="0" err="1"/>
              <a:t>relations</a:t>
            </a:r>
            <a:r>
              <a:rPr lang="es-ES" altLang="es-ES" sz="2000" dirty="0"/>
              <a:t> </a:t>
            </a:r>
            <a:r>
              <a:rPr lang="es-ES" altLang="es-ES" sz="2000" dirty="0" err="1"/>
              <a:t>with</a:t>
            </a:r>
            <a:r>
              <a:rPr lang="es-ES" altLang="es-ES" sz="2000" dirty="0"/>
              <a:t> </a:t>
            </a:r>
            <a:r>
              <a:rPr lang="es-ES" altLang="es-ES" sz="2000" dirty="0" err="1"/>
              <a:t>other</a:t>
            </a:r>
            <a:r>
              <a:rPr lang="es-ES" altLang="es-ES" sz="2000" dirty="0"/>
              <a:t> </a:t>
            </a:r>
            <a:r>
              <a:rPr lang="es-ES" altLang="es-ES" sz="2000" dirty="0" err="1"/>
              <a:t>countries</a:t>
            </a:r>
            <a:endParaRPr lang="es-ES" altLang="es-E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b_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3"/>
            <a:ext cx="9144000" cy="683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/>
              <a:t>ACTIVITIES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341438"/>
            <a:ext cx="9144000" cy="5516562"/>
          </a:xfrm>
        </p:spPr>
        <p:txBody>
          <a:bodyPr>
            <a:normAutofit/>
          </a:bodyPr>
          <a:lstStyle/>
          <a:p>
            <a:pPr algn="just"/>
            <a:r>
              <a:rPr lang="es-ES" altLang="es-ES" sz="2000" dirty="0"/>
              <a:t>Complete </a:t>
            </a:r>
            <a:r>
              <a:rPr lang="es-ES" altLang="es-ES" sz="2000" dirty="0" err="1"/>
              <a:t>the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sentences</a:t>
            </a:r>
            <a:endParaRPr lang="es-ES" altLang="es-ES" sz="2000" dirty="0"/>
          </a:p>
          <a:p>
            <a:pPr lvl="1" algn="just"/>
            <a:r>
              <a:rPr lang="es-ES" altLang="es-ES" sz="2000" dirty="0" err="1"/>
              <a:t>The</a:t>
            </a:r>
            <a:r>
              <a:rPr lang="es-ES" altLang="es-ES" sz="2000" dirty="0"/>
              <a:t> crisis in </a:t>
            </a:r>
            <a:r>
              <a:rPr lang="es-ES" altLang="es-ES" sz="2000" dirty="0" err="1"/>
              <a:t>Europe</a:t>
            </a:r>
            <a:r>
              <a:rPr lang="es-ES" altLang="es-ES" sz="2000" dirty="0"/>
              <a:t> at </a:t>
            </a:r>
            <a:r>
              <a:rPr lang="es-ES" altLang="es-ES" sz="2000" dirty="0" err="1"/>
              <a:t>the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end</a:t>
            </a:r>
            <a:r>
              <a:rPr lang="es-ES" altLang="es-ES" sz="2000" dirty="0"/>
              <a:t> of </a:t>
            </a:r>
            <a:r>
              <a:rPr lang="es-ES" altLang="es-ES" sz="2000" dirty="0" err="1"/>
              <a:t>the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Middle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Ages</a:t>
            </a:r>
            <a:r>
              <a:rPr lang="es-ES" altLang="es-ES" sz="2000" dirty="0"/>
              <a:t> </a:t>
            </a:r>
            <a:r>
              <a:rPr lang="es-ES" altLang="es-ES" sz="2000" dirty="0" err="1"/>
              <a:t>was</a:t>
            </a:r>
            <a:r>
              <a:rPr lang="es-ES" altLang="es-ES" sz="2000" dirty="0"/>
              <a:t> </a:t>
            </a:r>
            <a:r>
              <a:rPr lang="es-ES" altLang="es-ES" sz="2000" dirty="0" err="1"/>
              <a:t>caused</a:t>
            </a:r>
            <a:r>
              <a:rPr lang="es-ES" altLang="es-ES" sz="2000" dirty="0"/>
              <a:t> </a:t>
            </a:r>
            <a:r>
              <a:rPr lang="es-ES" altLang="es-ES" sz="2000" dirty="0" err="1"/>
              <a:t>by</a:t>
            </a:r>
            <a:r>
              <a:rPr lang="es-ES" altLang="es-ES" sz="2000" dirty="0"/>
              <a:t>___________</a:t>
            </a:r>
          </a:p>
          <a:p>
            <a:pPr lvl="1" algn="just"/>
            <a:r>
              <a:rPr lang="es-ES" altLang="es-ES" sz="2000" dirty="0"/>
              <a:t>In </a:t>
            </a:r>
            <a:r>
              <a:rPr lang="es-ES" altLang="es-ES" sz="2000" dirty="0" err="1"/>
              <a:t>the</a:t>
            </a:r>
            <a:r>
              <a:rPr lang="es-ES" altLang="es-ES" sz="2000" dirty="0"/>
              <a:t> 15th and 16th </a:t>
            </a:r>
            <a:r>
              <a:rPr lang="es-ES" altLang="es-ES" sz="2000" dirty="0" err="1"/>
              <a:t>centuries</a:t>
            </a:r>
            <a:r>
              <a:rPr lang="es-ES" altLang="es-ES" sz="2000" dirty="0"/>
              <a:t>, </a:t>
            </a:r>
            <a:r>
              <a:rPr lang="es-ES" altLang="es-ES" sz="2000" dirty="0" err="1"/>
              <a:t>the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economy</a:t>
            </a:r>
            <a:r>
              <a:rPr lang="es-ES" altLang="es-ES" sz="2000" dirty="0"/>
              <a:t> </a:t>
            </a:r>
            <a:r>
              <a:rPr lang="es-ES" altLang="es-ES" sz="2000" dirty="0" err="1"/>
              <a:t>became</a:t>
            </a:r>
            <a:r>
              <a:rPr lang="es-ES" altLang="es-ES" sz="2000" dirty="0"/>
              <a:t> </a:t>
            </a:r>
            <a:r>
              <a:rPr lang="es-ES" altLang="es-ES" sz="2000" dirty="0" err="1"/>
              <a:t>prosperous</a:t>
            </a:r>
            <a:r>
              <a:rPr lang="es-ES" altLang="es-ES" sz="2000" dirty="0"/>
              <a:t> </a:t>
            </a:r>
            <a:r>
              <a:rPr lang="es-ES" altLang="es-ES" sz="2000" dirty="0" err="1"/>
              <a:t>because</a:t>
            </a:r>
            <a:r>
              <a:rPr lang="es-ES" altLang="es-ES" sz="2000" dirty="0"/>
              <a:t>_____________</a:t>
            </a:r>
          </a:p>
          <a:p>
            <a:pPr marL="457200" lvl="1" indent="0" algn="just">
              <a:buNone/>
            </a:pPr>
            <a:endParaRPr lang="es-ES" altLang="es-ES" sz="2000" dirty="0"/>
          </a:p>
          <a:p>
            <a:pPr algn="just"/>
            <a:r>
              <a:rPr lang="es-ES" altLang="es-ES" sz="2000" dirty="0"/>
              <a:t>True </a:t>
            </a:r>
            <a:r>
              <a:rPr lang="es-ES" altLang="es-ES" sz="2000" dirty="0" err="1"/>
              <a:t>or</a:t>
            </a:r>
            <a:r>
              <a:rPr lang="es-ES" altLang="es-ES" sz="2000" dirty="0"/>
              <a:t> false</a:t>
            </a:r>
          </a:p>
          <a:p>
            <a:pPr lvl="1" algn="just"/>
            <a:r>
              <a:rPr lang="es-ES" altLang="es-ES" sz="2400" dirty="0" err="1"/>
              <a:t>The</a:t>
            </a:r>
            <a:r>
              <a:rPr lang="es-ES" altLang="es-ES" sz="2400" dirty="0"/>
              <a:t> </a:t>
            </a:r>
            <a:r>
              <a:rPr lang="es-ES" altLang="es-ES" sz="2400" dirty="0" err="1"/>
              <a:t>most</a:t>
            </a:r>
            <a:r>
              <a:rPr lang="es-ES" altLang="es-ES" sz="2400" dirty="0"/>
              <a:t> </a:t>
            </a:r>
            <a:r>
              <a:rPr lang="es-ES" altLang="es-ES" sz="2400" dirty="0" err="1"/>
              <a:t>privileged</a:t>
            </a:r>
            <a:r>
              <a:rPr lang="es-ES" altLang="es-ES" sz="2400" dirty="0"/>
              <a:t> </a:t>
            </a:r>
            <a:r>
              <a:rPr lang="es-ES" altLang="es-ES" sz="2400" dirty="0" err="1"/>
              <a:t>class</a:t>
            </a:r>
            <a:r>
              <a:rPr lang="es-ES" altLang="es-ES" sz="2400" dirty="0"/>
              <a:t> </a:t>
            </a:r>
            <a:r>
              <a:rPr lang="es-ES" altLang="es-ES" sz="2400" dirty="0" err="1"/>
              <a:t>was</a:t>
            </a:r>
            <a:r>
              <a:rPr lang="es-ES" altLang="es-ES" sz="2400" dirty="0"/>
              <a:t> </a:t>
            </a:r>
            <a:r>
              <a:rPr lang="es-ES" altLang="es-ES" sz="2400" dirty="0" err="1"/>
              <a:t>the</a:t>
            </a:r>
            <a:r>
              <a:rPr lang="es-ES" altLang="es-ES" sz="2400" dirty="0"/>
              <a:t> </a:t>
            </a:r>
            <a:r>
              <a:rPr lang="es-ES" altLang="es-ES" sz="2400" dirty="0" err="1"/>
              <a:t>bourgeoisie</a:t>
            </a:r>
            <a:r>
              <a:rPr lang="es-ES" altLang="es-ES" sz="2400" dirty="0"/>
              <a:t>.</a:t>
            </a:r>
          </a:p>
          <a:p>
            <a:pPr lvl="1" algn="just"/>
            <a:r>
              <a:rPr lang="es-ES" altLang="es-ES" sz="2400" dirty="0" err="1"/>
              <a:t>The</a:t>
            </a:r>
            <a:r>
              <a:rPr lang="es-ES" altLang="es-ES" sz="2400" dirty="0"/>
              <a:t> nobles and </a:t>
            </a:r>
            <a:r>
              <a:rPr lang="es-ES" altLang="es-ES" sz="2400" dirty="0" err="1"/>
              <a:t>the</a:t>
            </a:r>
            <a:r>
              <a:rPr lang="es-ES" altLang="es-ES" sz="2400" dirty="0"/>
              <a:t> </a:t>
            </a:r>
            <a:r>
              <a:rPr lang="es-ES" altLang="es-ES" sz="2400" dirty="0" err="1"/>
              <a:t>clergy</a:t>
            </a:r>
            <a:r>
              <a:rPr lang="es-ES" altLang="es-ES" sz="2400" dirty="0"/>
              <a:t> </a:t>
            </a:r>
            <a:r>
              <a:rPr lang="es-ES" altLang="es-ES" sz="2400" dirty="0" err="1"/>
              <a:t>occupied</a:t>
            </a:r>
            <a:r>
              <a:rPr lang="es-ES" altLang="es-ES" sz="2400" dirty="0"/>
              <a:t> </a:t>
            </a:r>
            <a:r>
              <a:rPr lang="es-ES" altLang="es-ES" sz="2400" dirty="0" err="1"/>
              <a:t>the</a:t>
            </a:r>
            <a:r>
              <a:rPr lang="es-ES" altLang="es-ES" sz="2400" dirty="0"/>
              <a:t> </a:t>
            </a:r>
            <a:r>
              <a:rPr lang="es-ES" altLang="es-ES" sz="2400" dirty="0" err="1"/>
              <a:t>most</a:t>
            </a:r>
            <a:r>
              <a:rPr lang="es-ES" altLang="es-ES" sz="2400" dirty="0"/>
              <a:t> </a:t>
            </a:r>
            <a:r>
              <a:rPr lang="es-ES" altLang="es-ES" sz="2400" dirty="0" err="1"/>
              <a:t>important</a:t>
            </a:r>
            <a:r>
              <a:rPr lang="es-ES" altLang="es-ES" sz="2400" dirty="0"/>
              <a:t> post</a:t>
            </a:r>
          </a:p>
          <a:p>
            <a:pPr lvl="1" algn="just"/>
            <a:r>
              <a:rPr lang="es-ES" altLang="es-ES" sz="2400" dirty="0" err="1"/>
              <a:t>Rich</a:t>
            </a:r>
            <a:r>
              <a:rPr lang="es-ES" altLang="es-ES" sz="2400" dirty="0"/>
              <a:t> </a:t>
            </a:r>
            <a:r>
              <a:rPr lang="es-ES" altLang="es-ES" sz="2400" dirty="0" err="1"/>
              <a:t>merchant</a:t>
            </a:r>
            <a:r>
              <a:rPr lang="es-ES" altLang="es-ES" sz="2400" dirty="0"/>
              <a:t> and </a:t>
            </a:r>
            <a:r>
              <a:rPr lang="es-ES" altLang="es-ES" sz="2400" dirty="0" err="1"/>
              <a:t>banking</a:t>
            </a:r>
            <a:r>
              <a:rPr lang="es-ES" altLang="es-ES" sz="2400" dirty="0"/>
              <a:t> </a:t>
            </a:r>
            <a:r>
              <a:rPr lang="es-ES" altLang="es-ES" sz="2400" dirty="0" err="1"/>
              <a:t>families</a:t>
            </a:r>
            <a:r>
              <a:rPr lang="es-ES" altLang="es-ES" sz="2400" dirty="0"/>
              <a:t> </a:t>
            </a:r>
            <a:r>
              <a:rPr lang="es-ES" altLang="es-ES" sz="2400" dirty="0" err="1"/>
              <a:t>made</a:t>
            </a:r>
            <a:r>
              <a:rPr lang="es-ES" altLang="es-ES" sz="2400" dirty="0"/>
              <a:t> up </a:t>
            </a:r>
            <a:r>
              <a:rPr lang="es-ES" altLang="es-ES" sz="2400" dirty="0" err="1"/>
              <a:t>the</a:t>
            </a:r>
            <a:r>
              <a:rPr lang="es-ES" altLang="es-ES" sz="2400" dirty="0"/>
              <a:t> </a:t>
            </a:r>
            <a:r>
              <a:rPr lang="es-ES" altLang="es-ES" sz="2400" dirty="0" err="1"/>
              <a:t>bourgeoisie</a:t>
            </a:r>
            <a:r>
              <a:rPr lang="es-ES" altLang="es-ES" sz="24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333</TotalTime>
  <Words>548</Words>
  <Application>Microsoft Office PowerPoint</Application>
  <PresentationFormat>Presentación en pantalla (4:3)</PresentationFormat>
  <Paragraphs>53</Paragraphs>
  <Slides>16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Century Gothic</vt:lpstr>
      <vt:lpstr>Wingdings 3</vt:lpstr>
      <vt:lpstr>Espiral</vt:lpstr>
      <vt:lpstr> EARLY MODERN PERIOD: ECONOMY AND SOCIETY </vt:lpstr>
      <vt:lpstr> EUROPE IN THE 15th CENTURY:   RECOVERY OF THE POPULATION</vt:lpstr>
      <vt:lpstr>BLACK DEATH</vt:lpstr>
      <vt:lpstr>Population growth</vt:lpstr>
      <vt:lpstr> EUROPE IN THE 16th CENTURY: ECONOMIC GROWTH </vt:lpstr>
      <vt:lpstr>MEDIEVAL TRADE ROUTES</vt:lpstr>
      <vt:lpstr>EARLYMODERN TIMES TRADE ROUTES         CAN YOU SPOT THE DIFFERENCES?</vt:lpstr>
      <vt:lpstr>       EUROPE IN THE          16th CENTURY: SOCIETY</vt:lpstr>
      <vt:lpstr>Who are the nobles? And the merchants?</vt:lpstr>
      <vt:lpstr>     EUROPE IN THE  16TH CENTURY: SOCIETY      </vt:lpstr>
      <vt:lpstr>FUGGERS AGAINST MEDICIS</vt:lpstr>
      <vt:lpstr>         EUROPE IN THE 16th CENTURY:          AUTHORITARIAN MONARCHIES</vt:lpstr>
      <vt:lpstr>CATHOLIC MONARCHS  IN SPAIN</vt:lpstr>
      <vt:lpstr> EUROPE IN THE 16th CENTURY:  AUTHORITARIAN MONARCHY</vt:lpstr>
      <vt:lpstr>Presentación de PowerPoint</vt:lpstr>
      <vt:lpstr>ACTIVITIES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6</dc:title>
  <dc:creator>ALUMNOS</dc:creator>
  <cp:lastModifiedBy>Maria Sanz</cp:lastModifiedBy>
  <cp:revision>54</cp:revision>
  <dcterms:created xsi:type="dcterms:W3CDTF">2012-01-16T12:35:15Z</dcterms:created>
  <dcterms:modified xsi:type="dcterms:W3CDTF">2021-09-02T18:32:33Z</dcterms:modified>
</cp:coreProperties>
</file>