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3" r:id="rId3"/>
    <p:sldId id="257" r:id="rId4"/>
    <p:sldId id="260" r:id="rId5"/>
    <p:sldId id="258" r:id="rId6"/>
    <p:sldId id="259" r:id="rId7"/>
    <p:sldId id="261" r:id="rId8"/>
    <p:sldId id="262" r:id="rId9"/>
    <p:sldId id="276" r:id="rId10"/>
    <p:sldId id="278" r:id="rId11"/>
    <p:sldId id="264" r:id="rId12"/>
    <p:sldId id="277" r:id="rId13"/>
    <p:sldId id="265" r:id="rId14"/>
    <p:sldId id="266" r:id="rId15"/>
    <p:sldId id="268" r:id="rId16"/>
    <p:sldId id="267" r:id="rId17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17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537BFF-259E-48B0-AE5F-0E72C0CE2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24F6D1A-04B3-459C-9196-4196FFFCC7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7BEC87-4B36-41FB-BDF9-D188A2823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FC56FB-81A7-42ED-83AD-62F3F8E65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64DC48-C391-46FD-A11C-87904136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B61B3F-3118-4583-B569-F31926A1DF23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233278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A508F6-3200-40A1-A883-75C89A945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3B28C0E-8CE3-42C1-AD69-C45F37618A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80B423B-44D5-47E0-8093-EF1D7E6CD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F85FBE3-FB69-4C67-BC9C-6DA7BE285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C8A5BC-A56E-4CF0-A11B-7E9956850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F81795-ECF9-4C39-B92F-47268647AF05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775498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D5652B-DFC0-46F6-B629-C9AABE32E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9835B0E-3503-4AB8-85CF-6FB15F0E76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6A9366-C111-4D42-A44D-6FCC5F77A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B7DF06-38E7-4CD7-84C0-F29573B5D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A87DE5D-152F-4DAD-90DC-4114F2134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2D723D-405D-457B-84FB-EF45EB478A6F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923315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0E0CB1-73DD-4FC0-9610-81B52F7D4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B7ECC4A-1831-4A5B-A0EA-14AB6ADB3E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211A10B-14F8-462A-A1DC-EB828DD38F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BEE37F8-DB6B-416B-9684-EB0B589CB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8EB2344-F458-4D79-80C2-67991977E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113F725-7EC8-40D1-BEFD-8238988E2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3E9774-AB5D-46AA-9221-55BD6D167517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535672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12EB29-A111-474F-98CB-60B4EED82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0C98299-3BB0-4047-A5B4-8CF8417B33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4516312-F12C-4AD6-ADD9-3438AA09A6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4D4AD41-1585-4F7F-AC4F-EBC6A90547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1EC5CE1-FCC7-421B-BD74-55D97C4D30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727472D-EC7E-4527-8C73-4B3E9B728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CE58C36-AB1A-4331-85B5-2AC624BE9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B75488D-A6B9-4363-918A-62BAEE095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239CB6-7763-45D7-AD32-EA6241E0070B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628324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E9DE8F-7EB7-48D1-B83D-C1BF165DD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EEFBAE1-FC4F-41DC-A816-10F770486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52E63EC-E49C-42B3-8118-2C3A3E3F0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A3C7539-0C06-450A-BB1C-2FF504ECE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CF1C33-5376-427B-B0B3-D566C1404F9E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095780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E00948B-EB2C-4AE9-BA30-61ACCD293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7460707-1F4E-44E5-8405-9096DB7D3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5F28F31-EEC1-47CE-8090-EBAC47892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43E457-8740-49E8-ACDD-B0982BBF27EE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212340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DE20F7-1D25-4EF1-A338-641AB246D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EB5157F-E576-402F-A220-A851D8001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4AB65E1-DF78-49D6-8BF8-20D6487275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E6C9DFA-7417-4161-880F-E7A8ACD3E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537887F-7B36-4E11-BE20-DFE377744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9F66E6D-76DD-48A4-BC5C-4ABC344CA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909808-15A3-4C3F-A810-4195CFE59336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514458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0092CD-EDAE-4FE0-99B2-83FF68C31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EF5B5C5-C421-4A0C-8A3F-2C56DD1E71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D6766FA-9E46-43BE-8643-45CF198695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EAB288-7FDF-4CBB-BEBA-4EB0BB391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9FC4444-FB98-455E-B6CC-D9C04FBEA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E1F4C1B-7A17-452A-B294-ACF8811CC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908B61-063B-4841-B2F3-8FA10BD38765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037401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0098D5-8885-4AB2-8F00-ED112BF75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127E1DA-963B-40B2-9127-9CED62A703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7566BA2-A36E-4014-A905-E7B39980C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D08FF4-5DB2-4869-91C6-B98BEAB93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95BE2D-5512-4663-BEF3-CC51AE85C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E79902-AFB9-4555-9BEA-E0D4794823B0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320812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096A0EC-E77D-4C54-82F8-289DFCB47F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1974A0A-9371-44FA-B1A4-DC37EF8742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0F24E9E-1DD6-42DB-B068-8C37B9A98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F803A3-05BA-440E-9A3B-F63F02F0B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93FC40-72D4-4E78-B2C8-CCE4BFD26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133FE6-2592-4111-8F1C-1852DACBAA9D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2284440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082B68-F7E6-4AE8-823C-7399E3883C37}"/>
              </a:ext>
            </a:extLst>
          </p:cNvPr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FC7CF0-7BDC-4FFE-A804-73C00CE4E98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CDE604D-9922-499D-9622-27817AEF6086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679A74E6-AFF7-4295-AE44-ED6EA2F39834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BA0BE25-B510-4EF9-8BBC-A99A1A957F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5B6BA0C-DEF8-421E-B687-4D31E1E0C9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3DCBBB3-9E9C-4683-ACB6-854F6C6F3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592E31E-A955-4A93-B3E8-653E1BE2F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B18F13F-0821-4C0C-955D-77B6559A12C1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346425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7E98F5-DBE6-4B23-8003-25987351D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14A6D6B-97B2-4C97-AEDC-3DD0B7AD648C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1166B59-F00C-4A7D-875F-FD769111F8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2F9F29B-42E9-4F2D-BB82-B30575688C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48E707-F544-4916-A87C-2BF5D3190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25F1-B3D6-4B80-8B0D-EE14AAE1D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A94915F-1A88-414E-8AF7-2E4D64DC3542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6374656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BF1FBA-1D20-4D4F-AB14-B2378E646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0FD9DE5-A38E-4869-AEF5-9E34F9B6DD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6C30C09-9E5B-48EE-BC02-2DC35651432F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7901DA29-A8CA-4F59-9DAF-A0CB864A4E9E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fecha 5">
            <a:extLst>
              <a:ext uri="{FF2B5EF4-FFF2-40B4-BE49-F238E27FC236}">
                <a16:creationId xmlns:a16="http://schemas.microsoft.com/office/drawing/2014/main" id="{A9AE7C38-A7BC-427B-90C7-DE6D425979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3FE25610-32BD-4FDE-AE10-F5727D511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AFE0E168-E995-4607-9819-76BAC6679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5A8B468-BA31-4B65-8A02-2FC5C1886363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518293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C5CD9A7-409C-44D9-9DF1-8623FD380E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11565D7-A582-45E6-8966-66045B3695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73EE283-E53D-4C3F-8094-2035A3FE189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altLang="es-E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9B2AB23-0699-4FBE-9F19-91170B6EF47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altLang="es-E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F4F1E17-1643-403D-A0DE-263ED6D334D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20CB89F-9163-4D75-BA41-1D5EF2F639C0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2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77360409-3577-4A35-BCE4-24EA3A37B7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363272" cy="1149350"/>
          </a:xfrm>
        </p:spPr>
        <p:txBody>
          <a:bodyPr/>
          <a:lstStyle/>
          <a:p>
            <a:r>
              <a:rPr lang="es-ES" altLang="es-E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DID ECONOMY AND SOCIETYCHANGE IN EARLY MODERN AGE?</a:t>
            </a:r>
          </a:p>
        </p:txBody>
      </p:sp>
      <p:pic>
        <p:nvPicPr>
          <p:cNvPr id="29700" name="Picture 4">
            <a:extLst>
              <a:ext uri="{FF2B5EF4-FFF2-40B4-BE49-F238E27FC236}">
                <a16:creationId xmlns:a16="http://schemas.microsoft.com/office/drawing/2014/main" id="{BBBFB1F2-E97F-46A1-B229-0D59128A2B3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844675"/>
            <a:ext cx="4067175" cy="50133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9702" name="Picture 6">
            <a:extLst>
              <a:ext uri="{FF2B5EF4-FFF2-40B4-BE49-F238E27FC236}">
                <a16:creationId xmlns:a16="http://schemas.microsoft.com/office/drawing/2014/main" id="{FD4E6AA0-D0F6-43D9-B673-25C96187727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8400" y="2471738"/>
            <a:ext cx="4967288" cy="39655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ADBD2781-A135-4671-9326-4C2CCD32DDC2}"/>
              </a:ext>
            </a:extLst>
          </p:cNvPr>
          <p:cNvSpPr/>
          <p:nvPr/>
        </p:nvSpPr>
        <p:spPr>
          <a:xfrm>
            <a:off x="4332992" y="1659831"/>
            <a:ext cx="4487480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dirty="0">
                <a:solidFill>
                  <a:srgbClr val="FF0000"/>
                </a:solidFill>
              </a:rPr>
              <a:t>MARÍA SANZ</a:t>
            </a:r>
          </a:p>
          <a:p>
            <a:pPr algn="r"/>
            <a:r>
              <a:rPr lang="es-ES">
                <a:solidFill>
                  <a:srgbClr val="FF0000"/>
                </a:solidFill>
              </a:rPr>
              <a:t>IES SAN JUAN BAUTISTA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0" name="Rectangle 22">
            <a:extLst>
              <a:ext uri="{FF2B5EF4-FFF2-40B4-BE49-F238E27FC236}">
                <a16:creationId xmlns:a16="http://schemas.microsoft.com/office/drawing/2014/main" id="{E76CD03E-DCF8-4977-A2A4-105AE4C91A07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s-ES" altLang="es-ES" sz="4000"/>
              <a:t>               </a:t>
            </a:r>
            <a:r>
              <a:rPr lang="es-ES" altLang="es-ES" sz="2400" b="1"/>
              <a:t>THE BEGINNING</a:t>
            </a:r>
            <a:br>
              <a:rPr lang="es-ES" altLang="es-ES" sz="2400" b="1"/>
            </a:br>
            <a:r>
              <a:rPr lang="es-ES" altLang="es-ES" sz="2400" b="1"/>
              <a:t>                            OF MODERN AGE</a:t>
            </a:r>
          </a:p>
        </p:txBody>
      </p:sp>
      <p:pic>
        <p:nvPicPr>
          <p:cNvPr id="12296" name="Picture 8">
            <a:extLst>
              <a:ext uri="{FF2B5EF4-FFF2-40B4-BE49-F238E27FC236}">
                <a16:creationId xmlns:a16="http://schemas.microsoft.com/office/drawing/2014/main" id="{6B462D37-3808-4694-AC38-FCF564388E4A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76388" y="1600200"/>
            <a:ext cx="1798637" cy="21859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9" name="Picture 11">
            <a:extLst>
              <a:ext uri="{FF2B5EF4-FFF2-40B4-BE49-F238E27FC236}">
                <a16:creationId xmlns:a16="http://schemas.microsoft.com/office/drawing/2014/main" id="{07303A65-B418-4E02-A5C8-F0922B463EE2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56325" y="4672013"/>
            <a:ext cx="1773238" cy="21859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302" name="Picture 14">
            <a:extLst>
              <a:ext uri="{FF2B5EF4-FFF2-40B4-BE49-F238E27FC236}">
                <a16:creationId xmlns:a16="http://schemas.microsoft.com/office/drawing/2014/main" id="{475FFE19-CADC-4EB9-A1A9-5CD889FA0022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76388" y="3938588"/>
            <a:ext cx="1800225" cy="21875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3" name="AutoShape 5">
            <a:extLst>
              <a:ext uri="{FF2B5EF4-FFF2-40B4-BE49-F238E27FC236}">
                <a16:creationId xmlns:a16="http://schemas.microsoft.com/office/drawing/2014/main" id="{96D2702D-2534-4C6A-8E93-4B1AB01DB1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00113" y="0"/>
            <a:ext cx="5976938" cy="6858000"/>
          </a:xfrm>
          <a:prstGeom prst="downArrow">
            <a:avLst>
              <a:gd name="adj1" fmla="val 50000"/>
              <a:gd name="adj2" fmla="val 2868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es-ES" altLang="es-ES"/>
          </a:p>
        </p:txBody>
      </p:sp>
      <p:sp>
        <p:nvSpPr>
          <p:cNvPr id="12295" name="Text Box 7">
            <a:extLst>
              <a:ext uri="{FF2B5EF4-FFF2-40B4-BE49-F238E27FC236}">
                <a16:creationId xmlns:a16="http://schemas.microsoft.com/office/drawing/2014/main" id="{FCA0C132-A5CA-468A-AAC6-237B7FE8C2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52413"/>
            <a:ext cx="4103688" cy="636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ES" altLang="es-ES" sz="3000" b="1"/>
              <a:t>1453</a:t>
            </a:r>
          </a:p>
          <a:p>
            <a:pPr algn="ctr"/>
            <a:r>
              <a:rPr lang="es-ES" altLang="es-ES" sz="2400" b="1"/>
              <a:t>End of hundred years war</a:t>
            </a:r>
          </a:p>
          <a:p>
            <a:pPr algn="ctr"/>
            <a:r>
              <a:rPr lang="es-ES" altLang="es-ES" sz="2600" b="1"/>
              <a:t>Fall of Constantinople</a:t>
            </a:r>
          </a:p>
          <a:p>
            <a:pPr algn="ctr"/>
            <a:endParaRPr lang="es-ES" altLang="es-ES" sz="2600" b="1"/>
          </a:p>
          <a:p>
            <a:pPr algn="ctr"/>
            <a:r>
              <a:rPr lang="es-ES" altLang="es-ES" sz="3000" b="1"/>
              <a:t>1492</a:t>
            </a:r>
          </a:p>
          <a:p>
            <a:pPr algn="ctr"/>
            <a:r>
              <a:rPr lang="es-ES" altLang="es-ES" sz="2400" b="1"/>
              <a:t>End of Reconquista</a:t>
            </a:r>
          </a:p>
          <a:p>
            <a:pPr algn="ctr"/>
            <a:r>
              <a:rPr lang="es-ES" altLang="es-ES" sz="2400" b="1"/>
              <a:t>Discovery of America</a:t>
            </a:r>
          </a:p>
          <a:p>
            <a:pPr algn="ctr"/>
            <a:endParaRPr lang="es-ES" altLang="es-ES" sz="2400" b="1"/>
          </a:p>
          <a:p>
            <a:pPr algn="ctr"/>
            <a:r>
              <a:rPr lang="es-ES" altLang="es-ES" sz="3000" b="1"/>
              <a:t>1516</a:t>
            </a:r>
          </a:p>
          <a:p>
            <a:pPr algn="ctr"/>
            <a:r>
              <a:rPr lang="es-ES" altLang="es-ES" sz="2400" b="1"/>
              <a:t>Luther against the</a:t>
            </a:r>
          </a:p>
          <a:p>
            <a:pPr algn="ctr"/>
            <a:r>
              <a:rPr lang="es-ES" altLang="es-ES" sz="2400" b="1"/>
              <a:t>Catholic Church</a:t>
            </a:r>
          </a:p>
          <a:p>
            <a:pPr algn="ctr"/>
            <a:endParaRPr lang="es-ES" altLang="es-ES" sz="2400" b="1"/>
          </a:p>
          <a:p>
            <a:pPr algn="ctr"/>
            <a:r>
              <a:rPr lang="es-ES" altLang="es-ES" sz="3000" b="1"/>
              <a:t>1519</a:t>
            </a:r>
          </a:p>
          <a:p>
            <a:pPr algn="ctr"/>
            <a:r>
              <a:rPr lang="es-ES" altLang="es-ES" sz="2400" b="1"/>
              <a:t>Death of Leonardo</a:t>
            </a:r>
          </a:p>
          <a:p>
            <a:pPr algn="ctr"/>
            <a:r>
              <a:rPr lang="es-ES" altLang="es-ES" sz="2400" b="1"/>
              <a:t>Hernan Cortés conquests México</a:t>
            </a:r>
          </a:p>
        </p:txBody>
      </p:sp>
      <p:pic>
        <p:nvPicPr>
          <p:cNvPr id="12306" name="Picture 18">
            <a:extLst>
              <a:ext uri="{FF2B5EF4-FFF2-40B4-BE49-F238E27FC236}">
                <a16:creationId xmlns:a16="http://schemas.microsoft.com/office/drawing/2014/main" id="{3D8FCE20-2885-4E0B-B694-CB28256B9B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150" y="2781300"/>
            <a:ext cx="1562100" cy="206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9" name="Picture 21">
            <a:extLst>
              <a:ext uri="{FF2B5EF4-FFF2-40B4-BE49-F238E27FC236}">
                <a16:creationId xmlns:a16="http://schemas.microsoft.com/office/drawing/2014/main" id="{3D067066-0CD3-4432-AD18-D5903AC94CCA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68825" y="2276475"/>
            <a:ext cx="2740025" cy="21875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312" name="Picture 24">
            <a:extLst>
              <a:ext uri="{FF2B5EF4-FFF2-40B4-BE49-F238E27FC236}">
                <a16:creationId xmlns:a16="http://schemas.microsoft.com/office/drawing/2014/main" id="{8352CC41-2A2A-4B74-BDD7-287846A3D3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4365625"/>
            <a:ext cx="1755775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13" name="Picture 25">
            <a:extLst>
              <a:ext uri="{FF2B5EF4-FFF2-40B4-BE49-F238E27FC236}">
                <a16:creationId xmlns:a16="http://schemas.microsoft.com/office/drawing/2014/main" id="{80138320-0F9A-4583-9FB6-315A6A737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738" y="692150"/>
            <a:ext cx="2100262" cy="216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E79D4A88-55C5-4C9B-AC63-1DBA7EC8850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44575" y="150813"/>
            <a:ext cx="13896975" cy="67071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4" name="Rectangle 2">
            <a:extLst>
              <a:ext uri="{FF2B5EF4-FFF2-40B4-BE49-F238E27FC236}">
                <a16:creationId xmlns:a16="http://schemas.microsoft.com/office/drawing/2014/main" id="{51A3B759-A471-4936-B706-6C4223AFD3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>
                <a:solidFill>
                  <a:srgbClr val="FF0000"/>
                </a:solidFill>
              </a:rPr>
              <a:t>16th Century: </a:t>
            </a:r>
            <a:r>
              <a:rPr lang="es-ES" altLang="es-ES" dirty="0" err="1">
                <a:solidFill>
                  <a:srgbClr val="FF0000"/>
                </a:solidFill>
              </a:rPr>
              <a:t>Changing</a:t>
            </a:r>
            <a:r>
              <a:rPr lang="es-ES" altLang="es-ES" dirty="0">
                <a:solidFill>
                  <a:srgbClr val="FF0000"/>
                </a:solidFill>
              </a:rPr>
              <a:t> times</a:t>
            </a:r>
            <a:r>
              <a:rPr lang="es-ES" altLang="es-ES" dirty="0"/>
              <a:t>.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15C04834-1156-4AE1-A547-915B3B09D1C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12875"/>
            <a:ext cx="8147050" cy="5111750"/>
          </a:xfrm>
          <a:solidFill>
            <a:srgbClr val="FFFFFF">
              <a:alpha val="42000"/>
            </a:srgbClr>
          </a:solidFill>
        </p:spPr>
        <p:txBody>
          <a:bodyPr/>
          <a:lstStyle/>
          <a:p>
            <a:r>
              <a:rPr lang="es-ES" altLang="es-ES" sz="2800" b="1"/>
              <a:t>ECONOMY:</a:t>
            </a:r>
            <a:r>
              <a:rPr lang="es-ES" altLang="es-ES" sz="2800"/>
              <a:t> Growth and change. Towards capitalism and mundialization.</a:t>
            </a:r>
          </a:p>
          <a:p>
            <a:endParaRPr lang="es-ES" altLang="es-ES" sz="2800"/>
          </a:p>
          <a:p>
            <a:r>
              <a:rPr lang="es-ES" altLang="es-ES" sz="2800" b="1"/>
              <a:t>SOCIETY:</a:t>
            </a:r>
            <a:r>
              <a:rPr lang="es-ES" altLang="es-ES" sz="2800"/>
              <a:t> The rise of a new bourgeosie.</a:t>
            </a:r>
          </a:p>
          <a:p>
            <a:endParaRPr lang="es-ES" altLang="es-ES" sz="2800"/>
          </a:p>
          <a:p>
            <a:r>
              <a:rPr lang="es-ES" altLang="es-ES" sz="2800" b="1"/>
              <a:t>POLITICS:</a:t>
            </a:r>
            <a:r>
              <a:rPr lang="es-ES" altLang="es-ES" sz="2800"/>
              <a:t> The rise of the monarchies and the modern state.</a:t>
            </a:r>
          </a:p>
          <a:p>
            <a:endParaRPr lang="es-ES" altLang="es-ES" sz="2800"/>
          </a:p>
          <a:p>
            <a:r>
              <a:rPr lang="es-ES" altLang="es-ES" sz="2800" b="1"/>
              <a:t>CULTURE:</a:t>
            </a:r>
            <a:r>
              <a:rPr lang="es-ES" altLang="es-ES" sz="2800"/>
              <a:t> New horizons (discoveries), new styles (Renaissance), new religions (Luther)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7D51B6B8-0DAA-4525-8898-105FA003F73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843338"/>
            <a:ext cx="9232900" cy="1199832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195" name="Rectangle 3">
            <a:extLst>
              <a:ext uri="{FF2B5EF4-FFF2-40B4-BE49-F238E27FC236}">
                <a16:creationId xmlns:a16="http://schemas.microsoft.com/office/drawing/2014/main" id="{A1BBF875-78CB-4BF3-8B28-00B7811EBA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es-ES" altLang="es-ES" sz="3600">
                <a:solidFill>
                  <a:schemeClr val="bg1"/>
                </a:solidFill>
              </a:rPr>
              <a:t>ECONOMY: GROWTH AND EXPANSION</a:t>
            </a:r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F698CCC2-9B95-4AAC-8A70-075A65F66F2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3429000"/>
            <a:ext cx="2087562" cy="1079500"/>
          </a:xfrm>
          <a:solidFill>
            <a:schemeClr val="bg1">
              <a:alpha val="52000"/>
            </a:schemeClr>
          </a:solidFill>
          <a:ln w="222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r>
              <a:rPr lang="es-ES" altLang="es-ES" sz="2200" b="1"/>
              <a:t>CAUSES OF </a:t>
            </a:r>
          </a:p>
          <a:p>
            <a:pPr>
              <a:buFontTx/>
              <a:buNone/>
            </a:pPr>
            <a:r>
              <a:rPr lang="es-ES" altLang="es-ES" sz="2200" b="1"/>
              <a:t>GROWTH</a:t>
            </a:r>
          </a:p>
        </p:txBody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47AEE5DC-7BE1-47C4-A59B-F8E75FE82F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2924175"/>
            <a:ext cx="2305050" cy="722313"/>
          </a:xfrm>
          <a:prstGeom prst="rect">
            <a:avLst/>
          </a:prstGeom>
          <a:solidFill>
            <a:schemeClr val="bg1">
              <a:alpha val="70000"/>
            </a:schemeClr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endParaRPr lang="es-ES" altLang="es-ES" sz="2600" b="1"/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F317B711-5B05-468C-994E-F9D768A996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4941888"/>
            <a:ext cx="2305050" cy="722312"/>
          </a:xfrm>
          <a:prstGeom prst="rect">
            <a:avLst/>
          </a:prstGeom>
          <a:solidFill>
            <a:schemeClr val="bg1">
              <a:alpha val="73000"/>
            </a:schemeClr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endParaRPr lang="es-ES" altLang="es-ES" sz="2600" b="1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27B89520-216A-436F-B81D-3B3E58A15C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3933825"/>
            <a:ext cx="2305050" cy="720725"/>
          </a:xfrm>
          <a:prstGeom prst="rect">
            <a:avLst/>
          </a:prstGeom>
          <a:solidFill>
            <a:schemeClr val="bg1">
              <a:alpha val="73000"/>
            </a:schemeClr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endParaRPr lang="es-ES" altLang="es-ES" sz="2600" b="1"/>
          </a:p>
        </p:txBody>
      </p:sp>
      <p:sp>
        <p:nvSpPr>
          <p:cNvPr id="8200" name="Rectangle 8">
            <a:extLst>
              <a:ext uri="{FF2B5EF4-FFF2-40B4-BE49-F238E27FC236}">
                <a16:creationId xmlns:a16="http://schemas.microsoft.com/office/drawing/2014/main" id="{C9FB0CAA-8881-48BF-B02D-6E740D6F91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5876925"/>
            <a:ext cx="2305050" cy="720725"/>
          </a:xfrm>
          <a:prstGeom prst="rect">
            <a:avLst/>
          </a:prstGeom>
          <a:solidFill>
            <a:schemeClr val="bg1">
              <a:alpha val="72000"/>
            </a:schemeClr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endParaRPr lang="es-ES" altLang="es-ES" sz="2600" b="1"/>
          </a:p>
        </p:txBody>
      </p:sp>
      <p:sp>
        <p:nvSpPr>
          <p:cNvPr id="8201" name="Rectangle 9">
            <a:extLst>
              <a:ext uri="{FF2B5EF4-FFF2-40B4-BE49-F238E27FC236}">
                <a16:creationId xmlns:a16="http://schemas.microsoft.com/office/drawing/2014/main" id="{FAB175D8-4F4F-47D0-9B04-4B6D7CDECC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1844675"/>
            <a:ext cx="2305050" cy="722313"/>
          </a:xfrm>
          <a:prstGeom prst="rect">
            <a:avLst/>
          </a:prstGeom>
          <a:solidFill>
            <a:srgbClr val="FFFFFF">
              <a:alpha val="71001"/>
            </a:srgbClr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endParaRPr lang="es-ES" altLang="es-ES" sz="2600" b="1" dirty="0"/>
          </a:p>
        </p:txBody>
      </p:sp>
      <p:sp>
        <p:nvSpPr>
          <p:cNvPr id="8202" name="Rectangle 10">
            <a:extLst>
              <a:ext uri="{FF2B5EF4-FFF2-40B4-BE49-F238E27FC236}">
                <a16:creationId xmlns:a16="http://schemas.microsoft.com/office/drawing/2014/main" id="{F7807456-04A9-4D25-A674-4A03478E43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1773238"/>
            <a:ext cx="2305050" cy="722312"/>
          </a:xfrm>
          <a:prstGeom prst="rect">
            <a:avLst/>
          </a:prstGeom>
          <a:solidFill>
            <a:schemeClr val="bg1">
              <a:alpha val="67999"/>
            </a:schemeClr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endParaRPr lang="es-ES" altLang="es-ES" sz="2600" b="1"/>
          </a:p>
        </p:txBody>
      </p:sp>
      <p:sp>
        <p:nvSpPr>
          <p:cNvPr id="8203" name="Rectangle 11">
            <a:extLst>
              <a:ext uri="{FF2B5EF4-FFF2-40B4-BE49-F238E27FC236}">
                <a16:creationId xmlns:a16="http://schemas.microsoft.com/office/drawing/2014/main" id="{23040BE3-4AE1-4EDD-974C-02E59FB683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2852738"/>
            <a:ext cx="2305050" cy="722312"/>
          </a:xfrm>
          <a:prstGeom prst="rect">
            <a:avLst/>
          </a:prstGeom>
          <a:solidFill>
            <a:schemeClr val="bg1">
              <a:alpha val="71001"/>
            </a:schemeClr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endParaRPr lang="es-ES" altLang="es-ES" sz="2600" b="1"/>
          </a:p>
        </p:txBody>
      </p:sp>
      <p:sp>
        <p:nvSpPr>
          <p:cNvPr id="8204" name="Rectangle 12">
            <a:extLst>
              <a:ext uri="{FF2B5EF4-FFF2-40B4-BE49-F238E27FC236}">
                <a16:creationId xmlns:a16="http://schemas.microsoft.com/office/drawing/2014/main" id="{FDC0828A-61AF-436D-A084-1A4EFB860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3933825"/>
            <a:ext cx="2305050" cy="720725"/>
          </a:xfrm>
          <a:prstGeom prst="rect">
            <a:avLst/>
          </a:prstGeom>
          <a:solidFill>
            <a:schemeClr val="bg1">
              <a:alpha val="71001"/>
            </a:schemeClr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endParaRPr lang="es-ES" altLang="es-ES" sz="2600" b="1"/>
          </a:p>
        </p:txBody>
      </p:sp>
      <p:sp>
        <p:nvSpPr>
          <p:cNvPr id="8205" name="Rectangle 13">
            <a:extLst>
              <a:ext uri="{FF2B5EF4-FFF2-40B4-BE49-F238E27FC236}">
                <a16:creationId xmlns:a16="http://schemas.microsoft.com/office/drawing/2014/main" id="{E7AE6008-D165-4FEC-8CAC-8FD7ABE79E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4941888"/>
            <a:ext cx="2305050" cy="722312"/>
          </a:xfrm>
          <a:prstGeom prst="rect">
            <a:avLst/>
          </a:prstGeom>
          <a:solidFill>
            <a:schemeClr val="bg1">
              <a:alpha val="70000"/>
            </a:schemeClr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endParaRPr lang="es-ES" altLang="es-ES" sz="2600" b="1"/>
          </a:p>
        </p:txBody>
      </p:sp>
      <p:sp>
        <p:nvSpPr>
          <p:cNvPr id="8206" name="Rectangle 14">
            <a:extLst>
              <a:ext uri="{FF2B5EF4-FFF2-40B4-BE49-F238E27FC236}">
                <a16:creationId xmlns:a16="http://schemas.microsoft.com/office/drawing/2014/main" id="{22F9304E-C83E-4CAD-9246-B8F2FF6E34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5876925"/>
            <a:ext cx="2305050" cy="720725"/>
          </a:xfrm>
          <a:prstGeom prst="rect">
            <a:avLst/>
          </a:prstGeom>
          <a:solidFill>
            <a:schemeClr val="bg1">
              <a:alpha val="78000"/>
            </a:schemeClr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endParaRPr lang="es-ES" altLang="es-ES" sz="2600" b="1"/>
          </a:p>
        </p:txBody>
      </p:sp>
      <p:sp>
        <p:nvSpPr>
          <p:cNvPr id="8207" name="Line 15">
            <a:extLst>
              <a:ext uri="{FF2B5EF4-FFF2-40B4-BE49-F238E27FC236}">
                <a16:creationId xmlns:a16="http://schemas.microsoft.com/office/drawing/2014/main" id="{04065EFF-51AA-4E78-8106-38DDF8E1B45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55875" y="2205038"/>
            <a:ext cx="431800" cy="1728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8208" name="Line 16">
            <a:extLst>
              <a:ext uri="{FF2B5EF4-FFF2-40B4-BE49-F238E27FC236}">
                <a16:creationId xmlns:a16="http://schemas.microsoft.com/office/drawing/2014/main" id="{84E49130-50F1-49D3-B46C-7A30022994F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55875" y="3284538"/>
            <a:ext cx="43180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8209" name="Line 17">
            <a:extLst>
              <a:ext uri="{FF2B5EF4-FFF2-40B4-BE49-F238E27FC236}">
                <a16:creationId xmlns:a16="http://schemas.microsoft.com/office/drawing/2014/main" id="{4292D867-B26A-4B60-901D-C81F22D482BC}"/>
              </a:ext>
            </a:extLst>
          </p:cNvPr>
          <p:cNvSpPr>
            <a:spLocks noChangeShapeType="1"/>
          </p:cNvSpPr>
          <p:nvPr/>
        </p:nvSpPr>
        <p:spPr bwMode="auto">
          <a:xfrm>
            <a:off x="2555875" y="3933825"/>
            <a:ext cx="43180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8210" name="Line 18">
            <a:extLst>
              <a:ext uri="{FF2B5EF4-FFF2-40B4-BE49-F238E27FC236}">
                <a16:creationId xmlns:a16="http://schemas.microsoft.com/office/drawing/2014/main" id="{C36460A8-DFB5-4564-B311-049E7E728938}"/>
              </a:ext>
            </a:extLst>
          </p:cNvPr>
          <p:cNvSpPr>
            <a:spLocks noChangeShapeType="1"/>
          </p:cNvSpPr>
          <p:nvPr/>
        </p:nvSpPr>
        <p:spPr bwMode="auto">
          <a:xfrm>
            <a:off x="2555875" y="3933825"/>
            <a:ext cx="431800" cy="1366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8211" name="Line 19">
            <a:extLst>
              <a:ext uri="{FF2B5EF4-FFF2-40B4-BE49-F238E27FC236}">
                <a16:creationId xmlns:a16="http://schemas.microsoft.com/office/drawing/2014/main" id="{A8A2D20B-BB91-4667-B945-6D2C2681D297}"/>
              </a:ext>
            </a:extLst>
          </p:cNvPr>
          <p:cNvSpPr>
            <a:spLocks noChangeShapeType="1"/>
          </p:cNvSpPr>
          <p:nvPr/>
        </p:nvSpPr>
        <p:spPr bwMode="auto">
          <a:xfrm>
            <a:off x="2555875" y="4005263"/>
            <a:ext cx="431800" cy="2376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8212" name="Text Box 20">
            <a:extLst>
              <a:ext uri="{FF2B5EF4-FFF2-40B4-BE49-F238E27FC236}">
                <a16:creationId xmlns:a16="http://schemas.microsoft.com/office/drawing/2014/main" id="{33DB802D-C2F4-4C29-A000-60FCF98193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4525" y="1477963"/>
            <a:ext cx="1123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ES">
                <a:solidFill>
                  <a:schemeClr val="bg1"/>
                </a:solidFill>
              </a:rPr>
              <a:t>CAUSES</a:t>
            </a:r>
          </a:p>
        </p:txBody>
      </p:sp>
      <p:sp>
        <p:nvSpPr>
          <p:cNvPr id="8213" name="Text Box 21">
            <a:extLst>
              <a:ext uri="{FF2B5EF4-FFF2-40B4-BE49-F238E27FC236}">
                <a16:creationId xmlns:a16="http://schemas.microsoft.com/office/drawing/2014/main" id="{FB5B19C3-3B3A-48E0-AD30-76D125FF91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9788" y="1477963"/>
            <a:ext cx="1504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ES">
                <a:solidFill>
                  <a:schemeClr val="bg1"/>
                </a:solidFill>
              </a:rPr>
              <a:t>EVIDENCES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0A1C9AD8-A00F-417D-80C1-29553862CA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1143000"/>
          </a:xfrm>
        </p:spPr>
        <p:txBody>
          <a:bodyPr/>
          <a:lstStyle/>
          <a:p>
            <a:r>
              <a:rPr lang="es-ES" altLang="es-ES" sz="3600" b="1" dirty="0">
                <a:solidFill>
                  <a:srgbClr val="FF0000"/>
                </a:solidFill>
              </a:rPr>
              <a:t>ECONOMY 16th CENTURY: GROWTH AND EXPANSION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B0760763-88E2-4512-BCEB-B8E9CD19A1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0825" y="3571875"/>
            <a:ext cx="2305050" cy="1081088"/>
          </a:xfrm>
          <a:noFill/>
          <a:ln w="222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r>
              <a:rPr lang="es-ES" altLang="es-ES" sz="2600" b="1"/>
              <a:t>CAUSES OF </a:t>
            </a:r>
          </a:p>
          <a:p>
            <a:pPr>
              <a:buFontTx/>
              <a:buNone/>
            </a:pPr>
            <a:r>
              <a:rPr lang="es-ES" altLang="es-ES" sz="2600" b="1"/>
              <a:t>GROWTH</a:t>
            </a:r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117CD012-5204-4A45-999E-55A6B6B1E7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2924175"/>
            <a:ext cx="2305050" cy="722313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endParaRPr lang="es-ES" altLang="es-ES" sz="2600" b="1"/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919C60CC-8DD1-4D12-AEC9-2F5A4D0B8B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4941888"/>
            <a:ext cx="2305050" cy="722312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endParaRPr lang="es-ES" altLang="es-ES" sz="2600" b="1"/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70666B9D-E0A0-4532-A36D-547893F351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3933825"/>
            <a:ext cx="2305050" cy="720725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endParaRPr lang="es-ES" altLang="es-ES" sz="2600" b="1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473C2E61-606E-45B4-B2A5-BE1AC5F152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5876925"/>
            <a:ext cx="2305050" cy="720725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endParaRPr lang="es-ES" altLang="es-ES" sz="2600" b="1"/>
          </a:p>
        </p:txBody>
      </p:sp>
      <p:sp>
        <p:nvSpPr>
          <p:cNvPr id="5128" name="Rectangle 8">
            <a:extLst>
              <a:ext uri="{FF2B5EF4-FFF2-40B4-BE49-F238E27FC236}">
                <a16:creationId xmlns:a16="http://schemas.microsoft.com/office/drawing/2014/main" id="{28A5B368-2B99-43BD-87EC-5135640A99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1844675"/>
            <a:ext cx="2305050" cy="722313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endParaRPr lang="es-ES" altLang="es-ES" sz="2600" b="1"/>
          </a:p>
        </p:txBody>
      </p:sp>
      <p:sp>
        <p:nvSpPr>
          <p:cNvPr id="5129" name="Rectangle 9">
            <a:extLst>
              <a:ext uri="{FF2B5EF4-FFF2-40B4-BE49-F238E27FC236}">
                <a16:creationId xmlns:a16="http://schemas.microsoft.com/office/drawing/2014/main" id="{D0F74770-3F97-43D3-B893-64E88986BE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1773238"/>
            <a:ext cx="2305050" cy="722312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endParaRPr lang="es-ES" altLang="es-ES" sz="2600" b="1"/>
          </a:p>
        </p:txBody>
      </p:sp>
      <p:sp>
        <p:nvSpPr>
          <p:cNvPr id="5130" name="Rectangle 10">
            <a:extLst>
              <a:ext uri="{FF2B5EF4-FFF2-40B4-BE49-F238E27FC236}">
                <a16:creationId xmlns:a16="http://schemas.microsoft.com/office/drawing/2014/main" id="{BE75D035-928A-406C-AA51-380209CD6F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2852738"/>
            <a:ext cx="2305050" cy="722312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endParaRPr lang="es-ES" altLang="es-ES" sz="2600" b="1"/>
          </a:p>
        </p:txBody>
      </p:sp>
      <p:sp>
        <p:nvSpPr>
          <p:cNvPr id="5131" name="Rectangle 11">
            <a:extLst>
              <a:ext uri="{FF2B5EF4-FFF2-40B4-BE49-F238E27FC236}">
                <a16:creationId xmlns:a16="http://schemas.microsoft.com/office/drawing/2014/main" id="{162EF29C-676E-4286-B92A-999C3FA517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3933825"/>
            <a:ext cx="2305050" cy="720725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endParaRPr lang="es-ES" altLang="es-ES" sz="2600" b="1"/>
          </a:p>
        </p:txBody>
      </p:sp>
      <p:sp>
        <p:nvSpPr>
          <p:cNvPr id="5132" name="Rectangle 12">
            <a:extLst>
              <a:ext uri="{FF2B5EF4-FFF2-40B4-BE49-F238E27FC236}">
                <a16:creationId xmlns:a16="http://schemas.microsoft.com/office/drawing/2014/main" id="{ED58C975-E04F-4AA6-9C63-72D4A0B599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4941888"/>
            <a:ext cx="2305050" cy="722312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endParaRPr lang="es-ES" altLang="es-ES" sz="2600" b="1"/>
          </a:p>
        </p:txBody>
      </p:sp>
      <p:sp>
        <p:nvSpPr>
          <p:cNvPr id="5133" name="Rectangle 13">
            <a:extLst>
              <a:ext uri="{FF2B5EF4-FFF2-40B4-BE49-F238E27FC236}">
                <a16:creationId xmlns:a16="http://schemas.microsoft.com/office/drawing/2014/main" id="{8CC805D7-C947-4CD2-BC4F-28913E9211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5876925"/>
            <a:ext cx="2305050" cy="720725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endParaRPr lang="es-ES" altLang="es-ES" sz="2600" b="1"/>
          </a:p>
        </p:txBody>
      </p:sp>
      <p:sp>
        <p:nvSpPr>
          <p:cNvPr id="5134" name="Line 14">
            <a:extLst>
              <a:ext uri="{FF2B5EF4-FFF2-40B4-BE49-F238E27FC236}">
                <a16:creationId xmlns:a16="http://schemas.microsoft.com/office/drawing/2014/main" id="{2795A7DA-4147-42B2-ADF5-E1350BF237B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55875" y="2205038"/>
            <a:ext cx="431800" cy="1728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5135" name="Line 15">
            <a:extLst>
              <a:ext uri="{FF2B5EF4-FFF2-40B4-BE49-F238E27FC236}">
                <a16:creationId xmlns:a16="http://schemas.microsoft.com/office/drawing/2014/main" id="{279B65EB-586C-49B9-A760-3D8DBF46F3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55875" y="3284538"/>
            <a:ext cx="43180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5136" name="Line 16">
            <a:extLst>
              <a:ext uri="{FF2B5EF4-FFF2-40B4-BE49-F238E27FC236}">
                <a16:creationId xmlns:a16="http://schemas.microsoft.com/office/drawing/2014/main" id="{69DA8E1E-7DB8-454C-963A-7093953E10B4}"/>
              </a:ext>
            </a:extLst>
          </p:cNvPr>
          <p:cNvSpPr>
            <a:spLocks noChangeShapeType="1"/>
          </p:cNvSpPr>
          <p:nvPr/>
        </p:nvSpPr>
        <p:spPr bwMode="auto">
          <a:xfrm>
            <a:off x="2555875" y="3933825"/>
            <a:ext cx="43180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5137" name="Line 17">
            <a:extLst>
              <a:ext uri="{FF2B5EF4-FFF2-40B4-BE49-F238E27FC236}">
                <a16:creationId xmlns:a16="http://schemas.microsoft.com/office/drawing/2014/main" id="{E8566C90-A92C-489A-98B1-41FCC9732BBE}"/>
              </a:ext>
            </a:extLst>
          </p:cNvPr>
          <p:cNvSpPr>
            <a:spLocks noChangeShapeType="1"/>
          </p:cNvSpPr>
          <p:nvPr/>
        </p:nvSpPr>
        <p:spPr bwMode="auto">
          <a:xfrm>
            <a:off x="2555875" y="3933825"/>
            <a:ext cx="431800" cy="1366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5138" name="Line 18">
            <a:extLst>
              <a:ext uri="{FF2B5EF4-FFF2-40B4-BE49-F238E27FC236}">
                <a16:creationId xmlns:a16="http://schemas.microsoft.com/office/drawing/2014/main" id="{7FA564ED-69F7-4984-918F-AECBEEE693BA}"/>
              </a:ext>
            </a:extLst>
          </p:cNvPr>
          <p:cNvSpPr>
            <a:spLocks noChangeShapeType="1"/>
          </p:cNvSpPr>
          <p:nvPr/>
        </p:nvSpPr>
        <p:spPr bwMode="auto">
          <a:xfrm>
            <a:off x="2555875" y="4005263"/>
            <a:ext cx="431800" cy="2376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5139" name="Text Box 19">
            <a:extLst>
              <a:ext uri="{FF2B5EF4-FFF2-40B4-BE49-F238E27FC236}">
                <a16:creationId xmlns:a16="http://schemas.microsoft.com/office/drawing/2014/main" id="{3C10EB81-0BAE-4F83-8F06-E19E5C9361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4525" y="1477963"/>
            <a:ext cx="1123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ES"/>
              <a:t>CAUSES</a:t>
            </a:r>
          </a:p>
        </p:txBody>
      </p:sp>
      <p:sp>
        <p:nvSpPr>
          <p:cNvPr id="5140" name="Text Box 20">
            <a:extLst>
              <a:ext uri="{FF2B5EF4-FFF2-40B4-BE49-F238E27FC236}">
                <a16:creationId xmlns:a16="http://schemas.microsoft.com/office/drawing/2014/main" id="{390C71E7-8A20-479D-8AA8-AE6647A3A3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9788" y="1477963"/>
            <a:ext cx="1504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ES"/>
              <a:t>EVIDENCES</a:t>
            </a:r>
          </a:p>
        </p:txBody>
      </p:sp>
      <p:sp>
        <p:nvSpPr>
          <p:cNvPr id="5141" name="Line 21">
            <a:extLst>
              <a:ext uri="{FF2B5EF4-FFF2-40B4-BE49-F238E27FC236}">
                <a16:creationId xmlns:a16="http://schemas.microsoft.com/office/drawing/2014/main" id="{AE36FCDE-3E6B-47D0-9A72-8E5E5C67C5E4}"/>
              </a:ext>
            </a:extLst>
          </p:cNvPr>
          <p:cNvSpPr>
            <a:spLocks noChangeShapeType="1"/>
          </p:cNvSpPr>
          <p:nvPr/>
        </p:nvSpPr>
        <p:spPr bwMode="auto">
          <a:xfrm>
            <a:off x="5292725" y="2133600"/>
            <a:ext cx="574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5142" name="Line 22">
            <a:extLst>
              <a:ext uri="{FF2B5EF4-FFF2-40B4-BE49-F238E27FC236}">
                <a16:creationId xmlns:a16="http://schemas.microsoft.com/office/drawing/2014/main" id="{3D605076-D0CA-4D94-9EE0-05E7F3976B6F}"/>
              </a:ext>
            </a:extLst>
          </p:cNvPr>
          <p:cNvSpPr>
            <a:spLocks noChangeShapeType="1"/>
          </p:cNvSpPr>
          <p:nvPr/>
        </p:nvSpPr>
        <p:spPr bwMode="auto">
          <a:xfrm>
            <a:off x="5292725" y="3213100"/>
            <a:ext cx="574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5143" name="Line 23">
            <a:extLst>
              <a:ext uri="{FF2B5EF4-FFF2-40B4-BE49-F238E27FC236}">
                <a16:creationId xmlns:a16="http://schemas.microsoft.com/office/drawing/2014/main" id="{38307963-0F93-4EA4-ABBA-1CB5E351BE10}"/>
              </a:ext>
            </a:extLst>
          </p:cNvPr>
          <p:cNvSpPr>
            <a:spLocks noChangeShapeType="1"/>
          </p:cNvSpPr>
          <p:nvPr/>
        </p:nvSpPr>
        <p:spPr bwMode="auto">
          <a:xfrm>
            <a:off x="5292725" y="4221163"/>
            <a:ext cx="574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5144" name="Line 24">
            <a:extLst>
              <a:ext uri="{FF2B5EF4-FFF2-40B4-BE49-F238E27FC236}">
                <a16:creationId xmlns:a16="http://schemas.microsoft.com/office/drawing/2014/main" id="{CE10D09B-09B5-4A5D-BD33-C587D65203B5}"/>
              </a:ext>
            </a:extLst>
          </p:cNvPr>
          <p:cNvSpPr>
            <a:spLocks noChangeShapeType="1"/>
          </p:cNvSpPr>
          <p:nvPr/>
        </p:nvSpPr>
        <p:spPr bwMode="auto">
          <a:xfrm>
            <a:off x="5292725" y="5229225"/>
            <a:ext cx="574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5145" name="Line 25">
            <a:extLst>
              <a:ext uri="{FF2B5EF4-FFF2-40B4-BE49-F238E27FC236}">
                <a16:creationId xmlns:a16="http://schemas.microsoft.com/office/drawing/2014/main" id="{97E4D75B-9118-438F-A2C3-5023726E2B04}"/>
              </a:ext>
            </a:extLst>
          </p:cNvPr>
          <p:cNvSpPr>
            <a:spLocks noChangeShapeType="1"/>
          </p:cNvSpPr>
          <p:nvPr/>
        </p:nvSpPr>
        <p:spPr bwMode="auto">
          <a:xfrm>
            <a:off x="5292725" y="6165850"/>
            <a:ext cx="574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5" name="Picture 21">
            <a:extLst>
              <a:ext uri="{FF2B5EF4-FFF2-40B4-BE49-F238E27FC236}">
                <a16:creationId xmlns:a16="http://schemas.microsoft.com/office/drawing/2014/main" id="{0FE4E8B0-ED05-4A6B-8395-9230ABA2B17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843338"/>
            <a:ext cx="9232900" cy="1199832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46" name="Rectangle 2">
            <a:extLst>
              <a:ext uri="{FF2B5EF4-FFF2-40B4-BE49-F238E27FC236}">
                <a16:creationId xmlns:a16="http://schemas.microsoft.com/office/drawing/2014/main" id="{A5987B73-F7F9-4867-9020-D77F7952F6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es-ES" altLang="es-ES" sz="3600">
                <a:solidFill>
                  <a:schemeClr val="bg1"/>
                </a:solidFill>
              </a:rPr>
              <a:t>ECONOMY: GROWTH AND EXPANSION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A019194A-2DD8-4709-8AC2-495C3C53A0F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3429000"/>
            <a:ext cx="2087562" cy="1079500"/>
          </a:xfrm>
          <a:solidFill>
            <a:schemeClr val="bg1">
              <a:alpha val="52000"/>
            </a:schemeClr>
          </a:solidFill>
          <a:ln w="222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r>
              <a:rPr lang="es-ES" altLang="es-ES" sz="2200" b="1"/>
              <a:t>CAUSES OF </a:t>
            </a:r>
          </a:p>
          <a:p>
            <a:pPr>
              <a:buFontTx/>
              <a:buNone/>
            </a:pPr>
            <a:r>
              <a:rPr lang="es-ES" altLang="es-ES" sz="2200" b="1"/>
              <a:t>GROWTH</a:t>
            </a: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C3313A8E-7492-46CE-8B62-DF34042745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2924175"/>
            <a:ext cx="2305050" cy="722313"/>
          </a:xfrm>
          <a:prstGeom prst="rect">
            <a:avLst/>
          </a:prstGeom>
          <a:solidFill>
            <a:schemeClr val="bg1">
              <a:alpha val="70000"/>
            </a:schemeClr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s-ES" altLang="es-ES" sz="2600" b="1"/>
              <a:t>Production +</a:t>
            </a:r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A22AC4E2-534F-49E3-ABD3-EEA6EC023F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4941888"/>
            <a:ext cx="2305050" cy="722312"/>
          </a:xfrm>
          <a:prstGeom prst="rect">
            <a:avLst/>
          </a:prstGeom>
          <a:solidFill>
            <a:schemeClr val="bg1">
              <a:alpha val="73000"/>
            </a:schemeClr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s-ES" altLang="es-ES" sz="2600" b="1"/>
              <a:t>Trade +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7B6293CF-BCDB-4297-8B5C-A4FC3C8D03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3933825"/>
            <a:ext cx="2305050" cy="720725"/>
          </a:xfrm>
          <a:prstGeom prst="rect">
            <a:avLst/>
          </a:prstGeom>
          <a:solidFill>
            <a:schemeClr val="bg1">
              <a:alpha val="73000"/>
            </a:schemeClr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s-ES" altLang="es-ES" sz="2600" b="1" dirty="0"/>
              <a:t>Social </a:t>
            </a:r>
            <a:r>
              <a:rPr lang="es-ES" altLang="es-ES" sz="2600" b="1" dirty="0" err="1"/>
              <a:t>stability</a:t>
            </a:r>
            <a:endParaRPr lang="es-ES" altLang="es-ES" sz="2600" b="1" dirty="0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6892DA6D-1F62-4921-9C53-3C5224F96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5876925"/>
            <a:ext cx="2305050" cy="981075"/>
          </a:xfrm>
          <a:prstGeom prst="rect">
            <a:avLst/>
          </a:prstGeom>
          <a:solidFill>
            <a:schemeClr val="bg1">
              <a:alpha val="72000"/>
            </a:schemeClr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s-ES" altLang="es-ES" sz="2600" b="1"/>
              <a:t>MONEY</a:t>
            </a:r>
          </a:p>
          <a:p>
            <a:pPr>
              <a:buFontTx/>
              <a:buNone/>
            </a:pPr>
            <a:r>
              <a:rPr lang="es-ES" altLang="es-ES" sz="2600" b="1"/>
              <a:t>INCOME</a:t>
            </a:r>
          </a:p>
        </p:txBody>
      </p:sp>
      <p:sp>
        <p:nvSpPr>
          <p:cNvPr id="6152" name="Rectangle 8">
            <a:extLst>
              <a:ext uri="{FF2B5EF4-FFF2-40B4-BE49-F238E27FC236}">
                <a16:creationId xmlns:a16="http://schemas.microsoft.com/office/drawing/2014/main" id="{C2CB9C37-DE4F-468F-BFCA-99451A8C22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1844675"/>
            <a:ext cx="2305050" cy="722313"/>
          </a:xfrm>
          <a:prstGeom prst="rect">
            <a:avLst/>
          </a:prstGeom>
          <a:solidFill>
            <a:srgbClr val="FFFFFF">
              <a:alpha val="71001"/>
            </a:srgbClr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s-ES" altLang="es-ES" sz="2600" b="1"/>
              <a:t>Population +</a:t>
            </a:r>
          </a:p>
        </p:txBody>
      </p:sp>
      <p:sp>
        <p:nvSpPr>
          <p:cNvPr id="6153" name="Rectangle 9">
            <a:extLst>
              <a:ext uri="{FF2B5EF4-FFF2-40B4-BE49-F238E27FC236}">
                <a16:creationId xmlns:a16="http://schemas.microsoft.com/office/drawing/2014/main" id="{5F3DFAE0-824F-438B-85FD-8199EB2F44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1773238"/>
            <a:ext cx="2592388" cy="935037"/>
          </a:xfrm>
          <a:prstGeom prst="rect">
            <a:avLst/>
          </a:prstGeom>
          <a:solidFill>
            <a:schemeClr val="bg1">
              <a:alpha val="67999"/>
            </a:schemeClr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s-ES" altLang="es-ES" sz="1800" b="1" dirty="0" err="1"/>
              <a:t>Death</a:t>
            </a:r>
            <a:r>
              <a:rPr lang="es-ES" altLang="es-ES" sz="1800" b="1" dirty="0"/>
              <a:t> </a:t>
            </a:r>
            <a:r>
              <a:rPr lang="es-ES" altLang="es-ES" sz="1800" b="1" dirty="0" err="1"/>
              <a:t>rate</a:t>
            </a:r>
            <a:r>
              <a:rPr lang="es-ES" altLang="es-ES" sz="1800" b="1" dirty="0"/>
              <a:t> </a:t>
            </a:r>
            <a:r>
              <a:rPr lang="es-ES" altLang="es-ES" sz="1800" b="1" dirty="0" err="1"/>
              <a:t>lower</a:t>
            </a:r>
            <a:endParaRPr lang="es-ES" altLang="es-ES" sz="1800" b="1" dirty="0"/>
          </a:p>
          <a:p>
            <a:pPr>
              <a:buFontTx/>
              <a:buNone/>
            </a:pPr>
            <a:r>
              <a:rPr lang="es-ES" altLang="es-ES" sz="1800" b="1" dirty="0" err="1"/>
              <a:t>Healthier</a:t>
            </a:r>
            <a:r>
              <a:rPr lang="es-ES" altLang="es-ES" sz="1800" b="1" dirty="0"/>
              <a:t> </a:t>
            </a:r>
            <a:r>
              <a:rPr lang="es-ES" altLang="es-ES" sz="1800" b="1" dirty="0" err="1"/>
              <a:t>people</a:t>
            </a:r>
            <a:endParaRPr lang="es-ES" altLang="es-ES" sz="1800" b="1" dirty="0"/>
          </a:p>
          <a:p>
            <a:pPr>
              <a:buFontTx/>
              <a:buNone/>
            </a:pPr>
            <a:r>
              <a:rPr lang="es-ES" altLang="es-ES" sz="1800" b="1" dirty="0" err="1"/>
              <a:t>Less</a:t>
            </a:r>
            <a:r>
              <a:rPr lang="es-ES" altLang="es-ES" sz="1800" b="1" dirty="0"/>
              <a:t> </a:t>
            </a:r>
            <a:r>
              <a:rPr lang="es-ES" altLang="es-ES" sz="1800" b="1" dirty="0" err="1"/>
              <a:t>diseases</a:t>
            </a:r>
            <a:endParaRPr lang="es-ES" altLang="es-ES" sz="1800" b="1" dirty="0"/>
          </a:p>
        </p:txBody>
      </p:sp>
      <p:sp>
        <p:nvSpPr>
          <p:cNvPr id="6154" name="Rectangle 10">
            <a:extLst>
              <a:ext uri="{FF2B5EF4-FFF2-40B4-BE49-F238E27FC236}">
                <a16:creationId xmlns:a16="http://schemas.microsoft.com/office/drawing/2014/main" id="{97BBB880-C8D9-4F45-8035-2A928D7870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2852738"/>
            <a:ext cx="2592388" cy="722312"/>
          </a:xfrm>
          <a:prstGeom prst="rect">
            <a:avLst/>
          </a:prstGeom>
          <a:solidFill>
            <a:schemeClr val="bg1">
              <a:alpha val="71001"/>
            </a:schemeClr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s-ES" altLang="es-ES" sz="1800" b="1" dirty="0" err="1"/>
              <a:t>Richer</a:t>
            </a:r>
            <a:r>
              <a:rPr lang="es-ES" altLang="es-ES" sz="1800" b="1" dirty="0"/>
              <a:t> </a:t>
            </a:r>
            <a:r>
              <a:rPr lang="es-ES" altLang="es-ES" sz="1800" b="1" dirty="0" err="1"/>
              <a:t>cities</a:t>
            </a:r>
            <a:endParaRPr lang="es-ES" altLang="es-ES" sz="1800" b="1" dirty="0"/>
          </a:p>
          <a:p>
            <a:pPr>
              <a:buFontTx/>
              <a:buNone/>
            </a:pPr>
            <a:r>
              <a:rPr lang="es-ES" altLang="es-ES" sz="1800" b="1" dirty="0"/>
              <a:t>And </a:t>
            </a:r>
            <a:r>
              <a:rPr lang="es-ES" altLang="es-ES" sz="1800" b="1" dirty="0" err="1"/>
              <a:t>merchants</a:t>
            </a:r>
            <a:endParaRPr lang="es-ES" altLang="es-ES" sz="1800" dirty="0"/>
          </a:p>
        </p:txBody>
      </p:sp>
      <p:sp>
        <p:nvSpPr>
          <p:cNvPr id="6155" name="Rectangle 11">
            <a:extLst>
              <a:ext uri="{FF2B5EF4-FFF2-40B4-BE49-F238E27FC236}">
                <a16:creationId xmlns:a16="http://schemas.microsoft.com/office/drawing/2014/main" id="{0E5C5F9C-8BCE-4AC4-B854-AB42657E38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3933825"/>
            <a:ext cx="2520950" cy="720725"/>
          </a:xfrm>
          <a:prstGeom prst="rect">
            <a:avLst/>
          </a:prstGeom>
          <a:solidFill>
            <a:schemeClr val="bg1">
              <a:alpha val="71001"/>
            </a:schemeClr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s-ES" altLang="es-ES" sz="1800" b="1" dirty="0" err="1"/>
              <a:t>Less</a:t>
            </a:r>
            <a:r>
              <a:rPr lang="es-ES" altLang="es-ES" sz="1800" b="1" dirty="0"/>
              <a:t> </a:t>
            </a:r>
            <a:r>
              <a:rPr lang="es-ES" altLang="es-ES" sz="1800" b="1" dirty="0" err="1"/>
              <a:t>troubles</a:t>
            </a:r>
            <a:endParaRPr lang="es-ES" altLang="es-ES" sz="1800" b="1" dirty="0"/>
          </a:p>
          <a:p>
            <a:pPr>
              <a:buFontTx/>
              <a:buNone/>
            </a:pPr>
            <a:r>
              <a:rPr lang="es-ES" altLang="es-ES" sz="1800" b="1" dirty="0" err="1"/>
              <a:t>Less</a:t>
            </a:r>
            <a:r>
              <a:rPr lang="es-ES" altLang="es-ES" sz="1800" b="1" dirty="0"/>
              <a:t> </a:t>
            </a:r>
            <a:r>
              <a:rPr lang="es-ES" altLang="es-ES" sz="1800" b="1" dirty="0" err="1"/>
              <a:t>wars</a:t>
            </a:r>
            <a:r>
              <a:rPr lang="es-ES" altLang="es-ES" sz="1800" b="1" dirty="0"/>
              <a:t>..       </a:t>
            </a:r>
          </a:p>
        </p:txBody>
      </p:sp>
      <p:sp>
        <p:nvSpPr>
          <p:cNvPr id="6156" name="Rectangle 12">
            <a:extLst>
              <a:ext uri="{FF2B5EF4-FFF2-40B4-BE49-F238E27FC236}">
                <a16:creationId xmlns:a16="http://schemas.microsoft.com/office/drawing/2014/main" id="{40AF3627-F591-4532-BF64-F43F777001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4954114"/>
            <a:ext cx="2520950" cy="722312"/>
          </a:xfrm>
          <a:prstGeom prst="rect">
            <a:avLst/>
          </a:prstGeom>
          <a:solidFill>
            <a:schemeClr val="bg1">
              <a:alpha val="70000"/>
            </a:schemeClr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s-ES" altLang="es-ES" sz="1800" b="1" dirty="0" err="1"/>
              <a:t>America</a:t>
            </a:r>
            <a:endParaRPr lang="es-ES" altLang="es-ES" sz="1800" b="1" dirty="0"/>
          </a:p>
          <a:p>
            <a:pPr>
              <a:buFontTx/>
              <a:buNone/>
            </a:pPr>
            <a:r>
              <a:rPr lang="es-ES" altLang="es-ES" sz="1800" b="1" dirty="0"/>
              <a:t>Far East</a:t>
            </a:r>
          </a:p>
        </p:txBody>
      </p:sp>
      <p:sp>
        <p:nvSpPr>
          <p:cNvPr id="6157" name="Rectangle 13">
            <a:extLst>
              <a:ext uri="{FF2B5EF4-FFF2-40B4-BE49-F238E27FC236}">
                <a16:creationId xmlns:a16="http://schemas.microsoft.com/office/drawing/2014/main" id="{54813D90-186E-4EBC-A8C4-EB77D5FB18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5876925"/>
            <a:ext cx="2449513" cy="981075"/>
          </a:xfrm>
          <a:prstGeom prst="rect">
            <a:avLst/>
          </a:prstGeom>
          <a:solidFill>
            <a:schemeClr val="bg1">
              <a:alpha val="78000"/>
            </a:schemeClr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s-ES" altLang="es-ES" sz="1800" b="1" dirty="0"/>
              <a:t>More </a:t>
            </a:r>
            <a:r>
              <a:rPr lang="es-ES" altLang="es-ES" sz="1800" b="1" dirty="0" err="1"/>
              <a:t>precious</a:t>
            </a:r>
            <a:r>
              <a:rPr lang="es-ES" altLang="es-ES" sz="1800" b="1" dirty="0"/>
              <a:t> </a:t>
            </a:r>
            <a:r>
              <a:rPr lang="es-ES" altLang="es-ES" sz="1800" b="1" dirty="0" err="1"/>
              <a:t>metals</a:t>
            </a:r>
            <a:r>
              <a:rPr lang="es-ES" altLang="es-ES" sz="1800" b="1" dirty="0"/>
              <a:t> </a:t>
            </a:r>
            <a:r>
              <a:rPr lang="es-ES" altLang="es-ES" sz="1800" b="1" dirty="0" err="1"/>
              <a:t>from</a:t>
            </a:r>
            <a:r>
              <a:rPr lang="es-ES" altLang="es-ES" sz="1800" b="1" dirty="0"/>
              <a:t> </a:t>
            </a:r>
            <a:r>
              <a:rPr lang="es-ES" altLang="es-ES" sz="1800" b="1" dirty="0" err="1"/>
              <a:t>America</a:t>
            </a:r>
            <a:endParaRPr lang="es-ES" altLang="es-ES" sz="1800" b="1" dirty="0"/>
          </a:p>
        </p:txBody>
      </p:sp>
      <p:sp>
        <p:nvSpPr>
          <p:cNvPr id="6158" name="Line 14">
            <a:extLst>
              <a:ext uri="{FF2B5EF4-FFF2-40B4-BE49-F238E27FC236}">
                <a16:creationId xmlns:a16="http://schemas.microsoft.com/office/drawing/2014/main" id="{4B90E5A1-0F9F-42CB-A9FC-57AB7110050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55875" y="2205038"/>
            <a:ext cx="431800" cy="1728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6159" name="Line 15">
            <a:extLst>
              <a:ext uri="{FF2B5EF4-FFF2-40B4-BE49-F238E27FC236}">
                <a16:creationId xmlns:a16="http://schemas.microsoft.com/office/drawing/2014/main" id="{911B17C6-B4AC-4BBA-9852-98E65EBC723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55875" y="3284538"/>
            <a:ext cx="43180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6160" name="Line 16">
            <a:extLst>
              <a:ext uri="{FF2B5EF4-FFF2-40B4-BE49-F238E27FC236}">
                <a16:creationId xmlns:a16="http://schemas.microsoft.com/office/drawing/2014/main" id="{3DA7BD92-69CC-48B6-ADAE-6F92DDC7F832}"/>
              </a:ext>
            </a:extLst>
          </p:cNvPr>
          <p:cNvSpPr>
            <a:spLocks noChangeShapeType="1"/>
          </p:cNvSpPr>
          <p:nvPr/>
        </p:nvSpPr>
        <p:spPr bwMode="auto">
          <a:xfrm>
            <a:off x="2555875" y="3933825"/>
            <a:ext cx="43180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6161" name="Line 17">
            <a:extLst>
              <a:ext uri="{FF2B5EF4-FFF2-40B4-BE49-F238E27FC236}">
                <a16:creationId xmlns:a16="http://schemas.microsoft.com/office/drawing/2014/main" id="{B6E1DD5D-F16A-4E31-AB52-8C9DE37BF60D}"/>
              </a:ext>
            </a:extLst>
          </p:cNvPr>
          <p:cNvSpPr>
            <a:spLocks noChangeShapeType="1"/>
          </p:cNvSpPr>
          <p:nvPr/>
        </p:nvSpPr>
        <p:spPr bwMode="auto">
          <a:xfrm>
            <a:off x="2555875" y="3933825"/>
            <a:ext cx="431800" cy="1366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6162" name="Line 18">
            <a:extLst>
              <a:ext uri="{FF2B5EF4-FFF2-40B4-BE49-F238E27FC236}">
                <a16:creationId xmlns:a16="http://schemas.microsoft.com/office/drawing/2014/main" id="{DA604438-EF70-43CA-AC07-309ECF1F6C58}"/>
              </a:ext>
            </a:extLst>
          </p:cNvPr>
          <p:cNvSpPr>
            <a:spLocks noChangeShapeType="1"/>
          </p:cNvSpPr>
          <p:nvPr/>
        </p:nvSpPr>
        <p:spPr bwMode="auto">
          <a:xfrm>
            <a:off x="2555875" y="4005263"/>
            <a:ext cx="431800" cy="2376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6163" name="Text Box 19">
            <a:extLst>
              <a:ext uri="{FF2B5EF4-FFF2-40B4-BE49-F238E27FC236}">
                <a16:creationId xmlns:a16="http://schemas.microsoft.com/office/drawing/2014/main" id="{1A90E6A5-032F-4796-A854-7141908A4F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2138" y="1268413"/>
            <a:ext cx="1123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ES">
                <a:solidFill>
                  <a:schemeClr val="bg1"/>
                </a:solidFill>
              </a:rPr>
              <a:t>CAUSES</a:t>
            </a:r>
          </a:p>
        </p:txBody>
      </p:sp>
      <p:sp>
        <p:nvSpPr>
          <p:cNvPr id="6164" name="Text Box 20">
            <a:extLst>
              <a:ext uri="{FF2B5EF4-FFF2-40B4-BE49-F238E27FC236}">
                <a16:creationId xmlns:a16="http://schemas.microsoft.com/office/drawing/2014/main" id="{EB47D3BF-A51B-4CA7-A500-ADCA123119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0425" y="1125538"/>
            <a:ext cx="1504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ES">
                <a:solidFill>
                  <a:schemeClr val="bg1"/>
                </a:solidFill>
              </a:rPr>
              <a:t>EVIDENCES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6" name="Picture 10">
            <a:extLst>
              <a:ext uri="{FF2B5EF4-FFF2-40B4-BE49-F238E27FC236}">
                <a16:creationId xmlns:a16="http://schemas.microsoft.com/office/drawing/2014/main" id="{D397418E-3B18-4DC2-8D1B-88D6E9F8D82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12725"/>
            <a:ext cx="9144000" cy="66452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18" name="Rectangle 2">
            <a:extLst>
              <a:ext uri="{FF2B5EF4-FFF2-40B4-BE49-F238E27FC236}">
                <a16:creationId xmlns:a16="http://schemas.microsoft.com/office/drawing/2014/main" id="{D73FFF94-CF24-45B0-85DE-01DABE50FD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 err="1">
                <a:solidFill>
                  <a:srgbClr val="FF0000"/>
                </a:solidFill>
              </a:rPr>
              <a:t>Economic</a:t>
            </a:r>
            <a:r>
              <a:rPr lang="es-ES" altLang="es-ES" dirty="0">
                <a:solidFill>
                  <a:srgbClr val="FF0000"/>
                </a:solidFill>
              </a:rPr>
              <a:t> </a:t>
            </a:r>
            <a:r>
              <a:rPr lang="es-ES" altLang="es-ES" dirty="0" err="1">
                <a:solidFill>
                  <a:srgbClr val="FF0000"/>
                </a:solidFill>
              </a:rPr>
              <a:t>growth</a:t>
            </a:r>
            <a:r>
              <a:rPr lang="es-ES" altLang="es-ES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CAE336B5-492E-4526-9374-836D8DF3938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827584" y="1628775"/>
            <a:ext cx="7344866" cy="965200"/>
          </a:xfrm>
        </p:spPr>
        <p:txBody>
          <a:bodyPr/>
          <a:lstStyle/>
          <a:p>
            <a:pPr algn="ctr">
              <a:buFontTx/>
              <a:buNone/>
            </a:pPr>
            <a:r>
              <a:rPr lang="es-ES" altLang="es-ES" sz="3000" b="1" dirty="0" err="1">
                <a:solidFill>
                  <a:srgbClr val="FF0000"/>
                </a:solidFill>
              </a:rPr>
              <a:t>The</a:t>
            </a:r>
            <a:r>
              <a:rPr lang="es-ES" altLang="es-ES" sz="3000" b="1" dirty="0">
                <a:solidFill>
                  <a:srgbClr val="FF0000"/>
                </a:solidFill>
              </a:rPr>
              <a:t> </a:t>
            </a:r>
            <a:r>
              <a:rPr lang="es-ES" altLang="es-ES" sz="3000" b="1" dirty="0" err="1">
                <a:solidFill>
                  <a:srgbClr val="FF0000"/>
                </a:solidFill>
              </a:rPr>
              <a:t>agricultural</a:t>
            </a:r>
            <a:r>
              <a:rPr lang="es-ES" altLang="es-ES" sz="3000" b="1" dirty="0">
                <a:solidFill>
                  <a:srgbClr val="FF0000"/>
                </a:solidFill>
              </a:rPr>
              <a:t> </a:t>
            </a:r>
            <a:r>
              <a:rPr lang="es-ES" altLang="es-ES" sz="3000" b="1" dirty="0" err="1">
                <a:solidFill>
                  <a:srgbClr val="FF0000"/>
                </a:solidFill>
              </a:rPr>
              <a:t>production</a:t>
            </a:r>
            <a:r>
              <a:rPr lang="es-ES" altLang="es-ES" sz="3000" b="1" dirty="0">
                <a:solidFill>
                  <a:srgbClr val="FF0000"/>
                </a:solidFill>
              </a:rPr>
              <a:t> </a:t>
            </a:r>
            <a:r>
              <a:rPr lang="es-ES" altLang="es-ES" sz="3000" b="1" dirty="0" err="1">
                <a:solidFill>
                  <a:srgbClr val="FF0000"/>
                </a:solidFill>
              </a:rPr>
              <a:t>increased</a:t>
            </a:r>
            <a:r>
              <a:rPr lang="es-ES" altLang="es-ES" sz="28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ADEAA0FD-8B64-4C8F-82F5-C86D1A152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2781300"/>
            <a:ext cx="1943100" cy="771525"/>
          </a:xfrm>
          <a:prstGeom prst="rect">
            <a:avLst/>
          </a:prstGeom>
          <a:solidFill>
            <a:schemeClr val="bg1">
              <a:alpha val="67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ES" sz="2200" b="1"/>
              <a:t>More lands</a:t>
            </a:r>
          </a:p>
          <a:p>
            <a:r>
              <a:rPr lang="es-ES" altLang="es-ES" sz="2200" b="1"/>
              <a:t>To cultivate</a:t>
            </a:r>
          </a:p>
        </p:txBody>
      </p:sp>
      <p:sp>
        <p:nvSpPr>
          <p:cNvPr id="9221" name="Text Box 5">
            <a:extLst>
              <a:ext uri="{FF2B5EF4-FFF2-40B4-BE49-F238E27FC236}">
                <a16:creationId xmlns:a16="http://schemas.microsoft.com/office/drawing/2014/main" id="{850F2177-2C35-40B0-88D9-E838FF297A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4005263"/>
            <a:ext cx="1944687" cy="1441450"/>
          </a:xfrm>
          <a:prstGeom prst="rect">
            <a:avLst/>
          </a:prstGeom>
          <a:solidFill>
            <a:schemeClr val="bg1">
              <a:alpha val="66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ES" sz="2200" b="1"/>
              <a:t>New </a:t>
            </a:r>
          </a:p>
          <a:p>
            <a:r>
              <a:rPr lang="es-ES" altLang="es-ES" sz="2200" b="1"/>
              <a:t>Techniques</a:t>
            </a:r>
          </a:p>
          <a:p>
            <a:r>
              <a:rPr lang="es-ES" altLang="es-ES" sz="2200" b="1"/>
              <a:t>(irrigation,</a:t>
            </a:r>
          </a:p>
          <a:p>
            <a:r>
              <a:rPr lang="es-ES" altLang="es-ES" sz="2200" b="1"/>
              <a:t>Channels…)</a:t>
            </a:r>
          </a:p>
        </p:txBody>
      </p:sp>
      <p:sp>
        <p:nvSpPr>
          <p:cNvPr id="9222" name="Text Box 6">
            <a:extLst>
              <a:ext uri="{FF2B5EF4-FFF2-40B4-BE49-F238E27FC236}">
                <a16:creationId xmlns:a16="http://schemas.microsoft.com/office/drawing/2014/main" id="{6EB7B32B-3B4F-4310-9204-2BF94B9312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5445125"/>
            <a:ext cx="15843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s-ES" altLang="es-ES"/>
          </a:p>
        </p:txBody>
      </p:sp>
      <p:sp>
        <p:nvSpPr>
          <p:cNvPr id="9223" name="Text Box 7">
            <a:extLst>
              <a:ext uri="{FF2B5EF4-FFF2-40B4-BE49-F238E27FC236}">
                <a16:creationId xmlns:a16="http://schemas.microsoft.com/office/drawing/2014/main" id="{2BCA54C8-6A65-49E2-BB1F-AF7EF9CE67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500438"/>
            <a:ext cx="1782763" cy="831850"/>
          </a:xfrm>
          <a:prstGeom prst="rect">
            <a:avLst/>
          </a:prstGeom>
          <a:solidFill>
            <a:schemeClr val="bg1">
              <a:alpha val="66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ES" sz="2400" b="1"/>
              <a:t>More </a:t>
            </a:r>
          </a:p>
          <a:p>
            <a:r>
              <a:rPr lang="es-ES" altLang="es-ES" sz="2400" b="1"/>
              <a:t>production</a:t>
            </a:r>
          </a:p>
        </p:txBody>
      </p:sp>
      <p:sp>
        <p:nvSpPr>
          <p:cNvPr id="9224" name="Text Box 8">
            <a:extLst>
              <a:ext uri="{FF2B5EF4-FFF2-40B4-BE49-F238E27FC236}">
                <a16:creationId xmlns:a16="http://schemas.microsoft.com/office/drawing/2014/main" id="{5C01B730-CFF0-4FCF-9A17-FE0980FA0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9563" y="3524250"/>
            <a:ext cx="1981200" cy="771525"/>
          </a:xfrm>
          <a:prstGeom prst="rect">
            <a:avLst/>
          </a:prstGeom>
          <a:solidFill>
            <a:schemeClr val="bg1">
              <a:alpha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s-ES" altLang="es-ES" sz="2200" b="1"/>
              <a:t>Demographic</a:t>
            </a:r>
          </a:p>
          <a:p>
            <a:pPr algn="ctr"/>
            <a:r>
              <a:rPr lang="es-ES" altLang="es-ES" sz="2200" b="1"/>
              <a:t>growth</a:t>
            </a:r>
          </a:p>
        </p:txBody>
      </p:sp>
      <p:sp>
        <p:nvSpPr>
          <p:cNvPr id="9225" name="Text Box 9">
            <a:extLst>
              <a:ext uri="{FF2B5EF4-FFF2-40B4-BE49-F238E27FC236}">
                <a16:creationId xmlns:a16="http://schemas.microsoft.com/office/drawing/2014/main" id="{37F8C2BC-8903-43CB-9D89-EBC620C589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716338"/>
            <a:ext cx="1171575" cy="711200"/>
          </a:xfrm>
          <a:prstGeom prst="rect">
            <a:avLst/>
          </a:prstGeom>
          <a:solidFill>
            <a:schemeClr val="bg1">
              <a:alpha val="84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ES" sz="2000" b="1"/>
              <a:t>Greater</a:t>
            </a:r>
          </a:p>
          <a:p>
            <a:r>
              <a:rPr lang="es-ES" altLang="es-ES" sz="2000" b="1"/>
              <a:t>demand</a:t>
            </a:r>
          </a:p>
        </p:txBody>
      </p:sp>
      <p:sp>
        <p:nvSpPr>
          <p:cNvPr id="9228" name="Line 12">
            <a:extLst>
              <a:ext uri="{FF2B5EF4-FFF2-40B4-BE49-F238E27FC236}">
                <a16:creationId xmlns:a16="http://schemas.microsoft.com/office/drawing/2014/main" id="{055DB1D0-8083-4996-AC71-BE1B93A0AD4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47813" y="3213100"/>
            <a:ext cx="647700" cy="647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9229" name="Line 13">
            <a:extLst>
              <a:ext uri="{FF2B5EF4-FFF2-40B4-BE49-F238E27FC236}">
                <a16:creationId xmlns:a16="http://schemas.microsoft.com/office/drawing/2014/main" id="{9A0AE308-9E79-46D1-B6F6-A861662AC633}"/>
              </a:ext>
            </a:extLst>
          </p:cNvPr>
          <p:cNvSpPr>
            <a:spLocks noChangeShapeType="1"/>
          </p:cNvSpPr>
          <p:nvPr/>
        </p:nvSpPr>
        <p:spPr bwMode="auto">
          <a:xfrm>
            <a:off x="1547813" y="4149725"/>
            <a:ext cx="647700" cy="647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9230" name="Line 14">
            <a:extLst>
              <a:ext uri="{FF2B5EF4-FFF2-40B4-BE49-F238E27FC236}">
                <a16:creationId xmlns:a16="http://schemas.microsoft.com/office/drawing/2014/main" id="{B2649D39-43AF-404C-94C7-C17EB3B17E8E}"/>
              </a:ext>
            </a:extLst>
          </p:cNvPr>
          <p:cNvSpPr>
            <a:spLocks noChangeShapeType="1"/>
          </p:cNvSpPr>
          <p:nvPr/>
        </p:nvSpPr>
        <p:spPr bwMode="auto">
          <a:xfrm>
            <a:off x="4140200" y="3213100"/>
            <a:ext cx="431800" cy="5762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9231" name="Line 15">
            <a:extLst>
              <a:ext uri="{FF2B5EF4-FFF2-40B4-BE49-F238E27FC236}">
                <a16:creationId xmlns:a16="http://schemas.microsoft.com/office/drawing/2014/main" id="{0F1ACEF8-DBA2-4EBD-93EE-402C039FDD2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40200" y="4149725"/>
            <a:ext cx="431800" cy="647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9232" name="Line 16">
            <a:extLst>
              <a:ext uri="{FF2B5EF4-FFF2-40B4-BE49-F238E27FC236}">
                <a16:creationId xmlns:a16="http://schemas.microsoft.com/office/drawing/2014/main" id="{E457E075-BE12-4948-B9E5-2A51B22248F6}"/>
              </a:ext>
            </a:extLst>
          </p:cNvPr>
          <p:cNvSpPr>
            <a:spLocks noChangeShapeType="1"/>
          </p:cNvSpPr>
          <p:nvPr/>
        </p:nvSpPr>
        <p:spPr bwMode="auto">
          <a:xfrm>
            <a:off x="7451725" y="4221163"/>
            <a:ext cx="0" cy="1512887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9234" name="Line 18">
            <a:extLst>
              <a:ext uri="{FF2B5EF4-FFF2-40B4-BE49-F238E27FC236}">
                <a16:creationId xmlns:a16="http://schemas.microsoft.com/office/drawing/2014/main" id="{962087BF-D56E-48D0-865D-1CD2C28D627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00113" y="5734050"/>
            <a:ext cx="655161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9235" name="Line 19">
            <a:extLst>
              <a:ext uri="{FF2B5EF4-FFF2-40B4-BE49-F238E27FC236}">
                <a16:creationId xmlns:a16="http://schemas.microsoft.com/office/drawing/2014/main" id="{99E3A571-E121-4EE6-B313-B7AAF2E8D89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00113" y="4437063"/>
            <a:ext cx="0" cy="12969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9236" name="Line 20">
            <a:extLst>
              <a:ext uri="{FF2B5EF4-FFF2-40B4-BE49-F238E27FC236}">
                <a16:creationId xmlns:a16="http://schemas.microsoft.com/office/drawing/2014/main" id="{91BB37F5-67C4-47AE-A202-91799B438E9C}"/>
              </a:ext>
            </a:extLst>
          </p:cNvPr>
          <p:cNvSpPr>
            <a:spLocks noChangeShapeType="1"/>
          </p:cNvSpPr>
          <p:nvPr/>
        </p:nvSpPr>
        <p:spPr bwMode="auto">
          <a:xfrm>
            <a:off x="6372225" y="4005263"/>
            <a:ext cx="2873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7" name="Picture 13">
            <a:extLst>
              <a:ext uri="{FF2B5EF4-FFF2-40B4-BE49-F238E27FC236}">
                <a16:creationId xmlns:a16="http://schemas.microsoft.com/office/drawing/2014/main" id="{2C7D6E5E-6C78-4783-9D9E-6C8694C0061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24075" y="-531813"/>
            <a:ext cx="7019925" cy="66913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78" name="Rectangle 14">
            <a:extLst>
              <a:ext uri="{FF2B5EF4-FFF2-40B4-BE49-F238E27FC236}">
                <a16:creationId xmlns:a16="http://schemas.microsoft.com/office/drawing/2014/main" id="{F08E8676-6204-428D-BBD3-894DC89C08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s-ES" altLang="es-ES" b="1" dirty="0" err="1">
                <a:solidFill>
                  <a:srgbClr val="FF0000"/>
                </a:solidFill>
              </a:rPr>
              <a:t>The</a:t>
            </a:r>
            <a:r>
              <a:rPr lang="es-ES" altLang="es-ES" b="1" dirty="0">
                <a:solidFill>
                  <a:srgbClr val="FF0000"/>
                </a:solidFill>
              </a:rPr>
              <a:t> </a:t>
            </a:r>
            <a:r>
              <a:rPr lang="es-ES" altLang="es-ES" b="1" dirty="0" err="1">
                <a:solidFill>
                  <a:srgbClr val="FF0000"/>
                </a:solidFill>
              </a:rPr>
              <a:t>growth</a:t>
            </a:r>
            <a:r>
              <a:rPr lang="es-ES" altLang="es-ES" b="1" dirty="0">
                <a:solidFill>
                  <a:srgbClr val="FF0000"/>
                </a:solidFill>
              </a:rPr>
              <a:t> </a:t>
            </a:r>
            <a:r>
              <a:rPr lang="es-ES" altLang="es-ES" b="1" dirty="0" err="1">
                <a:solidFill>
                  <a:srgbClr val="FF0000"/>
                </a:solidFill>
              </a:rPr>
              <a:t>of</a:t>
            </a:r>
            <a:r>
              <a:rPr lang="es-ES" altLang="es-ES" b="1" dirty="0">
                <a:solidFill>
                  <a:srgbClr val="FF0000"/>
                </a:solidFill>
              </a:rPr>
              <a:t> </a:t>
            </a:r>
            <a:r>
              <a:rPr lang="es-ES" altLang="es-ES" b="1" dirty="0" err="1">
                <a:solidFill>
                  <a:srgbClr val="FF0000"/>
                </a:solidFill>
              </a:rPr>
              <a:t>economy</a:t>
            </a:r>
            <a:endParaRPr lang="es-ES" altLang="es-ES" b="1" dirty="0">
              <a:solidFill>
                <a:srgbClr val="FF0000"/>
              </a:solidFill>
            </a:endParaRP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4A52E094-1EA1-45A4-AC5B-60820A79199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184275" y="341318"/>
            <a:ext cx="4038600" cy="4525963"/>
          </a:xfrm>
        </p:spPr>
        <p:txBody>
          <a:bodyPr/>
          <a:lstStyle/>
          <a:p>
            <a:endParaRPr lang="es-ES" altLang="es-ES" sz="2800"/>
          </a:p>
          <a:p>
            <a:pPr>
              <a:buFontTx/>
              <a:buNone/>
            </a:pPr>
            <a:endParaRPr lang="es-ES" altLang="es-ES" sz="3600" b="1"/>
          </a:p>
        </p:txBody>
      </p:sp>
      <p:sp>
        <p:nvSpPr>
          <p:cNvPr id="11268" name="Text Box 4">
            <a:extLst>
              <a:ext uri="{FF2B5EF4-FFF2-40B4-BE49-F238E27FC236}">
                <a16:creationId xmlns:a16="http://schemas.microsoft.com/office/drawing/2014/main" id="{FB6C44B6-6859-494B-990E-033902698D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349500"/>
            <a:ext cx="2120900" cy="11064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ES" sz="2200" b="1"/>
              <a:t>More currency</a:t>
            </a:r>
          </a:p>
          <a:p>
            <a:r>
              <a:rPr lang="es-ES" altLang="es-ES" sz="2200"/>
              <a:t>(silver and gold</a:t>
            </a:r>
          </a:p>
          <a:p>
            <a:r>
              <a:rPr lang="es-ES" altLang="es-ES" sz="2200"/>
              <a:t>From America)</a:t>
            </a:r>
          </a:p>
        </p:txBody>
      </p:sp>
      <p:sp>
        <p:nvSpPr>
          <p:cNvPr id="11269" name="Text Box 5">
            <a:extLst>
              <a:ext uri="{FF2B5EF4-FFF2-40B4-BE49-F238E27FC236}">
                <a16:creationId xmlns:a16="http://schemas.microsoft.com/office/drawing/2014/main" id="{2413E8FB-DC30-4866-96C0-A10E839082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860800"/>
            <a:ext cx="2160587" cy="14414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ES" sz="2200" b="1"/>
              <a:t>Financial improvements</a:t>
            </a:r>
          </a:p>
          <a:p>
            <a:r>
              <a:rPr lang="es-ES" altLang="es-ES" sz="2200"/>
              <a:t>(bankers lend money, loans)</a:t>
            </a:r>
          </a:p>
        </p:txBody>
      </p:sp>
      <p:sp>
        <p:nvSpPr>
          <p:cNvPr id="11270" name="Text Box 6">
            <a:extLst>
              <a:ext uri="{FF2B5EF4-FFF2-40B4-BE49-F238E27FC236}">
                <a16:creationId xmlns:a16="http://schemas.microsoft.com/office/drawing/2014/main" id="{FF75B742-D6B2-424C-8C30-182EAA0682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5516563"/>
            <a:ext cx="2159000" cy="11064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ES" sz="2200" b="1"/>
              <a:t>New markets</a:t>
            </a:r>
          </a:p>
          <a:p>
            <a:r>
              <a:rPr lang="es-ES" altLang="es-ES" sz="2200"/>
              <a:t>And trade routes</a:t>
            </a:r>
          </a:p>
        </p:txBody>
      </p:sp>
      <p:sp>
        <p:nvSpPr>
          <p:cNvPr id="11271" name="Text Box 7">
            <a:extLst>
              <a:ext uri="{FF2B5EF4-FFF2-40B4-BE49-F238E27FC236}">
                <a16:creationId xmlns:a16="http://schemas.microsoft.com/office/drawing/2014/main" id="{02F5F7AD-A778-4DC9-9903-4CD3ECBED3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675" y="3789363"/>
            <a:ext cx="1654175" cy="1016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ES" sz="3000" b="1"/>
              <a:t>Greater</a:t>
            </a:r>
          </a:p>
          <a:p>
            <a:r>
              <a:rPr lang="es-ES" altLang="es-ES" sz="3000" b="1"/>
              <a:t>demand</a:t>
            </a:r>
          </a:p>
        </p:txBody>
      </p:sp>
      <p:sp>
        <p:nvSpPr>
          <p:cNvPr id="11272" name="Line 8">
            <a:extLst>
              <a:ext uri="{FF2B5EF4-FFF2-40B4-BE49-F238E27FC236}">
                <a16:creationId xmlns:a16="http://schemas.microsoft.com/office/drawing/2014/main" id="{5ECB2D5E-072C-486E-B5E1-BCC4F40758A6}"/>
              </a:ext>
            </a:extLst>
          </p:cNvPr>
          <p:cNvSpPr>
            <a:spLocks noChangeShapeType="1"/>
          </p:cNvSpPr>
          <p:nvPr/>
        </p:nvSpPr>
        <p:spPr bwMode="auto">
          <a:xfrm>
            <a:off x="2555875" y="3213100"/>
            <a:ext cx="647700" cy="720725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273" name="Line 9">
            <a:extLst>
              <a:ext uri="{FF2B5EF4-FFF2-40B4-BE49-F238E27FC236}">
                <a16:creationId xmlns:a16="http://schemas.microsoft.com/office/drawing/2014/main" id="{D61D2A74-7EEB-4A90-9B15-AC078FE8B502}"/>
              </a:ext>
            </a:extLst>
          </p:cNvPr>
          <p:cNvSpPr>
            <a:spLocks noChangeShapeType="1"/>
          </p:cNvSpPr>
          <p:nvPr/>
        </p:nvSpPr>
        <p:spPr bwMode="auto">
          <a:xfrm>
            <a:off x="2555875" y="4365625"/>
            <a:ext cx="6477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274" name="Line 10">
            <a:extLst>
              <a:ext uri="{FF2B5EF4-FFF2-40B4-BE49-F238E27FC236}">
                <a16:creationId xmlns:a16="http://schemas.microsoft.com/office/drawing/2014/main" id="{055724B2-25FC-4D6A-ADC7-F9F13792FF5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55875" y="4797425"/>
            <a:ext cx="720725" cy="936625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275" name="Line 11">
            <a:extLst>
              <a:ext uri="{FF2B5EF4-FFF2-40B4-BE49-F238E27FC236}">
                <a16:creationId xmlns:a16="http://schemas.microsoft.com/office/drawing/2014/main" id="{4769D010-FDF3-4562-B22B-24413C7ED24F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3438" y="4292600"/>
            <a:ext cx="36036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276" name="Text Box 12">
            <a:extLst>
              <a:ext uri="{FF2B5EF4-FFF2-40B4-BE49-F238E27FC236}">
                <a16:creationId xmlns:a16="http://schemas.microsoft.com/office/drawing/2014/main" id="{32E997A9-BCBD-4F56-9CCA-7D3F02A593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3800" y="3789363"/>
            <a:ext cx="2185988" cy="10160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ES" altLang="es-ES" sz="3000" b="1"/>
              <a:t>More </a:t>
            </a:r>
          </a:p>
          <a:p>
            <a:pPr algn="ctr"/>
            <a:r>
              <a:rPr lang="es-ES" altLang="es-ES" sz="3000" b="1"/>
              <a:t>production</a:t>
            </a:r>
          </a:p>
        </p:txBody>
      </p:sp>
      <p:sp>
        <p:nvSpPr>
          <p:cNvPr id="11280" name="Text Box 16">
            <a:extLst>
              <a:ext uri="{FF2B5EF4-FFF2-40B4-BE49-F238E27FC236}">
                <a16:creationId xmlns:a16="http://schemas.microsoft.com/office/drawing/2014/main" id="{2DCAFAB8-94C4-436D-9F6D-33354C776C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2338" y="3933825"/>
            <a:ext cx="1871662" cy="7905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ES" sz="2200" b="1"/>
              <a:t>ECONOMIC</a:t>
            </a:r>
          </a:p>
          <a:p>
            <a:r>
              <a:rPr lang="es-ES" altLang="es-ES" sz="2200" b="1"/>
              <a:t>GROWTH</a:t>
            </a:r>
          </a:p>
        </p:txBody>
      </p:sp>
      <p:sp>
        <p:nvSpPr>
          <p:cNvPr id="11281" name="Text Box 17">
            <a:extLst>
              <a:ext uri="{FF2B5EF4-FFF2-40B4-BE49-F238E27FC236}">
                <a16:creationId xmlns:a16="http://schemas.microsoft.com/office/drawing/2014/main" id="{CC884781-5742-4337-BF81-8C28A5B663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5734050"/>
            <a:ext cx="56896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ES" b="1"/>
              <a:t>The discovery of rich mines of silver in Central Europe and South America brought more money to spend in  the economy.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DD58FB6C-6B9D-4180-B78A-DE33C21711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>
                <a:solidFill>
                  <a:srgbClr val="FF0000"/>
                </a:solidFill>
              </a:rPr>
              <a:t>RISE OF PRECIOUS METALS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688755E2-9EB7-4232-BB47-36E6F318B1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ES" altLang="es-ES" dirty="0"/>
              <a:t> New </a:t>
            </a:r>
            <a:r>
              <a:rPr lang="es-ES" altLang="es-ES" dirty="0" err="1"/>
              <a:t>silver</a:t>
            </a:r>
            <a:r>
              <a:rPr lang="es-ES" altLang="es-ES" dirty="0"/>
              <a:t> mines </a:t>
            </a:r>
            <a:r>
              <a:rPr lang="es-ES" altLang="es-ES" dirty="0" err="1"/>
              <a:t>were</a:t>
            </a:r>
            <a:r>
              <a:rPr lang="es-ES" altLang="es-ES" dirty="0"/>
              <a:t> </a:t>
            </a:r>
            <a:r>
              <a:rPr lang="es-ES" altLang="es-ES" dirty="0" err="1"/>
              <a:t>discovered</a:t>
            </a:r>
            <a:r>
              <a:rPr lang="es-ES" altLang="es-ES" dirty="0"/>
              <a:t> at </a:t>
            </a:r>
            <a:r>
              <a:rPr lang="es-ES" altLang="es-ES" dirty="0" err="1"/>
              <a:t>this</a:t>
            </a:r>
            <a:r>
              <a:rPr lang="es-ES" altLang="es-ES" dirty="0"/>
              <a:t> time (central </a:t>
            </a:r>
            <a:r>
              <a:rPr lang="es-ES" altLang="es-ES" dirty="0" err="1"/>
              <a:t>Europe</a:t>
            </a:r>
            <a:r>
              <a:rPr lang="es-ES" altLang="es-ES" dirty="0"/>
              <a:t>, </a:t>
            </a:r>
            <a:r>
              <a:rPr lang="es-ES" altLang="es-ES" dirty="0" err="1"/>
              <a:t>America</a:t>
            </a:r>
            <a:r>
              <a:rPr lang="es-ES" altLang="es-ES" dirty="0"/>
              <a:t>). </a:t>
            </a:r>
          </a:p>
          <a:p>
            <a:pPr>
              <a:lnSpc>
                <a:spcPct val="90000"/>
              </a:lnSpc>
            </a:pPr>
            <a:r>
              <a:rPr lang="es-ES" altLang="es-ES" dirty="0"/>
              <a:t>As a </a:t>
            </a:r>
            <a:r>
              <a:rPr lang="es-ES" altLang="es-ES" dirty="0" err="1"/>
              <a:t>consequence</a:t>
            </a:r>
            <a:r>
              <a:rPr lang="es-ES" altLang="es-ES" dirty="0"/>
              <a:t> a </a:t>
            </a:r>
            <a:r>
              <a:rPr lang="es-ES" altLang="es-ES" dirty="0" err="1"/>
              <a:t>bigger</a:t>
            </a:r>
            <a:r>
              <a:rPr lang="es-ES" altLang="es-ES" dirty="0"/>
              <a:t> </a:t>
            </a:r>
            <a:r>
              <a:rPr lang="es-ES" altLang="es-ES" dirty="0" err="1"/>
              <a:t>amount</a:t>
            </a:r>
            <a:r>
              <a:rPr lang="es-ES" altLang="es-ES" dirty="0"/>
              <a:t> </a:t>
            </a:r>
            <a:r>
              <a:rPr lang="es-ES" altLang="es-ES" dirty="0" err="1"/>
              <a:t>of</a:t>
            </a:r>
            <a:r>
              <a:rPr lang="es-ES" altLang="es-ES" dirty="0"/>
              <a:t> </a:t>
            </a:r>
            <a:r>
              <a:rPr lang="es-ES" altLang="es-ES" dirty="0" err="1"/>
              <a:t>money</a:t>
            </a:r>
            <a:r>
              <a:rPr lang="es-ES" altLang="es-ES" dirty="0"/>
              <a:t> </a:t>
            </a:r>
            <a:r>
              <a:rPr lang="es-ES" altLang="es-ES" dirty="0" err="1"/>
              <a:t>is</a:t>
            </a:r>
            <a:r>
              <a:rPr lang="es-ES" altLang="es-ES" dirty="0"/>
              <a:t> </a:t>
            </a:r>
            <a:r>
              <a:rPr lang="es-ES" altLang="es-ES" dirty="0" err="1"/>
              <a:t>avalaible</a:t>
            </a:r>
            <a:r>
              <a:rPr lang="es-ES" altLang="es-ES" dirty="0"/>
              <a:t> in </a:t>
            </a:r>
            <a:r>
              <a:rPr lang="es-ES" altLang="es-ES" dirty="0" err="1"/>
              <a:t>the</a:t>
            </a:r>
            <a:r>
              <a:rPr lang="es-ES" altLang="es-ES" dirty="0"/>
              <a:t> </a:t>
            </a:r>
            <a:r>
              <a:rPr lang="es-ES" altLang="es-ES" dirty="0" err="1"/>
              <a:t>market</a:t>
            </a:r>
            <a:r>
              <a:rPr lang="es-ES" altLang="es-ES" dirty="0"/>
              <a:t>. </a:t>
            </a:r>
          </a:p>
          <a:p>
            <a:pPr>
              <a:lnSpc>
                <a:spcPct val="90000"/>
              </a:lnSpc>
            </a:pPr>
            <a:r>
              <a:rPr lang="es-ES" altLang="es-ES" dirty="0" err="1"/>
              <a:t>This</a:t>
            </a:r>
            <a:r>
              <a:rPr lang="es-ES" altLang="es-ES" dirty="0"/>
              <a:t> </a:t>
            </a:r>
            <a:r>
              <a:rPr lang="es-ES" altLang="es-ES" dirty="0" err="1"/>
              <a:t>motivates</a:t>
            </a:r>
            <a:r>
              <a:rPr lang="es-ES" altLang="es-ES" dirty="0"/>
              <a:t>  more </a:t>
            </a:r>
            <a:r>
              <a:rPr lang="es-ES" altLang="es-ES" dirty="0" err="1"/>
              <a:t>production</a:t>
            </a:r>
            <a:r>
              <a:rPr lang="es-ES" altLang="es-ES" dirty="0"/>
              <a:t> and a </a:t>
            </a:r>
            <a:r>
              <a:rPr lang="es-ES" altLang="es-ES" dirty="0" err="1"/>
              <a:t>stimulus</a:t>
            </a:r>
            <a:r>
              <a:rPr lang="es-ES" altLang="es-ES" dirty="0"/>
              <a:t> </a:t>
            </a:r>
            <a:r>
              <a:rPr lang="es-ES" altLang="es-ES" dirty="0" err="1"/>
              <a:t>for</a:t>
            </a:r>
            <a:r>
              <a:rPr lang="es-ES" altLang="es-ES" dirty="0"/>
              <a:t> </a:t>
            </a:r>
            <a:r>
              <a:rPr lang="es-ES" altLang="es-ES" dirty="0" err="1"/>
              <a:t>the</a:t>
            </a:r>
            <a:r>
              <a:rPr lang="es-ES" altLang="es-ES" dirty="0"/>
              <a:t> </a:t>
            </a:r>
            <a:r>
              <a:rPr lang="es-ES" altLang="es-ES" dirty="0" err="1"/>
              <a:t>economy</a:t>
            </a:r>
            <a:r>
              <a:rPr lang="es-ES" altLang="es-ES" dirty="0"/>
              <a:t>. </a:t>
            </a:r>
          </a:p>
          <a:p>
            <a:pPr>
              <a:lnSpc>
                <a:spcPct val="90000"/>
              </a:lnSpc>
            </a:pPr>
            <a:r>
              <a:rPr lang="es-ES" altLang="es-ES" dirty="0" err="1"/>
              <a:t>But</a:t>
            </a:r>
            <a:r>
              <a:rPr lang="es-ES" altLang="es-ES" dirty="0"/>
              <a:t> in </a:t>
            </a:r>
            <a:r>
              <a:rPr lang="es-ES" altLang="es-ES" dirty="0" err="1"/>
              <a:t>the</a:t>
            </a:r>
            <a:r>
              <a:rPr lang="es-ES" altLang="es-ES" dirty="0"/>
              <a:t> </a:t>
            </a:r>
            <a:r>
              <a:rPr lang="es-ES" altLang="es-ES" dirty="0" err="1"/>
              <a:t>long</a:t>
            </a:r>
            <a:r>
              <a:rPr lang="es-ES" altLang="es-ES" dirty="0"/>
              <a:t> run, </a:t>
            </a:r>
            <a:r>
              <a:rPr lang="es-ES" altLang="es-ES" dirty="0" err="1"/>
              <a:t>too</a:t>
            </a:r>
            <a:r>
              <a:rPr lang="es-ES" altLang="es-ES" dirty="0"/>
              <a:t> </a:t>
            </a:r>
            <a:r>
              <a:rPr lang="es-ES" altLang="es-ES" dirty="0" err="1"/>
              <a:t>much</a:t>
            </a:r>
            <a:r>
              <a:rPr lang="es-ES" altLang="es-ES" dirty="0"/>
              <a:t> </a:t>
            </a:r>
            <a:r>
              <a:rPr lang="es-ES" altLang="es-ES" dirty="0" err="1"/>
              <a:t>money</a:t>
            </a:r>
            <a:r>
              <a:rPr lang="es-ES" altLang="es-ES" dirty="0"/>
              <a:t> </a:t>
            </a:r>
            <a:r>
              <a:rPr lang="es-ES" altLang="es-ES" dirty="0" err="1"/>
              <a:t>generates</a:t>
            </a:r>
            <a:r>
              <a:rPr lang="es-ES" altLang="es-ES" dirty="0"/>
              <a:t> a </a:t>
            </a:r>
            <a:r>
              <a:rPr lang="es-ES" altLang="es-ES" dirty="0" err="1"/>
              <a:t>rise</a:t>
            </a:r>
            <a:r>
              <a:rPr lang="es-ES" altLang="es-ES" dirty="0"/>
              <a:t> in </a:t>
            </a:r>
            <a:r>
              <a:rPr lang="es-ES" altLang="es-ES" dirty="0" err="1"/>
              <a:t>the</a:t>
            </a:r>
            <a:r>
              <a:rPr lang="es-ES" altLang="es-ES" dirty="0"/>
              <a:t> </a:t>
            </a:r>
            <a:r>
              <a:rPr lang="es-ES" altLang="es-ES" dirty="0" err="1"/>
              <a:t>prices</a:t>
            </a:r>
            <a:r>
              <a:rPr lang="es-ES" altLang="es-ES" dirty="0"/>
              <a:t> (</a:t>
            </a:r>
            <a:r>
              <a:rPr lang="es-ES" altLang="es-ES" dirty="0" err="1"/>
              <a:t>inflation</a:t>
            </a:r>
            <a:r>
              <a:rPr lang="es-ES" altLang="es-ES" dirty="0"/>
              <a:t>) and a crisis (</a:t>
            </a:r>
            <a:r>
              <a:rPr lang="es-ES" altLang="es-ES" dirty="0" err="1"/>
              <a:t>people</a:t>
            </a:r>
            <a:r>
              <a:rPr lang="es-ES" altLang="es-ES" dirty="0"/>
              <a:t> </a:t>
            </a:r>
            <a:r>
              <a:rPr lang="es-ES" altLang="es-ES" dirty="0" err="1"/>
              <a:t>can’t</a:t>
            </a:r>
            <a:r>
              <a:rPr lang="es-ES" altLang="es-ES" dirty="0"/>
              <a:t> </a:t>
            </a:r>
            <a:r>
              <a:rPr lang="es-ES" altLang="es-ES" dirty="0" err="1"/>
              <a:t>buy</a:t>
            </a:r>
            <a:r>
              <a:rPr lang="es-ES" altLang="es-ES" dirty="0"/>
              <a:t>  so </a:t>
            </a:r>
            <a:r>
              <a:rPr lang="es-ES" altLang="es-ES" dirty="0" err="1"/>
              <a:t>many</a:t>
            </a:r>
            <a:r>
              <a:rPr lang="es-ES" altLang="es-ES" dirty="0"/>
              <a:t> </a:t>
            </a:r>
            <a:r>
              <a:rPr lang="es-ES" altLang="es-ES" dirty="0" err="1"/>
              <a:t>goods</a:t>
            </a:r>
            <a:r>
              <a:rPr lang="es-ES" altLang="es-ES" dirty="0"/>
              <a:t> as </a:t>
            </a:r>
            <a:r>
              <a:rPr lang="es-ES" altLang="es-ES" dirty="0" err="1"/>
              <a:t>before</a:t>
            </a:r>
            <a:r>
              <a:rPr lang="es-ES" altLang="es-ES" dirty="0"/>
              <a:t>).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12" name="Picture 8">
            <a:extLst>
              <a:ext uri="{FF2B5EF4-FFF2-40B4-BE49-F238E27FC236}">
                <a16:creationId xmlns:a16="http://schemas.microsoft.com/office/drawing/2014/main" id="{4D26BCB0-FD58-4BEE-8769-363BC54AF5F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550" y="2547938"/>
            <a:ext cx="7345363" cy="3865562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B7F5F63D-F7AC-493A-A1F0-FD2C1DEFA86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0" y="0"/>
            <a:ext cx="9144000" cy="6126163"/>
          </a:xfrm>
        </p:spPr>
        <p:txBody>
          <a:bodyPr/>
          <a:lstStyle/>
          <a:p>
            <a:pPr marL="0" indent="0" algn="ctr">
              <a:buNone/>
            </a:pPr>
            <a:r>
              <a:rPr lang="es-ES" altLang="es-ES" sz="3200" b="1" dirty="0">
                <a:solidFill>
                  <a:srgbClr val="FF0000"/>
                </a:solidFill>
              </a:rPr>
              <a:t>WHAT CAN IT MEAN IF WE FIND SPANISH SILVER COINS, MADE IN MEXICO, IN THE TOMBS OF THE CHINESE EMPERORS? </a:t>
            </a:r>
          </a:p>
          <a:p>
            <a:pPr marL="0" indent="0">
              <a:buNone/>
            </a:pPr>
            <a:endParaRPr lang="es-E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5">
            <a:extLst>
              <a:ext uri="{FF2B5EF4-FFF2-40B4-BE49-F238E27FC236}">
                <a16:creationId xmlns:a16="http://schemas.microsoft.com/office/drawing/2014/main" id="{DE1F40F3-702A-4850-827D-277EFD3E44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pic>
        <p:nvPicPr>
          <p:cNvPr id="19460" name="Picture 4">
            <a:extLst>
              <a:ext uri="{FF2B5EF4-FFF2-40B4-BE49-F238E27FC236}">
                <a16:creationId xmlns:a16="http://schemas.microsoft.com/office/drawing/2014/main" id="{60119068-59C2-4E0C-BF5C-4C664D9B720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981200" y="7938"/>
            <a:ext cx="12241213" cy="91805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40" name="Rectangle 8">
            <a:extLst>
              <a:ext uri="{FF2B5EF4-FFF2-40B4-BE49-F238E27FC236}">
                <a16:creationId xmlns:a16="http://schemas.microsoft.com/office/drawing/2014/main" id="{A67C390B-0DB2-47D1-8CB5-5A1FF38CA8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692150"/>
            <a:ext cx="8229600" cy="1143000"/>
          </a:xfrm>
        </p:spPr>
        <p:txBody>
          <a:bodyPr/>
          <a:lstStyle/>
          <a:p>
            <a:pPr algn="r"/>
            <a:r>
              <a:rPr lang="es-ES" altLang="es-ES" sz="4000"/>
              <a:t>SOCIETY</a:t>
            </a:r>
            <a:br>
              <a:rPr lang="es-ES" altLang="es-ES" sz="4000"/>
            </a:br>
            <a:r>
              <a:rPr lang="es-ES" altLang="es-ES" sz="4000"/>
              <a:t>A slow and </a:t>
            </a:r>
            <a:br>
              <a:rPr lang="es-ES" altLang="es-ES" sz="4000"/>
            </a:br>
            <a:r>
              <a:rPr lang="es-ES" altLang="es-ES" sz="4000"/>
              <a:t>continuos change</a:t>
            </a:r>
          </a:p>
        </p:txBody>
      </p:sp>
      <p:pic>
        <p:nvPicPr>
          <p:cNvPr id="44036" name="Picture 4">
            <a:extLst>
              <a:ext uri="{FF2B5EF4-FFF2-40B4-BE49-F238E27FC236}">
                <a16:creationId xmlns:a16="http://schemas.microsoft.com/office/drawing/2014/main" id="{149F6F15-362F-4C74-82F7-C7C69594A293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260350"/>
            <a:ext cx="4038600" cy="41370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4039" name="Picture 7">
            <a:extLst>
              <a:ext uri="{FF2B5EF4-FFF2-40B4-BE49-F238E27FC236}">
                <a16:creationId xmlns:a16="http://schemas.microsoft.com/office/drawing/2014/main" id="{8409324F-8BEC-415C-ADB0-827C26A62B0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79838" y="2492375"/>
            <a:ext cx="5040312" cy="37893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4042" name="Text Box 10">
            <a:extLst>
              <a:ext uri="{FF2B5EF4-FFF2-40B4-BE49-F238E27FC236}">
                <a16:creationId xmlns:a16="http://schemas.microsoft.com/office/drawing/2014/main" id="{7389D332-7199-4AD0-869B-9DC700A13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575" y="4527550"/>
            <a:ext cx="2114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ES" sz="2400" b="1"/>
              <a:t>XII CENTURY</a:t>
            </a:r>
          </a:p>
        </p:txBody>
      </p:sp>
      <p:sp>
        <p:nvSpPr>
          <p:cNvPr id="44043" name="Text Box 11">
            <a:extLst>
              <a:ext uri="{FF2B5EF4-FFF2-40B4-BE49-F238E27FC236}">
                <a16:creationId xmlns:a16="http://schemas.microsoft.com/office/drawing/2014/main" id="{E9B1BDDE-8A1E-4EC3-9A68-14D280E9B3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7738" y="486886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" altLang="es-ES"/>
          </a:p>
        </p:txBody>
      </p:sp>
      <p:sp>
        <p:nvSpPr>
          <p:cNvPr id="44044" name="Text Box 12">
            <a:extLst>
              <a:ext uri="{FF2B5EF4-FFF2-40B4-BE49-F238E27FC236}">
                <a16:creationId xmlns:a16="http://schemas.microsoft.com/office/drawing/2014/main" id="{888CAC06-797D-4F57-BBA6-B84B8CDBB8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5100" y="6183313"/>
            <a:ext cx="2401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ES" sz="2400" b="1"/>
              <a:t>XVIII CENTURY</a:t>
            </a:r>
          </a:p>
        </p:txBody>
      </p:sp>
      <p:sp>
        <p:nvSpPr>
          <p:cNvPr id="44045" name="Text Box 13">
            <a:extLst>
              <a:ext uri="{FF2B5EF4-FFF2-40B4-BE49-F238E27FC236}">
                <a16:creationId xmlns:a16="http://schemas.microsoft.com/office/drawing/2014/main" id="{6B9FB9AB-A787-470E-AEDE-93725FF76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157788"/>
            <a:ext cx="2279650" cy="128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ES" sz="2600"/>
              <a:t>What was the </a:t>
            </a:r>
          </a:p>
          <a:p>
            <a:r>
              <a:rPr lang="es-ES" altLang="es-ES" sz="2600"/>
              <a:t>Name for this</a:t>
            </a:r>
          </a:p>
          <a:p>
            <a:r>
              <a:rPr lang="es-ES" altLang="es-ES" sz="2600"/>
              <a:t>society?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>
            <a:extLst>
              <a:ext uri="{FF2B5EF4-FFF2-40B4-BE49-F238E27FC236}">
                <a16:creationId xmlns:a16="http://schemas.microsoft.com/office/drawing/2014/main" id="{706A0075-D02D-4D73-BE22-C15F2DA939D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7019925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509" name="Rectangle 5">
            <a:extLst>
              <a:ext uri="{FF2B5EF4-FFF2-40B4-BE49-F238E27FC236}">
                <a16:creationId xmlns:a16="http://schemas.microsoft.com/office/drawing/2014/main" id="{8D8196EA-077D-419C-A8AB-25731B2BA6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059488" cy="1066800"/>
          </a:xfrm>
        </p:spPr>
        <p:txBody>
          <a:bodyPr/>
          <a:lstStyle/>
          <a:p>
            <a:r>
              <a:rPr lang="es-ES" altLang="es-ES" sz="4000" b="1"/>
              <a:t>SOCIETY IN 16th CENTURY</a:t>
            </a:r>
          </a:p>
        </p:txBody>
      </p:sp>
      <p:sp>
        <p:nvSpPr>
          <p:cNvPr id="21511" name="Text Box 7">
            <a:extLst>
              <a:ext uri="{FF2B5EF4-FFF2-40B4-BE49-F238E27FC236}">
                <a16:creationId xmlns:a16="http://schemas.microsoft.com/office/drawing/2014/main" id="{89BEA6D1-B533-4F0C-AC97-83A61F8FE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4888" y="1989138"/>
            <a:ext cx="2754312" cy="3663950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ES" sz="2600" b="1"/>
              <a:t>THE</a:t>
            </a:r>
          </a:p>
          <a:p>
            <a:r>
              <a:rPr lang="es-ES" altLang="es-ES" sz="2600" b="1"/>
              <a:t>BOURGUEOISIE</a:t>
            </a:r>
          </a:p>
          <a:p>
            <a:r>
              <a:rPr lang="es-ES" altLang="es-ES" sz="2600" b="1"/>
              <a:t>More wealthy </a:t>
            </a:r>
          </a:p>
          <a:p>
            <a:r>
              <a:rPr lang="es-ES" altLang="es-ES" sz="2600" b="1"/>
              <a:t>And powerful.</a:t>
            </a:r>
          </a:p>
          <a:p>
            <a:endParaRPr lang="es-ES" altLang="es-ES" sz="2600" b="1"/>
          </a:p>
          <a:p>
            <a:r>
              <a:rPr lang="es-ES" altLang="es-ES" sz="2600" b="1"/>
              <a:t>Bankers and</a:t>
            </a:r>
          </a:p>
          <a:p>
            <a:r>
              <a:rPr lang="es-ES" altLang="es-ES" sz="2600" b="1"/>
              <a:t>Big merchants </a:t>
            </a:r>
          </a:p>
          <a:p>
            <a:r>
              <a:rPr lang="es-ES" altLang="es-ES" sz="2600" b="1"/>
              <a:t>Will lend money</a:t>
            </a:r>
          </a:p>
          <a:p>
            <a:r>
              <a:rPr lang="es-ES" altLang="es-ES" sz="2600" b="1"/>
              <a:t>To kings.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>
            <a:extLst>
              <a:ext uri="{FF2B5EF4-FFF2-40B4-BE49-F238E27FC236}">
                <a16:creationId xmlns:a16="http://schemas.microsoft.com/office/drawing/2014/main" id="{E01B2333-62A4-45C1-B64C-52BA1805A9A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86" y="50515"/>
            <a:ext cx="5555607" cy="675696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559" name="Text Box 7">
            <a:extLst>
              <a:ext uri="{FF2B5EF4-FFF2-40B4-BE49-F238E27FC236}">
                <a16:creationId xmlns:a16="http://schemas.microsoft.com/office/drawing/2014/main" id="{7CF87F5E-E4C7-4DC4-813D-BA2A72071C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2450" y="2008188"/>
            <a:ext cx="3511550" cy="378565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ES" sz="2400" b="1" dirty="0"/>
              <a:t>THE NOBILITY</a:t>
            </a:r>
          </a:p>
          <a:p>
            <a:endParaRPr lang="es-ES" altLang="es-ES" sz="2400" b="1" dirty="0"/>
          </a:p>
          <a:p>
            <a:r>
              <a:rPr lang="es-ES" altLang="es-ES" sz="2400" b="1" dirty="0" err="1"/>
              <a:t>They</a:t>
            </a:r>
            <a:r>
              <a:rPr lang="es-ES" altLang="es-ES" sz="2400" b="1" dirty="0"/>
              <a:t> </a:t>
            </a:r>
            <a:r>
              <a:rPr lang="es-ES" altLang="es-ES" sz="2400" b="1" dirty="0" err="1"/>
              <a:t>lost</a:t>
            </a:r>
            <a:r>
              <a:rPr lang="es-ES" altLang="es-ES" sz="2400" b="1" dirty="0"/>
              <a:t> </a:t>
            </a:r>
            <a:r>
              <a:rPr lang="es-ES" altLang="es-ES" sz="2400" b="1" dirty="0" err="1"/>
              <a:t>part</a:t>
            </a:r>
            <a:r>
              <a:rPr lang="es-ES" altLang="es-ES" sz="2400" b="1" dirty="0"/>
              <a:t> </a:t>
            </a:r>
            <a:r>
              <a:rPr lang="es-ES" altLang="es-ES" sz="2400" b="1" dirty="0" err="1"/>
              <a:t>of</a:t>
            </a:r>
            <a:r>
              <a:rPr lang="es-ES" altLang="es-ES" sz="2400" b="1" dirty="0"/>
              <a:t> </a:t>
            </a:r>
            <a:r>
              <a:rPr lang="es-ES" altLang="es-ES" sz="2400" b="1" dirty="0" err="1"/>
              <a:t>their</a:t>
            </a:r>
            <a:r>
              <a:rPr lang="es-ES" altLang="es-ES" sz="2400" b="1" dirty="0"/>
              <a:t> </a:t>
            </a:r>
            <a:r>
              <a:rPr lang="es-ES" altLang="es-ES" sz="2400" b="1" dirty="0" err="1"/>
              <a:t>political</a:t>
            </a:r>
            <a:r>
              <a:rPr lang="es-ES" altLang="es-ES" sz="2400" b="1" dirty="0"/>
              <a:t> </a:t>
            </a:r>
            <a:r>
              <a:rPr lang="es-ES" altLang="es-ES" sz="2400" b="1" dirty="0" err="1"/>
              <a:t>power</a:t>
            </a:r>
            <a:r>
              <a:rPr lang="es-ES" altLang="es-ES" sz="2400" b="1" dirty="0"/>
              <a:t>, and </a:t>
            </a:r>
            <a:r>
              <a:rPr lang="es-ES" altLang="es-ES" sz="2400" b="1" dirty="0" err="1"/>
              <a:t>will</a:t>
            </a:r>
            <a:r>
              <a:rPr lang="es-ES" altLang="es-ES" sz="2400" b="1" dirty="0"/>
              <a:t> </a:t>
            </a:r>
            <a:r>
              <a:rPr lang="es-ES" altLang="es-ES" sz="2400" b="1" dirty="0" err="1"/>
              <a:t>start</a:t>
            </a:r>
            <a:r>
              <a:rPr lang="es-ES" altLang="es-ES" sz="2400" b="1" dirty="0"/>
              <a:t> </a:t>
            </a:r>
            <a:r>
              <a:rPr lang="es-ES" altLang="es-ES" sz="2400" b="1" dirty="0" err="1"/>
              <a:t>to</a:t>
            </a:r>
            <a:r>
              <a:rPr lang="es-ES" altLang="es-ES" sz="2400" b="1" dirty="0"/>
              <a:t> </a:t>
            </a:r>
            <a:r>
              <a:rPr lang="es-ES" altLang="es-ES" sz="2400" b="1" dirty="0" err="1"/>
              <a:t>work</a:t>
            </a:r>
            <a:r>
              <a:rPr lang="es-ES" altLang="es-ES" sz="2400" b="1" dirty="0"/>
              <a:t> </a:t>
            </a:r>
            <a:r>
              <a:rPr lang="es-ES" altLang="es-ES" sz="2400" b="1" dirty="0" err="1"/>
              <a:t>for</a:t>
            </a:r>
            <a:r>
              <a:rPr lang="es-ES" altLang="es-ES" sz="2400" b="1" dirty="0"/>
              <a:t> </a:t>
            </a:r>
            <a:r>
              <a:rPr lang="es-ES" altLang="es-ES" sz="2400" b="1" dirty="0" err="1"/>
              <a:t>the</a:t>
            </a:r>
            <a:r>
              <a:rPr lang="es-ES" altLang="es-ES" sz="2400" b="1" dirty="0"/>
              <a:t> </a:t>
            </a:r>
            <a:r>
              <a:rPr lang="es-ES" altLang="es-ES" sz="2400" b="1" dirty="0" err="1"/>
              <a:t>kings</a:t>
            </a:r>
            <a:r>
              <a:rPr lang="es-ES" altLang="es-ES" sz="2400" b="1" dirty="0"/>
              <a:t>.</a:t>
            </a:r>
          </a:p>
          <a:p>
            <a:r>
              <a:rPr lang="es-ES" altLang="es-ES" sz="2400" b="1" dirty="0"/>
              <a:t>In </a:t>
            </a:r>
            <a:r>
              <a:rPr lang="es-ES" altLang="es-ES" sz="2400" b="1" dirty="0" err="1"/>
              <a:t>exchange</a:t>
            </a:r>
            <a:r>
              <a:rPr lang="es-ES" altLang="es-ES" sz="2400" b="1" dirty="0"/>
              <a:t>, </a:t>
            </a:r>
            <a:r>
              <a:rPr lang="es-ES" altLang="es-ES" sz="2400" b="1" dirty="0" err="1"/>
              <a:t>kings</a:t>
            </a:r>
            <a:r>
              <a:rPr lang="es-ES" altLang="es-ES" sz="2400" b="1" dirty="0"/>
              <a:t> </a:t>
            </a:r>
            <a:r>
              <a:rPr lang="es-ES" altLang="es-ES" sz="2400" b="1" dirty="0" err="1"/>
              <a:t>will</a:t>
            </a:r>
            <a:endParaRPr lang="es-ES" altLang="es-ES" sz="2400" b="1" dirty="0"/>
          </a:p>
          <a:p>
            <a:r>
              <a:rPr lang="es-ES" altLang="es-ES" sz="2400" b="1" dirty="0" err="1"/>
              <a:t>increase</a:t>
            </a:r>
            <a:r>
              <a:rPr lang="es-ES" altLang="es-ES" sz="2400" b="1" dirty="0"/>
              <a:t> </a:t>
            </a:r>
            <a:r>
              <a:rPr lang="es-ES" altLang="es-ES" sz="2400" b="1" dirty="0" err="1"/>
              <a:t>their</a:t>
            </a:r>
            <a:r>
              <a:rPr lang="es-ES" altLang="es-ES" sz="2400" b="1" dirty="0"/>
              <a:t> </a:t>
            </a:r>
            <a:r>
              <a:rPr lang="es-ES" altLang="es-ES" sz="2400" b="1" dirty="0" err="1"/>
              <a:t>wealth</a:t>
            </a:r>
            <a:endParaRPr lang="es-ES" altLang="es-ES" sz="2400" b="1" dirty="0"/>
          </a:p>
          <a:p>
            <a:r>
              <a:rPr lang="es-ES" altLang="es-ES" sz="2400" b="1" dirty="0"/>
              <a:t>and </a:t>
            </a:r>
            <a:r>
              <a:rPr lang="es-ES" altLang="es-ES" sz="2400" b="1" dirty="0" err="1"/>
              <a:t>prestige</a:t>
            </a:r>
            <a:r>
              <a:rPr lang="es-ES" altLang="es-ES" sz="2400" b="1" dirty="0"/>
              <a:t>. </a:t>
            </a:r>
          </a:p>
          <a:p>
            <a:endParaRPr lang="es-ES" altLang="es-ES" sz="24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>
            <a:extLst>
              <a:ext uri="{FF2B5EF4-FFF2-40B4-BE49-F238E27FC236}">
                <a16:creationId xmlns:a16="http://schemas.microsoft.com/office/drawing/2014/main" id="{1EE6BE66-4EB1-4D90-A672-E492389575A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531813"/>
            <a:ext cx="6581775" cy="7389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7655" name="Text Box 7">
            <a:extLst>
              <a:ext uri="{FF2B5EF4-FFF2-40B4-BE49-F238E27FC236}">
                <a16:creationId xmlns:a16="http://schemas.microsoft.com/office/drawing/2014/main" id="{AABAB041-DBA3-4A60-B779-5D946030D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1989138"/>
            <a:ext cx="3311525" cy="30130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ES" sz="2400" b="1"/>
              <a:t>THE CHURCH</a:t>
            </a:r>
          </a:p>
          <a:p>
            <a:r>
              <a:rPr lang="es-ES" altLang="es-ES" sz="2400" b="1"/>
              <a:t>Being a priviledged estate in the Middle</a:t>
            </a:r>
          </a:p>
          <a:p>
            <a:r>
              <a:rPr lang="es-ES" altLang="es-ES" sz="2400" b="1"/>
              <a:t>Age, their conditions will change dramatically after</a:t>
            </a:r>
          </a:p>
          <a:p>
            <a:r>
              <a:rPr lang="es-ES" altLang="es-ES" sz="2400" b="1"/>
              <a:t>Reformation in some countries.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>
            <a:extLst>
              <a:ext uri="{FF2B5EF4-FFF2-40B4-BE49-F238E27FC236}">
                <a16:creationId xmlns:a16="http://schemas.microsoft.com/office/drawing/2014/main" id="{59298AD4-EF86-4B50-B401-F107027CEC8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484438" y="38100"/>
            <a:ext cx="9385301" cy="68199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5607" name="Text Box 7">
            <a:extLst>
              <a:ext uri="{FF2B5EF4-FFF2-40B4-BE49-F238E27FC236}">
                <a16:creationId xmlns:a16="http://schemas.microsoft.com/office/drawing/2014/main" id="{EE5DEA97-6E21-4EC2-8399-1024260092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5600" y="1433513"/>
            <a:ext cx="3633559" cy="344709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ES" sz="2600" b="1" dirty="0"/>
              <a:t>THE PEASANTS</a:t>
            </a:r>
          </a:p>
          <a:p>
            <a:r>
              <a:rPr lang="es-ES" altLang="es-ES" sz="2400" b="1" dirty="0"/>
              <a:t>Feudal </a:t>
            </a:r>
            <a:r>
              <a:rPr lang="es-ES" altLang="es-ES" sz="2400" b="1" dirty="0" err="1"/>
              <a:t>obligations</a:t>
            </a:r>
            <a:endParaRPr lang="es-ES" altLang="es-ES" sz="2400" b="1" dirty="0"/>
          </a:p>
          <a:p>
            <a:r>
              <a:rPr lang="es-ES" altLang="es-ES" sz="2400" b="1" dirty="0" err="1"/>
              <a:t>dissapeared</a:t>
            </a:r>
            <a:r>
              <a:rPr lang="es-ES" altLang="es-ES" sz="2400" b="1" dirty="0"/>
              <a:t> in Western</a:t>
            </a:r>
          </a:p>
          <a:p>
            <a:r>
              <a:rPr lang="es-ES" altLang="es-ES" sz="2400" b="1" dirty="0" err="1"/>
              <a:t>Europe</a:t>
            </a:r>
            <a:r>
              <a:rPr lang="es-ES" altLang="es-ES" sz="2400" b="1" dirty="0"/>
              <a:t> (</a:t>
            </a:r>
            <a:r>
              <a:rPr lang="es-ES" altLang="es-ES" sz="2400" b="1" dirty="0" err="1"/>
              <a:t>they</a:t>
            </a:r>
            <a:r>
              <a:rPr lang="es-ES" altLang="es-ES" sz="2400" b="1" dirty="0"/>
              <a:t> are </a:t>
            </a:r>
            <a:r>
              <a:rPr lang="es-ES" altLang="es-ES" sz="2400" b="1" dirty="0" err="1"/>
              <a:t>not</a:t>
            </a:r>
            <a:endParaRPr lang="es-ES" altLang="es-ES" sz="2400" b="1" dirty="0"/>
          </a:p>
          <a:p>
            <a:r>
              <a:rPr lang="es-ES" altLang="es-ES" sz="2400" b="1" dirty="0" err="1"/>
              <a:t>Serfs</a:t>
            </a:r>
            <a:r>
              <a:rPr lang="es-ES" altLang="es-ES" sz="2400" b="1" dirty="0"/>
              <a:t> </a:t>
            </a:r>
            <a:r>
              <a:rPr lang="es-ES" altLang="es-ES" sz="2400" b="1" dirty="0" err="1"/>
              <a:t>any</a:t>
            </a:r>
            <a:r>
              <a:rPr lang="es-ES" altLang="es-ES" sz="2400" b="1" dirty="0"/>
              <a:t> </a:t>
            </a:r>
            <a:r>
              <a:rPr lang="es-ES" altLang="es-ES" sz="2400" b="1" dirty="0" err="1"/>
              <a:t>longer</a:t>
            </a:r>
            <a:r>
              <a:rPr lang="es-ES" altLang="es-ES" sz="2400" b="1" dirty="0"/>
              <a:t>).</a:t>
            </a:r>
          </a:p>
          <a:p>
            <a:endParaRPr lang="es-ES" altLang="es-ES" sz="2400" b="1" dirty="0"/>
          </a:p>
          <a:p>
            <a:r>
              <a:rPr lang="es-ES" altLang="es-ES" sz="2400" b="1" dirty="0" err="1"/>
              <a:t>Their</a:t>
            </a:r>
            <a:r>
              <a:rPr lang="es-ES" altLang="es-ES" sz="2400" b="1" dirty="0"/>
              <a:t> </a:t>
            </a:r>
            <a:r>
              <a:rPr lang="es-ES" altLang="es-ES" sz="2400" b="1" dirty="0" err="1"/>
              <a:t>life</a:t>
            </a:r>
            <a:r>
              <a:rPr lang="es-ES" altLang="es-ES" sz="2400" b="1" dirty="0"/>
              <a:t> </a:t>
            </a:r>
            <a:r>
              <a:rPr lang="es-ES" altLang="es-ES" sz="2400" b="1" dirty="0" err="1"/>
              <a:t>conditions</a:t>
            </a:r>
            <a:r>
              <a:rPr lang="es-ES" altLang="es-ES" sz="2400" b="1" dirty="0"/>
              <a:t> </a:t>
            </a:r>
          </a:p>
          <a:p>
            <a:r>
              <a:rPr lang="es-ES" altLang="es-ES" sz="2400" b="1" dirty="0"/>
              <a:t> </a:t>
            </a:r>
            <a:r>
              <a:rPr lang="es-ES" altLang="es-ES" sz="2400" b="1" dirty="0" err="1"/>
              <a:t>remained</a:t>
            </a:r>
            <a:endParaRPr lang="es-ES" altLang="es-ES" sz="2400" b="1" dirty="0"/>
          </a:p>
          <a:p>
            <a:r>
              <a:rPr lang="es-ES" altLang="es-ES" sz="2400" b="1" dirty="0" err="1"/>
              <a:t>hard</a:t>
            </a:r>
            <a:r>
              <a:rPr lang="es-ES" altLang="es-ES" sz="2400" b="1" dirty="0"/>
              <a:t> and </a:t>
            </a:r>
            <a:r>
              <a:rPr lang="es-ES" altLang="es-ES" sz="2400" b="1" dirty="0" err="1"/>
              <a:t>unpleasant</a:t>
            </a:r>
            <a:r>
              <a:rPr lang="es-ES" altLang="es-ES" sz="2400" b="1" dirty="0"/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</TotalTime>
  <Words>469</Words>
  <Application>Microsoft Office PowerPoint</Application>
  <PresentationFormat>Presentación en pantalla (4:3)</PresentationFormat>
  <Paragraphs>128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8" baseType="lpstr">
      <vt:lpstr>Arial</vt:lpstr>
      <vt:lpstr>Diseño predeterminado</vt:lpstr>
      <vt:lpstr>HOW DID ECONOMY AND SOCIETYCHANGE IN EARLY MODERN AGE?</vt:lpstr>
      <vt:lpstr>               THE BEGINNING                             OF MODERN AGE</vt:lpstr>
      <vt:lpstr>16th Century: Changing times.</vt:lpstr>
      <vt:lpstr>ECONOMY: GROWTH AND EXPANSION</vt:lpstr>
      <vt:lpstr>ECONOMY 16th CENTURY: GROWTH AND EXPANSION</vt:lpstr>
      <vt:lpstr>ECONOMY: GROWTH AND EXPANSION</vt:lpstr>
      <vt:lpstr>Economic growth </vt:lpstr>
      <vt:lpstr>The growth of economy</vt:lpstr>
      <vt:lpstr>RISE OF PRECIOUS METALS</vt:lpstr>
      <vt:lpstr>Presentación de PowerPoint</vt:lpstr>
      <vt:lpstr>Presentación de PowerPoint</vt:lpstr>
      <vt:lpstr>SOCIETY A slow and  continuos change</vt:lpstr>
      <vt:lpstr>SOCIETY IN 16th CENTURY</vt:lpstr>
      <vt:lpstr>Presentación de PowerPoint</vt:lpstr>
      <vt:lpstr>Presentación de PowerPoint</vt:lpstr>
      <vt:lpstr>Presentación de PowerPoint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Joserfinas</dc:creator>
  <cp:lastModifiedBy>Maria Sanz</cp:lastModifiedBy>
  <cp:revision>31</cp:revision>
  <dcterms:created xsi:type="dcterms:W3CDTF">2015-02-16T16:38:40Z</dcterms:created>
  <dcterms:modified xsi:type="dcterms:W3CDTF">2021-09-20T18:45:02Z</dcterms:modified>
</cp:coreProperties>
</file>