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295" r:id="rId32"/>
    <p:sldId id="299" r:id="rId33"/>
    <p:sldId id="300" r:id="rId34"/>
    <p:sldId id="301" r:id="rId35"/>
    <p:sldId id="302" r:id="rId36"/>
    <p:sldId id="303" r:id="rId37"/>
    <p:sldId id="304" r:id="rId38"/>
    <p:sldId id="305" r:id="rId39"/>
    <p:sldId id="306" r:id="rId40"/>
    <p:sldId id="307" r:id="rId41"/>
    <p:sldId id="308" r:id="rId42"/>
    <p:sldId id="309" r:id="rId43"/>
    <p:sldId id="310" r:id="rId44"/>
    <p:sldId id="311" r:id="rId45"/>
    <p:sldId id="312" r:id="rId46"/>
    <p:sldId id="313" r:id="rId47"/>
    <p:sldId id="314" r:id="rId48"/>
    <p:sldId id="315" r:id="rId49"/>
    <p:sldId id="316" r:id="rId50"/>
    <p:sldId id="317" r:id="rId51"/>
    <p:sldId id="318" r:id="rId52"/>
    <p:sldId id="319" r:id="rId53"/>
    <p:sldId id="320" r:id="rId54"/>
    <p:sldId id="321" r:id="rId55"/>
    <p:sldId id="322" r:id="rId56"/>
    <p:sldId id="323" r:id="rId57"/>
  </p:sldIdLst>
  <p:sldSz cx="9144000" cy="6858000" type="screen4x3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539495" y="2520696"/>
            <a:ext cx="8065134" cy="1816735"/>
          </a:xfrm>
          <a:custGeom>
            <a:avLst/>
            <a:gdLst/>
            <a:ahLst/>
            <a:cxnLst/>
            <a:rect l="l" t="t" r="r" b="b"/>
            <a:pathLst>
              <a:path w="8065134" h="1816735">
                <a:moveTo>
                  <a:pt x="8065008" y="0"/>
                </a:moveTo>
                <a:lnTo>
                  <a:pt x="0" y="0"/>
                </a:lnTo>
                <a:lnTo>
                  <a:pt x="0" y="1816608"/>
                </a:lnTo>
                <a:lnTo>
                  <a:pt x="8065008" y="1816608"/>
                </a:lnTo>
                <a:lnTo>
                  <a:pt x="8065008" y="0"/>
                </a:lnTo>
                <a:close/>
              </a:path>
            </a:pathLst>
          </a:custGeom>
          <a:solidFill>
            <a:srgbClr val="895C00">
              <a:alpha val="6392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39495" y="2520696"/>
            <a:ext cx="8065134" cy="1816735"/>
          </a:xfrm>
          <a:custGeom>
            <a:avLst/>
            <a:gdLst/>
            <a:ahLst/>
            <a:cxnLst/>
            <a:rect l="l" t="t" r="r" b="b"/>
            <a:pathLst>
              <a:path w="8065134" h="1816735">
                <a:moveTo>
                  <a:pt x="0" y="1816608"/>
                </a:moveTo>
                <a:lnTo>
                  <a:pt x="8065008" y="1816608"/>
                </a:lnTo>
                <a:lnTo>
                  <a:pt x="8065008" y="0"/>
                </a:lnTo>
                <a:lnTo>
                  <a:pt x="0" y="0"/>
                </a:lnTo>
                <a:lnTo>
                  <a:pt x="0" y="1816608"/>
                </a:lnTo>
                <a:close/>
              </a:path>
            </a:pathLst>
          </a:custGeom>
          <a:ln w="57911">
            <a:solidFill>
              <a:srgbClr val="797A7D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9955" y="2452116"/>
            <a:ext cx="1755648" cy="789431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96211" y="2452116"/>
            <a:ext cx="6309360" cy="78943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36179" y="2452116"/>
            <a:ext cx="597407" cy="789431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9955" y="2878836"/>
            <a:ext cx="5914644" cy="789432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855208" y="2878836"/>
            <a:ext cx="2133599" cy="789432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09955" y="3305555"/>
            <a:ext cx="7598664" cy="789432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09955" y="3732276"/>
            <a:ext cx="2502408" cy="789432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442972" y="3732276"/>
            <a:ext cx="2703576" cy="78943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8540" y="2542412"/>
            <a:ext cx="7906918" cy="1732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hyperlink" Target="http://en.wikipedia.org/wiki/Renaissance_architecture#cite_note-10" TargetMode="External"/><Relationship Id="rId3" Type="http://schemas.openxmlformats.org/officeDocument/2006/relationships/image" Target="../media/image13.jp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2.jp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28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hyperlink" Target="http://en.wikipedia.org/wiki/Renaissance_architecture#cite_note-11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image" Target="../media/image39.png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7" Type="http://schemas.openxmlformats.org/officeDocument/2006/relationships/image" Target="../media/image6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7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9.png"/><Relationship Id="rId18" Type="http://schemas.openxmlformats.org/officeDocument/2006/relationships/image" Target="../media/image84.png"/><Relationship Id="rId26" Type="http://schemas.openxmlformats.org/officeDocument/2006/relationships/image" Target="../media/image92.png"/><Relationship Id="rId39" Type="http://schemas.openxmlformats.org/officeDocument/2006/relationships/image" Target="../media/image105.png"/><Relationship Id="rId21" Type="http://schemas.openxmlformats.org/officeDocument/2006/relationships/image" Target="../media/image87.png"/><Relationship Id="rId34" Type="http://schemas.openxmlformats.org/officeDocument/2006/relationships/image" Target="../media/image100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17" Type="http://schemas.openxmlformats.org/officeDocument/2006/relationships/image" Target="../media/image83.png"/><Relationship Id="rId25" Type="http://schemas.openxmlformats.org/officeDocument/2006/relationships/image" Target="../media/image91.png"/><Relationship Id="rId33" Type="http://schemas.openxmlformats.org/officeDocument/2006/relationships/image" Target="../media/image99.png"/><Relationship Id="rId38" Type="http://schemas.openxmlformats.org/officeDocument/2006/relationships/image" Target="../media/image104.png"/><Relationship Id="rId2" Type="http://schemas.openxmlformats.org/officeDocument/2006/relationships/image" Target="../media/image68.png"/><Relationship Id="rId16" Type="http://schemas.openxmlformats.org/officeDocument/2006/relationships/image" Target="../media/image82.png"/><Relationship Id="rId20" Type="http://schemas.openxmlformats.org/officeDocument/2006/relationships/image" Target="../media/image86.png"/><Relationship Id="rId29" Type="http://schemas.openxmlformats.org/officeDocument/2006/relationships/image" Target="../media/image9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24" Type="http://schemas.openxmlformats.org/officeDocument/2006/relationships/image" Target="../media/image90.png"/><Relationship Id="rId32" Type="http://schemas.openxmlformats.org/officeDocument/2006/relationships/image" Target="../media/image98.png"/><Relationship Id="rId37" Type="http://schemas.openxmlformats.org/officeDocument/2006/relationships/image" Target="../media/image103.png"/><Relationship Id="rId5" Type="http://schemas.openxmlformats.org/officeDocument/2006/relationships/image" Target="../media/image71.png"/><Relationship Id="rId15" Type="http://schemas.openxmlformats.org/officeDocument/2006/relationships/image" Target="../media/image81.png"/><Relationship Id="rId23" Type="http://schemas.openxmlformats.org/officeDocument/2006/relationships/image" Target="../media/image89.png"/><Relationship Id="rId28" Type="http://schemas.openxmlformats.org/officeDocument/2006/relationships/image" Target="../media/image94.png"/><Relationship Id="rId36" Type="http://schemas.openxmlformats.org/officeDocument/2006/relationships/image" Target="../media/image102.png"/><Relationship Id="rId10" Type="http://schemas.openxmlformats.org/officeDocument/2006/relationships/image" Target="../media/image76.png"/><Relationship Id="rId19" Type="http://schemas.openxmlformats.org/officeDocument/2006/relationships/image" Target="../media/image85.png"/><Relationship Id="rId31" Type="http://schemas.openxmlformats.org/officeDocument/2006/relationships/image" Target="../media/image97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Relationship Id="rId14" Type="http://schemas.openxmlformats.org/officeDocument/2006/relationships/image" Target="../media/image80.png"/><Relationship Id="rId22" Type="http://schemas.openxmlformats.org/officeDocument/2006/relationships/image" Target="../media/image88.png"/><Relationship Id="rId27" Type="http://schemas.openxmlformats.org/officeDocument/2006/relationships/image" Target="../media/image93.png"/><Relationship Id="rId30" Type="http://schemas.openxmlformats.org/officeDocument/2006/relationships/image" Target="../media/image96.png"/><Relationship Id="rId35" Type="http://schemas.openxmlformats.org/officeDocument/2006/relationships/image" Target="../media/image101.png"/><Relationship Id="rId8" Type="http://schemas.openxmlformats.org/officeDocument/2006/relationships/image" Target="../media/image74.png"/><Relationship Id="rId3" Type="http://schemas.openxmlformats.org/officeDocument/2006/relationships/image" Target="../media/image6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7" Type="http://schemas.openxmlformats.org/officeDocument/2006/relationships/image" Target="../media/image11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13" Type="http://schemas.openxmlformats.org/officeDocument/2006/relationships/image" Target="../media/image136.png"/><Relationship Id="rId18" Type="http://schemas.openxmlformats.org/officeDocument/2006/relationships/image" Target="../media/image141.png"/><Relationship Id="rId26" Type="http://schemas.openxmlformats.org/officeDocument/2006/relationships/image" Target="../media/image149.png"/><Relationship Id="rId3" Type="http://schemas.openxmlformats.org/officeDocument/2006/relationships/image" Target="../media/image126.png"/><Relationship Id="rId21" Type="http://schemas.openxmlformats.org/officeDocument/2006/relationships/image" Target="../media/image144.png"/><Relationship Id="rId7" Type="http://schemas.openxmlformats.org/officeDocument/2006/relationships/image" Target="../media/image130.png"/><Relationship Id="rId12" Type="http://schemas.openxmlformats.org/officeDocument/2006/relationships/image" Target="../media/image135.png"/><Relationship Id="rId17" Type="http://schemas.openxmlformats.org/officeDocument/2006/relationships/image" Target="../media/image140.png"/><Relationship Id="rId25" Type="http://schemas.openxmlformats.org/officeDocument/2006/relationships/image" Target="../media/image148.png"/><Relationship Id="rId2" Type="http://schemas.openxmlformats.org/officeDocument/2006/relationships/image" Target="../media/image1.png"/><Relationship Id="rId16" Type="http://schemas.openxmlformats.org/officeDocument/2006/relationships/image" Target="../media/image139.png"/><Relationship Id="rId20" Type="http://schemas.openxmlformats.org/officeDocument/2006/relationships/image" Target="../media/image1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9.png"/><Relationship Id="rId11" Type="http://schemas.openxmlformats.org/officeDocument/2006/relationships/image" Target="../media/image134.png"/><Relationship Id="rId24" Type="http://schemas.openxmlformats.org/officeDocument/2006/relationships/image" Target="../media/image147.png"/><Relationship Id="rId5" Type="http://schemas.openxmlformats.org/officeDocument/2006/relationships/image" Target="../media/image128.png"/><Relationship Id="rId15" Type="http://schemas.openxmlformats.org/officeDocument/2006/relationships/image" Target="../media/image138.png"/><Relationship Id="rId23" Type="http://schemas.openxmlformats.org/officeDocument/2006/relationships/image" Target="../media/image146.png"/><Relationship Id="rId10" Type="http://schemas.openxmlformats.org/officeDocument/2006/relationships/image" Target="../media/image133.png"/><Relationship Id="rId19" Type="http://schemas.openxmlformats.org/officeDocument/2006/relationships/image" Target="../media/image142.png"/><Relationship Id="rId4" Type="http://schemas.openxmlformats.org/officeDocument/2006/relationships/image" Target="../media/image127.png"/><Relationship Id="rId9" Type="http://schemas.openxmlformats.org/officeDocument/2006/relationships/image" Target="../media/image132.png"/><Relationship Id="rId14" Type="http://schemas.openxmlformats.org/officeDocument/2006/relationships/image" Target="../media/image137.png"/><Relationship Id="rId22" Type="http://schemas.openxmlformats.org/officeDocument/2006/relationships/image" Target="../media/image14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159.png"/><Relationship Id="rId18" Type="http://schemas.openxmlformats.org/officeDocument/2006/relationships/image" Target="../media/image164.png"/><Relationship Id="rId3" Type="http://schemas.openxmlformats.org/officeDocument/2006/relationships/image" Target="../media/image150.png"/><Relationship Id="rId7" Type="http://schemas.openxmlformats.org/officeDocument/2006/relationships/image" Target="../media/image154.png"/><Relationship Id="rId12" Type="http://schemas.openxmlformats.org/officeDocument/2006/relationships/image" Target="../media/image158.png"/><Relationship Id="rId17" Type="http://schemas.openxmlformats.org/officeDocument/2006/relationships/image" Target="../media/image163.png"/><Relationship Id="rId2" Type="http://schemas.openxmlformats.org/officeDocument/2006/relationships/image" Target="../media/image68.png"/><Relationship Id="rId16" Type="http://schemas.openxmlformats.org/officeDocument/2006/relationships/image" Target="../media/image162.png"/><Relationship Id="rId20" Type="http://schemas.openxmlformats.org/officeDocument/2006/relationships/image" Target="../media/image16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3.png"/><Relationship Id="rId11" Type="http://schemas.openxmlformats.org/officeDocument/2006/relationships/image" Target="../media/image157.png"/><Relationship Id="rId5" Type="http://schemas.openxmlformats.org/officeDocument/2006/relationships/image" Target="../media/image152.png"/><Relationship Id="rId15" Type="http://schemas.openxmlformats.org/officeDocument/2006/relationships/image" Target="../media/image161.png"/><Relationship Id="rId10" Type="http://schemas.openxmlformats.org/officeDocument/2006/relationships/image" Target="../media/image156.png"/><Relationship Id="rId19" Type="http://schemas.openxmlformats.org/officeDocument/2006/relationships/image" Target="../media/image165.png"/><Relationship Id="rId4" Type="http://schemas.openxmlformats.org/officeDocument/2006/relationships/image" Target="../media/image151.png"/><Relationship Id="rId9" Type="http://schemas.openxmlformats.org/officeDocument/2006/relationships/image" Target="../media/image155.png"/><Relationship Id="rId14" Type="http://schemas.openxmlformats.org/officeDocument/2006/relationships/image" Target="../media/image1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png"/><Relationship Id="rId13" Type="http://schemas.openxmlformats.org/officeDocument/2006/relationships/image" Target="../media/image183.png"/><Relationship Id="rId18" Type="http://schemas.openxmlformats.org/officeDocument/2006/relationships/image" Target="../media/image188.jpeg"/><Relationship Id="rId3" Type="http://schemas.openxmlformats.org/officeDocument/2006/relationships/image" Target="../media/image173.png"/><Relationship Id="rId7" Type="http://schemas.openxmlformats.org/officeDocument/2006/relationships/image" Target="../media/image177.png"/><Relationship Id="rId12" Type="http://schemas.openxmlformats.org/officeDocument/2006/relationships/image" Target="../media/image182.png"/><Relationship Id="rId17" Type="http://schemas.openxmlformats.org/officeDocument/2006/relationships/image" Target="../media/image187.png"/><Relationship Id="rId2" Type="http://schemas.openxmlformats.org/officeDocument/2006/relationships/image" Target="../media/image68.png"/><Relationship Id="rId16" Type="http://schemas.openxmlformats.org/officeDocument/2006/relationships/image" Target="../media/image18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6.png"/><Relationship Id="rId11" Type="http://schemas.openxmlformats.org/officeDocument/2006/relationships/image" Target="../media/image181.png"/><Relationship Id="rId5" Type="http://schemas.openxmlformats.org/officeDocument/2006/relationships/image" Target="../media/image175.png"/><Relationship Id="rId15" Type="http://schemas.openxmlformats.org/officeDocument/2006/relationships/image" Target="../media/image185.png"/><Relationship Id="rId10" Type="http://schemas.openxmlformats.org/officeDocument/2006/relationships/image" Target="../media/image180.png"/><Relationship Id="rId4" Type="http://schemas.openxmlformats.org/officeDocument/2006/relationships/image" Target="../media/image174.png"/><Relationship Id="rId9" Type="http://schemas.openxmlformats.org/officeDocument/2006/relationships/image" Target="../media/image179.png"/><Relationship Id="rId14" Type="http://schemas.openxmlformats.org/officeDocument/2006/relationships/image" Target="../media/image18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png"/><Relationship Id="rId13" Type="http://schemas.openxmlformats.org/officeDocument/2006/relationships/image" Target="../media/image207.png"/><Relationship Id="rId3" Type="http://schemas.openxmlformats.org/officeDocument/2006/relationships/image" Target="../media/image197.png"/><Relationship Id="rId7" Type="http://schemas.openxmlformats.org/officeDocument/2006/relationships/image" Target="../media/image201.png"/><Relationship Id="rId12" Type="http://schemas.openxmlformats.org/officeDocument/2006/relationships/image" Target="../media/image20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0.png"/><Relationship Id="rId11" Type="http://schemas.openxmlformats.org/officeDocument/2006/relationships/image" Target="../media/image205.png"/><Relationship Id="rId5" Type="http://schemas.openxmlformats.org/officeDocument/2006/relationships/image" Target="../media/image199.png"/><Relationship Id="rId10" Type="http://schemas.openxmlformats.org/officeDocument/2006/relationships/image" Target="../media/image204.png"/><Relationship Id="rId4" Type="http://schemas.openxmlformats.org/officeDocument/2006/relationships/image" Target="../media/image198.png"/><Relationship Id="rId9" Type="http://schemas.openxmlformats.org/officeDocument/2006/relationships/image" Target="../media/image20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3.png"/><Relationship Id="rId3" Type="http://schemas.openxmlformats.org/officeDocument/2006/relationships/image" Target="../media/image208.png"/><Relationship Id="rId7" Type="http://schemas.openxmlformats.org/officeDocument/2006/relationships/image" Target="../media/image21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1.png"/><Relationship Id="rId5" Type="http://schemas.openxmlformats.org/officeDocument/2006/relationships/image" Target="../media/image210.png"/><Relationship Id="rId4" Type="http://schemas.openxmlformats.org/officeDocument/2006/relationships/image" Target="../media/image209.png"/><Relationship Id="rId9" Type="http://schemas.openxmlformats.org/officeDocument/2006/relationships/image" Target="../media/image21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png"/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png"/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jpg"/><Relationship Id="rId7" Type="http://schemas.openxmlformats.org/officeDocument/2006/relationships/image" Target="../media/image230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9.jpg"/><Relationship Id="rId5" Type="http://schemas.openxmlformats.org/officeDocument/2006/relationships/image" Target="../media/image228.jpg"/><Relationship Id="rId4" Type="http://schemas.openxmlformats.org/officeDocument/2006/relationships/image" Target="../media/image227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7.png"/><Relationship Id="rId13" Type="http://schemas.openxmlformats.org/officeDocument/2006/relationships/image" Target="../media/image242.png"/><Relationship Id="rId18" Type="http://schemas.openxmlformats.org/officeDocument/2006/relationships/image" Target="../media/image247.png"/><Relationship Id="rId26" Type="http://schemas.openxmlformats.org/officeDocument/2006/relationships/image" Target="../media/image255.png"/><Relationship Id="rId3" Type="http://schemas.openxmlformats.org/officeDocument/2006/relationships/image" Target="../media/image13.jpg"/><Relationship Id="rId21" Type="http://schemas.openxmlformats.org/officeDocument/2006/relationships/image" Target="../media/image250.png"/><Relationship Id="rId7" Type="http://schemas.openxmlformats.org/officeDocument/2006/relationships/image" Target="../media/image236.png"/><Relationship Id="rId12" Type="http://schemas.openxmlformats.org/officeDocument/2006/relationships/image" Target="../media/image241.png"/><Relationship Id="rId17" Type="http://schemas.openxmlformats.org/officeDocument/2006/relationships/image" Target="../media/image246.png"/><Relationship Id="rId25" Type="http://schemas.openxmlformats.org/officeDocument/2006/relationships/image" Target="../media/image254.png"/><Relationship Id="rId2" Type="http://schemas.openxmlformats.org/officeDocument/2006/relationships/image" Target="../media/image12.jpg"/><Relationship Id="rId16" Type="http://schemas.openxmlformats.org/officeDocument/2006/relationships/image" Target="../media/image245.png"/><Relationship Id="rId20" Type="http://schemas.openxmlformats.org/officeDocument/2006/relationships/image" Target="../media/image249.png"/><Relationship Id="rId29" Type="http://schemas.openxmlformats.org/officeDocument/2006/relationships/image" Target="../media/image2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5.png"/><Relationship Id="rId11" Type="http://schemas.openxmlformats.org/officeDocument/2006/relationships/image" Target="../media/image240.png"/><Relationship Id="rId24" Type="http://schemas.openxmlformats.org/officeDocument/2006/relationships/image" Target="../media/image253.png"/><Relationship Id="rId5" Type="http://schemas.openxmlformats.org/officeDocument/2006/relationships/image" Target="../media/image234.png"/><Relationship Id="rId15" Type="http://schemas.openxmlformats.org/officeDocument/2006/relationships/image" Target="../media/image244.png"/><Relationship Id="rId23" Type="http://schemas.openxmlformats.org/officeDocument/2006/relationships/image" Target="../media/image252.png"/><Relationship Id="rId28" Type="http://schemas.openxmlformats.org/officeDocument/2006/relationships/image" Target="../media/image257.png"/><Relationship Id="rId10" Type="http://schemas.openxmlformats.org/officeDocument/2006/relationships/image" Target="../media/image239.png"/><Relationship Id="rId19" Type="http://schemas.openxmlformats.org/officeDocument/2006/relationships/image" Target="../media/image248.png"/><Relationship Id="rId4" Type="http://schemas.openxmlformats.org/officeDocument/2006/relationships/image" Target="../media/image233.png"/><Relationship Id="rId9" Type="http://schemas.openxmlformats.org/officeDocument/2006/relationships/image" Target="../media/image238.png"/><Relationship Id="rId14" Type="http://schemas.openxmlformats.org/officeDocument/2006/relationships/image" Target="../media/image243.png"/><Relationship Id="rId22" Type="http://schemas.openxmlformats.org/officeDocument/2006/relationships/image" Target="../media/image251.png"/><Relationship Id="rId27" Type="http://schemas.openxmlformats.org/officeDocument/2006/relationships/image" Target="../media/image25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4.png"/><Relationship Id="rId13" Type="http://schemas.openxmlformats.org/officeDocument/2006/relationships/image" Target="../media/image269.png"/><Relationship Id="rId18" Type="http://schemas.openxmlformats.org/officeDocument/2006/relationships/image" Target="../media/image274.png"/><Relationship Id="rId3" Type="http://schemas.openxmlformats.org/officeDocument/2006/relationships/image" Target="../media/image259.png"/><Relationship Id="rId7" Type="http://schemas.openxmlformats.org/officeDocument/2006/relationships/image" Target="../media/image263.png"/><Relationship Id="rId12" Type="http://schemas.openxmlformats.org/officeDocument/2006/relationships/image" Target="../media/image268.png"/><Relationship Id="rId17" Type="http://schemas.openxmlformats.org/officeDocument/2006/relationships/image" Target="../media/image273.png"/><Relationship Id="rId2" Type="http://schemas.openxmlformats.org/officeDocument/2006/relationships/image" Target="../media/image1.png"/><Relationship Id="rId16" Type="http://schemas.openxmlformats.org/officeDocument/2006/relationships/image" Target="../media/image27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2.png"/><Relationship Id="rId11" Type="http://schemas.openxmlformats.org/officeDocument/2006/relationships/image" Target="../media/image267.png"/><Relationship Id="rId5" Type="http://schemas.openxmlformats.org/officeDocument/2006/relationships/image" Target="../media/image261.png"/><Relationship Id="rId15" Type="http://schemas.openxmlformats.org/officeDocument/2006/relationships/image" Target="../media/image271.png"/><Relationship Id="rId10" Type="http://schemas.openxmlformats.org/officeDocument/2006/relationships/image" Target="../media/image266.png"/><Relationship Id="rId4" Type="http://schemas.openxmlformats.org/officeDocument/2006/relationships/image" Target="../media/image260.png"/><Relationship Id="rId9" Type="http://schemas.openxmlformats.org/officeDocument/2006/relationships/image" Target="../media/image265.png"/><Relationship Id="rId14" Type="http://schemas.openxmlformats.org/officeDocument/2006/relationships/image" Target="../media/image27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5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7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8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4.png"/><Relationship Id="rId13" Type="http://schemas.openxmlformats.org/officeDocument/2006/relationships/image" Target="../media/image288.png"/><Relationship Id="rId18" Type="http://schemas.openxmlformats.org/officeDocument/2006/relationships/image" Target="../media/image293.png"/><Relationship Id="rId26" Type="http://schemas.openxmlformats.org/officeDocument/2006/relationships/image" Target="../media/image301.png"/><Relationship Id="rId3" Type="http://schemas.openxmlformats.org/officeDocument/2006/relationships/image" Target="../media/image279.png"/><Relationship Id="rId21" Type="http://schemas.openxmlformats.org/officeDocument/2006/relationships/image" Target="../media/image296.png"/><Relationship Id="rId7" Type="http://schemas.openxmlformats.org/officeDocument/2006/relationships/image" Target="../media/image283.png"/><Relationship Id="rId12" Type="http://schemas.openxmlformats.org/officeDocument/2006/relationships/image" Target="../media/image287.png"/><Relationship Id="rId17" Type="http://schemas.openxmlformats.org/officeDocument/2006/relationships/image" Target="../media/image292.png"/><Relationship Id="rId25" Type="http://schemas.openxmlformats.org/officeDocument/2006/relationships/image" Target="../media/image300.png"/><Relationship Id="rId2" Type="http://schemas.openxmlformats.org/officeDocument/2006/relationships/image" Target="../media/image1.png"/><Relationship Id="rId16" Type="http://schemas.openxmlformats.org/officeDocument/2006/relationships/image" Target="../media/image291.png"/><Relationship Id="rId20" Type="http://schemas.openxmlformats.org/officeDocument/2006/relationships/image" Target="../media/image29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2.png"/><Relationship Id="rId11" Type="http://schemas.openxmlformats.org/officeDocument/2006/relationships/image" Target="../media/image286.png"/><Relationship Id="rId24" Type="http://schemas.openxmlformats.org/officeDocument/2006/relationships/image" Target="../media/image299.png"/><Relationship Id="rId5" Type="http://schemas.openxmlformats.org/officeDocument/2006/relationships/image" Target="../media/image281.png"/><Relationship Id="rId15" Type="http://schemas.openxmlformats.org/officeDocument/2006/relationships/image" Target="../media/image290.png"/><Relationship Id="rId23" Type="http://schemas.openxmlformats.org/officeDocument/2006/relationships/image" Target="../media/image298.png"/><Relationship Id="rId28" Type="http://schemas.openxmlformats.org/officeDocument/2006/relationships/image" Target="../media/image303.png"/><Relationship Id="rId10" Type="http://schemas.openxmlformats.org/officeDocument/2006/relationships/image" Target="../media/image4.png"/><Relationship Id="rId19" Type="http://schemas.openxmlformats.org/officeDocument/2006/relationships/image" Target="../media/image294.png"/><Relationship Id="rId4" Type="http://schemas.openxmlformats.org/officeDocument/2006/relationships/image" Target="../media/image280.png"/><Relationship Id="rId9" Type="http://schemas.openxmlformats.org/officeDocument/2006/relationships/image" Target="../media/image285.png"/><Relationship Id="rId14" Type="http://schemas.openxmlformats.org/officeDocument/2006/relationships/image" Target="../media/image289.png"/><Relationship Id="rId22" Type="http://schemas.openxmlformats.org/officeDocument/2006/relationships/image" Target="../media/image297.png"/><Relationship Id="rId27" Type="http://schemas.openxmlformats.org/officeDocument/2006/relationships/image" Target="../media/image30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4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6.jpg"/><Relationship Id="rId4" Type="http://schemas.openxmlformats.org/officeDocument/2006/relationships/image" Target="../media/image305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8.png"/><Relationship Id="rId2" Type="http://schemas.openxmlformats.org/officeDocument/2006/relationships/image" Target="../media/image307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image" Target="../media/image309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2.png"/><Relationship Id="rId2" Type="http://schemas.openxmlformats.org/officeDocument/2006/relationships/image" Target="../media/image311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4.png"/><Relationship Id="rId2" Type="http://schemas.openxmlformats.org/officeDocument/2006/relationships/image" Target="../media/image313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8.png"/><Relationship Id="rId2" Type="http://schemas.openxmlformats.org/officeDocument/2006/relationships/image" Target="../media/image317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319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2.png"/><Relationship Id="rId2" Type="http://schemas.openxmlformats.org/officeDocument/2006/relationships/image" Target="../media/image3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5.png"/><Relationship Id="rId2" Type="http://schemas.openxmlformats.org/officeDocument/2006/relationships/image" Target="../media/image324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6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7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329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1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4.png"/><Relationship Id="rId2" Type="http://schemas.openxmlformats.org/officeDocument/2006/relationships/image" Target="../media/image333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5.jpg"/><Relationship Id="rId7" Type="http://schemas.openxmlformats.org/officeDocument/2006/relationships/image" Target="../media/image339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8.png"/><Relationship Id="rId5" Type="http://schemas.openxmlformats.org/officeDocument/2006/relationships/image" Target="../media/image337.png"/><Relationship Id="rId4" Type="http://schemas.openxmlformats.org/officeDocument/2006/relationships/image" Target="../media/image33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1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346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5.png"/><Relationship Id="rId5" Type="http://schemas.openxmlformats.org/officeDocument/2006/relationships/image" Target="../media/image344.png"/><Relationship Id="rId4" Type="http://schemas.openxmlformats.org/officeDocument/2006/relationships/image" Target="../media/image34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7.jpg"/><Relationship Id="rId7" Type="http://schemas.openxmlformats.org/officeDocument/2006/relationships/image" Target="../media/image35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0.png"/><Relationship Id="rId5" Type="http://schemas.openxmlformats.org/officeDocument/2006/relationships/image" Target="../media/image349.png"/><Relationship Id="rId4" Type="http://schemas.openxmlformats.org/officeDocument/2006/relationships/image" Target="../media/image3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1764" y="399288"/>
            <a:ext cx="5635751" cy="176631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7432" y="0"/>
            <a:ext cx="9116695" cy="6858000"/>
            <a:chOff x="27432" y="0"/>
            <a:chExt cx="9116695" cy="6858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432" y="0"/>
              <a:ext cx="9101328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58867" y="188976"/>
              <a:ext cx="4485132" cy="623316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03291" y="533400"/>
              <a:ext cx="3881628" cy="554431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959096" y="489204"/>
              <a:ext cx="3970654" cy="5633085"/>
            </a:xfrm>
            <a:custGeom>
              <a:avLst/>
              <a:gdLst/>
              <a:ahLst/>
              <a:cxnLst/>
              <a:rect l="l" t="t" r="r" b="b"/>
              <a:pathLst>
                <a:path w="3970654" h="5633085">
                  <a:moveTo>
                    <a:pt x="690499" y="0"/>
                  </a:moveTo>
                  <a:lnTo>
                    <a:pt x="3715511" y="0"/>
                  </a:lnTo>
                  <a:lnTo>
                    <a:pt x="3764914" y="5080"/>
                  </a:lnTo>
                  <a:lnTo>
                    <a:pt x="3813555" y="19938"/>
                  </a:lnTo>
                  <a:lnTo>
                    <a:pt x="3857244" y="43942"/>
                  </a:lnTo>
                  <a:lnTo>
                    <a:pt x="3895089" y="75057"/>
                  </a:lnTo>
                  <a:lnTo>
                    <a:pt x="3926204" y="112903"/>
                  </a:lnTo>
                  <a:lnTo>
                    <a:pt x="3950334" y="156718"/>
                  </a:lnTo>
                  <a:lnTo>
                    <a:pt x="3965194" y="205232"/>
                  </a:lnTo>
                  <a:lnTo>
                    <a:pt x="3970274" y="254635"/>
                  </a:lnTo>
                  <a:lnTo>
                    <a:pt x="3970274" y="4942713"/>
                  </a:lnTo>
                  <a:lnTo>
                    <a:pt x="3966845" y="5012309"/>
                  </a:lnTo>
                  <a:lnTo>
                    <a:pt x="3956304" y="5081143"/>
                  </a:lnTo>
                  <a:lnTo>
                    <a:pt x="3939285" y="5147246"/>
                  </a:lnTo>
                  <a:lnTo>
                    <a:pt x="3915918" y="5210962"/>
                  </a:lnTo>
                  <a:lnTo>
                    <a:pt x="3886707" y="5271071"/>
                  </a:lnTo>
                  <a:lnTo>
                    <a:pt x="3852418" y="5328297"/>
                  </a:lnTo>
                  <a:lnTo>
                    <a:pt x="3812539" y="5381358"/>
                  </a:lnTo>
                  <a:lnTo>
                    <a:pt x="3767962" y="5430520"/>
                  </a:lnTo>
                  <a:lnTo>
                    <a:pt x="3718813" y="5475071"/>
                  </a:lnTo>
                  <a:lnTo>
                    <a:pt x="3665347" y="5514911"/>
                  </a:lnTo>
                  <a:lnTo>
                    <a:pt x="3608578" y="5549252"/>
                  </a:lnTo>
                  <a:lnTo>
                    <a:pt x="3547999" y="5578462"/>
                  </a:lnTo>
                  <a:lnTo>
                    <a:pt x="3484753" y="5601830"/>
                  </a:lnTo>
                  <a:lnTo>
                    <a:pt x="3418204" y="5618784"/>
                  </a:lnTo>
                  <a:lnTo>
                    <a:pt x="3349879" y="5629402"/>
                  </a:lnTo>
                  <a:lnTo>
                    <a:pt x="3280155" y="5632729"/>
                  </a:lnTo>
                  <a:lnTo>
                    <a:pt x="254634" y="5632729"/>
                  </a:lnTo>
                  <a:lnTo>
                    <a:pt x="205231" y="5627700"/>
                  </a:lnTo>
                  <a:lnTo>
                    <a:pt x="156844" y="5612841"/>
                  </a:lnTo>
                  <a:lnTo>
                    <a:pt x="112902" y="5589206"/>
                  </a:lnTo>
                  <a:lnTo>
                    <a:pt x="75056" y="5557494"/>
                  </a:lnTo>
                  <a:lnTo>
                    <a:pt x="43941" y="5519775"/>
                  </a:lnTo>
                  <a:lnTo>
                    <a:pt x="19938" y="5476125"/>
                  </a:lnTo>
                  <a:lnTo>
                    <a:pt x="5079" y="5427941"/>
                  </a:lnTo>
                  <a:lnTo>
                    <a:pt x="0" y="5378450"/>
                  </a:lnTo>
                  <a:lnTo>
                    <a:pt x="0" y="690499"/>
                  </a:lnTo>
                  <a:lnTo>
                    <a:pt x="3301" y="620776"/>
                  </a:lnTo>
                  <a:lnTo>
                    <a:pt x="13969" y="552069"/>
                  </a:lnTo>
                  <a:lnTo>
                    <a:pt x="30861" y="485901"/>
                  </a:lnTo>
                  <a:lnTo>
                    <a:pt x="54228" y="422275"/>
                  </a:lnTo>
                  <a:lnTo>
                    <a:pt x="83438" y="361696"/>
                  </a:lnTo>
                  <a:lnTo>
                    <a:pt x="117855" y="304800"/>
                  </a:lnTo>
                  <a:lnTo>
                    <a:pt x="157733" y="251333"/>
                  </a:lnTo>
                  <a:lnTo>
                    <a:pt x="202564" y="202565"/>
                  </a:lnTo>
                  <a:lnTo>
                    <a:pt x="251332" y="157734"/>
                  </a:lnTo>
                  <a:lnTo>
                    <a:pt x="304800" y="117856"/>
                  </a:lnTo>
                  <a:lnTo>
                    <a:pt x="361695" y="83438"/>
                  </a:lnTo>
                  <a:lnTo>
                    <a:pt x="422275" y="54229"/>
                  </a:lnTo>
                  <a:lnTo>
                    <a:pt x="485901" y="30861"/>
                  </a:lnTo>
                  <a:lnTo>
                    <a:pt x="552068" y="13970"/>
                  </a:lnTo>
                  <a:lnTo>
                    <a:pt x="620776" y="3301"/>
                  </a:lnTo>
                  <a:lnTo>
                    <a:pt x="690499" y="0"/>
                  </a:lnTo>
                  <a:close/>
                </a:path>
              </a:pathLst>
            </a:custGeom>
            <a:ln w="883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7002" y="765809"/>
              <a:ext cx="4392168" cy="529285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97002" y="765809"/>
              <a:ext cx="4392295" cy="5293360"/>
            </a:xfrm>
            <a:custGeom>
              <a:avLst/>
              <a:gdLst/>
              <a:ahLst/>
              <a:cxnLst/>
              <a:rect l="l" t="t" r="r" b="b"/>
              <a:pathLst>
                <a:path w="4392295" h="5293360">
                  <a:moveTo>
                    <a:pt x="0" y="5292852"/>
                  </a:moveTo>
                  <a:lnTo>
                    <a:pt x="4392168" y="5292852"/>
                  </a:lnTo>
                  <a:lnTo>
                    <a:pt x="4392168" y="0"/>
                  </a:lnTo>
                  <a:lnTo>
                    <a:pt x="0" y="0"/>
                  </a:lnTo>
                  <a:lnTo>
                    <a:pt x="0" y="5292852"/>
                  </a:lnTo>
                  <a:close/>
                </a:path>
              </a:pathLst>
            </a:custGeom>
            <a:ln w="38100">
              <a:solidFill>
                <a:srgbClr val="797A7D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74370" y="785876"/>
            <a:ext cx="4122420" cy="4414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2061210" algn="l"/>
              </a:tabLst>
            </a:pPr>
            <a:r>
              <a:rPr sz="2600" b="1" spc="175" dirty="0">
                <a:solidFill>
                  <a:srgbClr val="FFFFFF"/>
                </a:solidFill>
                <a:latin typeface="Cambria"/>
                <a:cs typeface="Cambria"/>
              </a:rPr>
              <a:t>Renaissance </a:t>
            </a:r>
            <a:r>
              <a:rPr sz="2600" b="1" spc="1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60" dirty="0">
                <a:solidFill>
                  <a:srgbClr val="FFFFFF"/>
                </a:solidFill>
                <a:latin typeface="Cambria"/>
                <a:cs typeface="Cambria"/>
              </a:rPr>
              <a:t>Architecture</a:t>
            </a:r>
            <a:r>
              <a:rPr sz="2600" b="1" spc="26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45" dirty="0">
                <a:solidFill>
                  <a:srgbClr val="FFFFFF"/>
                </a:solidFill>
                <a:latin typeface="Cambria"/>
                <a:cs typeface="Cambria"/>
              </a:rPr>
              <a:t>is</a:t>
            </a:r>
            <a:r>
              <a:rPr sz="2600" spc="25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50" dirty="0">
                <a:solidFill>
                  <a:srgbClr val="FFFFFF"/>
                </a:solidFill>
                <a:latin typeface="Cambria"/>
                <a:cs typeface="Cambria"/>
              </a:rPr>
              <a:t>the </a:t>
            </a:r>
            <a:r>
              <a:rPr sz="2600" spc="1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50" dirty="0">
                <a:solidFill>
                  <a:srgbClr val="FFFFFF"/>
                </a:solidFill>
                <a:latin typeface="Cambria"/>
                <a:cs typeface="Cambria"/>
              </a:rPr>
              <a:t>architecture</a:t>
            </a:r>
            <a:r>
              <a:rPr sz="2600" spc="2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55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2600" spc="2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55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600" spc="2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00" dirty="0">
                <a:solidFill>
                  <a:srgbClr val="FFFFFF"/>
                </a:solidFill>
                <a:latin typeface="Cambria"/>
                <a:cs typeface="Cambria"/>
              </a:rPr>
              <a:t>period </a:t>
            </a:r>
            <a:r>
              <a:rPr sz="2600" spc="-5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14" dirty="0">
                <a:solidFill>
                  <a:srgbClr val="FFFFFF"/>
                </a:solidFill>
                <a:latin typeface="Cambria"/>
                <a:cs typeface="Cambria"/>
              </a:rPr>
              <a:t>between</a:t>
            </a:r>
            <a:r>
              <a:rPr sz="2600" spc="20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55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600" spc="2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10" dirty="0">
                <a:solidFill>
                  <a:srgbClr val="FFFFFF"/>
                </a:solidFill>
                <a:latin typeface="Cambria"/>
                <a:cs typeface="Cambria"/>
              </a:rPr>
              <a:t>early</a:t>
            </a:r>
            <a:r>
              <a:rPr sz="2600" spc="2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85" dirty="0">
                <a:solidFill>
                  <a:srgbClr val="FFFFFF"/>
                </a:solidFill>
                <a:latin typeface="Cambria"/>
                <a:cs typeface="Cambria"/>
              </a:rPr>
              <a:t>15th </a:t>
            </a:r>
            <a:r>
              <a:rPr sz="2600" spc="1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220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2600" spc="2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Cambria"/>
                <a:cs typeface="Cambria"/>
              </a:rPr>
              <a:t>early</a:t>
            </a:r>
            <a:r>
              <a:rPr sz="2600" spc="2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85" dirty="0">
                <a:solidFill>
                  <a:srgbClr val="FFFFFF"/>
                </a:solidFill>
                <a:latin typeface="Cambria"/>
                <a:cs typeface="Cambria"/>
              </a:rPr>
              <a:t>17th</a:t>
            </a:r>
            <a:r>
              <a:rPr sz="2600" spc="2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55" dirty="0">
                <a:solidFill>
                  <a:srgbClr val="FFFFFF"/>
                </a:solidFill>
                <a:latin typeface="Cambria"/>
                <a:cs typeface="Cambria"/>
              </a:rPr>
              <a:t>centuries </a:t>
            </a:r>
            <a:r>
              <a:rPr sz="2600" spc="160" dirty="0">
                <a:solidFill>
                  <a:srgbClr val="FFFFFF"/>
                </a:solidFill>
                <a:latin typeface="Cambria"/>
                <a:cs typeface="Cambria"/>
              </a:rPr>
              <a:t> in</a:t>
            </a:r>
            <a:r>
              <a:rPr sz="2600" spc="2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95" dirty="0">
                <a:solidFill>
                  <a:srgbClr val="FFFFFF"/>
                </a:solidFill>
                <a:latin typeface="Cambria"/>
                <a:cs typeface="Cambria"/>
              </a:rPr>
              <a:t>different</a:t>
            </a:r>
            <a:r>
              <a:rPr sz="2600" spc="25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30" dirty="0">
                <a:solidFill>
                  <a:srgbClr val="FFFFFF"/>
                </a:solidFill>
                <a:latin typeface="Cambria"/>
                <a:cs typeface="Cambria"/>
              </a:rPr>
              <a:t>regions</a:t>
            </a:r>
            <a:r>
              <a:rPr sz="2600" spc="2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55" dirty="0">
                <a:solidFill>
                  <a:srgbClr val="FFFFFF"/>
                </a:solidFill>
                <a:latin typeface="Cambria"/>
                <a:cs typeface="Cambria"/>
              </a:rPr>
              <a:t>of </a:t>
            </a:r>
            <a:r>
              <a:rPr sz="2600" spc="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95" dirty="0">
                <a:solidFill>
                  <a:srgbClr val="FFFFFF"/>
                </a:solidFill>
                <a:latin typeface="Cambria"/>
                <a:cs typeface="Cambria"/>
              </a:rPr>
              <a:t>Europe,</a:t>
            </a:r>
            <a:r>
              <a:rPr sz="2600" spc="2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55" dirty="0">
                <a:solidFill>
                  <a:srgbClr val="FFFFFF"/>
                </a:solidFill>
                <a:latin typeface="Cambria"/>
                <a:cs typeface="Cambria"/>
              </a:rPr>
              <a:t>demonstrating</a:t>
            </a:r>
            <a:r>
              <a:rPr sz="2600" spc="2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240" dirty="0">
                <a:solidFill>
                  <a:srgbClr val="FFFFFF"/>
                </a:solidFill>
                <a:latin typeface="Cambria"/>
                <a:cs typeface="Cambria"/>
              </a:rPr>
              <a:t>a </a:t>
            </a:r>
            <a:r>
              <a:rPr sz="2600" spc="-5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85" dirty="0">
                <a:solidFill>
                  <a:srgbClr val="FFFFFF"/>
                </a:solidFill>
                <a:latin typeface="Cambria"/>
                <a:cs typeface="Cambria"/>
              </a:rPr>
              <a:t>revival</a:t>
            </a:r>
            <a:r>
              <a:rPr sz="2600" spc="229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55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2600" spc="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40" dirty="0">
                <a:solidFill>
                  <a:srgbClr val="FFFFFF"/>
                </a:solidFill>
                <a:latin typeface="Cambria"/>
                <a:cs typeface="Cambria"/>
              </a:rPr>
              <a:t>certain </a:t>
            </a:r>
            <a:r>
              <a:rPr sz="2600" spc="145" dirty="0">
                <a:solidFill>
                  <a:srgbClr val="FFFFFF"/>
                </a:solidFill>
                <a:latin typeface="Cambria"/>
                <a:cs typeface="Cambria"/>
              </a:rPr>
              <a:t> elements</a:t>
            </a:r>
            <a:r>
              <a:rPr sz="2600" spc="25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55" dirty="0">
                <a:solidFill>
                  <a:srgbClr val="FFFFFF"/>
                </a:solidFill>
                <a:latin typeface="Cambria"/>
                <a:cs typeface="Cambria"/>
              </a:rPr>
              <a:t>of	</a:t>
            </a:r>
            <a:r>
              <a:rPr sz="2600" spc="170" dirty="0">
                <a:solidFill>
                  <a:srgbClr val="FFFFFF"/>
                </a:solidFill>
                <a:latin typeface="Cambria"/>
                <a:cs typeface="Cambria"/>
              </a:rPr>
              <a:t>ancient </a:t>
            </a:r>
            <a:r>
              <a:rPr sz="2600" spc="1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95" dirty="0">
                <a:solidFill>
                  <a:srgbClr val="FFFFFF"/>
                </a:solidFill>
                <a:latin typeface="Cambria"/>
                <a:cs typeface="Cambria"/>
              </a:rPr>
              <a:t>Greek</a:t>
            </a:r>
            <a:r>
              <a:rPr sz="2600" spc="2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220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2600" spc="25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220" dirty="0">
                <a:solidFill>
                  <a:srgbClr val="FFFFFF"/>
                </a:solidFill>
                <a:latin typeface="Cambria"/>
                <a:cs typeface="Cambria"/>
              </a:rPr>
              <a:t>Roman </a:t>
            </a:r>
            <a:r>
              <a:rPr sz="2600" spc="2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spc="180" dirty="0">
                <a:solidFill>
                  <a:srgbClr val="FFFFFF"/>
                </a:solidFill>
                <a:latin typeface="Cambria"/>
                <a:cs typeface="Cambria"/>
              </a:rPr>
              <a:t>culture.</a:t>
            </a:r>
            <a:endParaRPr sz="26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311140" y="426719"/>
            <a:ext cx="3465829" cy="6195060"/>
            <a:chOff x="5311140" y="426719"/>
            <a:chExt cx="3465829" cy="619506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15712" y="431291"/>
              <a:ext cx="3456432" cy="618591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315712" y="431291"/>
              <a:ext cx="3456940" cy="6186170"/>
            </a:xfrm>
            <a:custGeom>
              <a:avLst/>
              <a:gdLst/>
              <a:ahLst/>
              <a:cxnLst/>
              <a:rect l="l" t="t" r="r" b="b"/>
              <a:pathLst>
                <a:path w="3456940" h="6186170">
                  <a:moveTo>
                    <a:pt x="0" y="6185916"/>
                  </a:moveTo>
                  <a:lnTo>
                    <a:pt x="3456432" y="6185916"/>
                  </a:lnTo>
                  <a:lnTo>
                    <a:pt x="3456432" y="0"/>
                  </a:lnTo>
                  <a:lnTo>
                    <a:pt x="0" y="0"/>
                  </a:lnTo>
                  <a:lnTo>
                    <a:pt x="0" y="6185916"/>
                  </a:lnTo>
                  <a:close/>
                </a:path>
              </a:pathLst>
            </a:custGeom>
            <a:ln w="9144">
              <a:solidFill>
                <a:srgbClr val="797A7D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395721" y="456438"/>
            <a:ext cx="3251200" cy="59221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0">
              <a:lnSpc>
                <a:spcPct val="100000"/>
              </a:lnSpc>
              <a:spcBef>
                <a:spcPts val="100"/>
              </a:spcBef>
            </a:pPr>
            <a:r>
              <a:rPr sz="3200" b="1" spc="110" dirty="0">
                <a:solidFill>
                  <a:srgbClr val="FFFFFF"/>
                </a:solidFill>
                <a:latin typeface="Cambria"/>
                <a:cs typeface="Cambria"/>
              </a:rPr>
              <a:t>Italy</a:t>
            </a:r>
            <a:r>
              <a:rPr sz="3200" b="1" spc="2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90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3200" b="1" spc="20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135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3200" b="1" spc="2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135" dirty="0">
                <a:solidFill>
                  <a:srgbClr val="FFFFFF"/>
                </a:solidFill>
                <a:latin typeface="Cambria"/>
                <a:cs typeface="Cambria"/>
              </a:rPr>
              <a:t>15th</a:t>
            </a:r>
            <a:r>
              <a:rPr sz="3200" b="1" spc="20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125" dirty="0">
                <a:solidFill>
                  <a:srgbClr val="FFFFFF"/>
                </a:solidFill>
                <a:latin typeface="Cambria"/>
                <a:cs typeface="Cambria"/>
              </a:rPr>
              <a:t>century, </a:t>
            </a:r>
            <a:r>
              <a:rPr sz="3200" b="1" spc="1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95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3200" b="1" spc="2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135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3200" b="1" spc="2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145" dirty="0">
                <a:solidFill>
                  <a:srgbClr val="FFFFFF"/>
                </a:solidFill>
                <a:latin typeface="Cambria"/>
                <a:cs typeface="Cambria"/>
              </a:rPr>
              <a:t>city</a:t>
            </a:r>
            <a:r>
              <a:rPr sz="3200" b="1" spc="2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90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3200" b="1" spc="20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105" dirty="0">
                <a:solidFill>
                  <a:srgbClr val="FFFFFF"/>
                </a:solidFill>
                <a:latin typeface="Cambria"/>
                <a:cs typeface="Cambria"/>
              </a:rPr>
              <a:t>Florence</a:t>
            </a:r>
            <a:r>
              <a:rPr sz="3200" b="1" spc="2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105" dirty="0">
                <a:solidFill>
                  <a:srgbClr val="FFFFFF"/>
                </a:solidFill>
                <a:latin typeface="Cambria"/>
                <a:cs typeface="Cambria"/>
              </a:rPr>
              <a:t>in </a:t>
            </a:r>
            <a:r>
              <a:rPr sz="3200" b="1" spc="-3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90" dirty="0">
                <a:solidFill>
                  <a:srgbClr val="FFFFFF"/>
                </a:solidFill>
                <a:latin typeface="Cambria"/>
                <a:cs typeface="Cambria"/>
              </a:rPr>
              <a:t>particular, </a:t>
            </a:r>
            <a:r>
              <a:rPr sz="3200" b="1" spc="60" dirty="0">
                <a:solidFill>
                  <a:srgbClr val="FFFFFF"/>
                </a:solidFill>
                <a:latin typeface="Cambria"/>
                <a:cs typeface="Cambria"/>
              </a:rPr>
              <a:t>was  </a:t>
            </a:r>
            <a:r>
              <a:rPr sz="3200" b="1" spc="125" dirty="0">
                <a:solidFill>
                  <a:srgbClr val="FFFFFF"/>
                </a:solidFill>
                <a:latin typeface="Cambria"/>
                <a:cs typeface="Cambria"/>
              </a:rPr>
              <a:t>home </a:t>
            </a:r>
            <a:r>
              <a:rPr sz="3200" b="1" spc="130" dirty="0">
                <a:solidFill>
                  <a:srgbClr val="FFFFFF"/>
                </a:solidFill>
                <a:latin typeface="Cambria"/>
                <a:cs typeface="Cambria"/>
              </a:rPr>
              <a:t>to </a:t>
            </a:r>
            <a:r>
              <a:rPr sz="3200" b="1" spc="135" dirty="0">
                <a:solidFill>
                  <a:srgbClr val="FFFFFF"/>
                </a:solidFill>
                <a:latin typeface="Cambria"/>
                <a:cs typeface="Cambria"/>
              </a:rPr>
              <a:t> the</a:t>
            </a:r>
            <a:r>
              <a:rPr sz="3200" b="1" spc="2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125" dirty="0">
                <a:solidFill>
                  <a:srgbClr val="FFFFFF"/>
                </a:solidFill>
                <a:latin typeface="Cambria"/>
                <a:cs typeface="Cambria"/>
              </a:rPr>
              <a:t>Renaissance.</a:t>
            </a:r>
            <a:r>
              <a:rPr sz="3200" b="1" spc="2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130" dirty="0">
                <a:solidFill>
                  <a:srgbClr val="FFFFFF"/>
                </a:solidFill>
                <a:latin typeface="Cambria"/>
                <a:cs typeface="Cambria"/>
              </a:rPr>
              <a:t>It</a:t>
            </a:r>
            <a:r>
              <a:rPr sz="3200" b="1" spc="20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95" dirty="0">
                <a:solidFill>
                  <a:srgbClr val="FFFFFF"/>
                </a:solidFill>
                <a:latin typeface="Cambria"/>
                <a:cs typeface="Cambria"/>
              </a:rPr>
              <a:t>is</a:t>
            </a:r>
            <a:r>
              <a:rPr sz="3200" b="1" spc="2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105" dirty="0">
                <a:solidFill>
                  <a:srgbClr val="FFFFFF"/>
                </a:solidFill>
                <a:latin typeface="Cambria"/>
                <a:cs typeface="Cambria"/>
              </a:rPr>
              <a:t>in </a:t>
            </a:r>
            <a:r>
              <a:rPr sz="3200" b="1" spc="1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105" dirty="0">
                <a:solidFill>
                  <a:srgbClr val="FFFFFF"/>
                </a:solidFill>
                <a:latin typeface="Cambria"/>
                <a:cs typeface="Cambria"/>
              </a:rPr>
              <a:t>Florence</a:t>
            </a:r>
            <a:r>
              <a:rPr sz="3200" b="1" spc="2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140" dirty="0">
                <a:solidFill>
                  <a:srgbClr val="FFFFFF"/>
                </a:solidFill>
                <a:latin typeface="Cambria"/>
                <a:cs typeface="Cambria"/>
              </a:rPr>
              <a:t>that</a:t>
            </a:r>
            <a:r>
              <a:rPr sz="3200" b="1" spc="20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135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3200" b="1" spc="2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70" dirty="0">
                <a:solidFill>
                  <a:srgbClr val="FFFFFF"/>
                </a:solidFill>
                <a:latin typeface="Cambria"/>
                <a:cs typeface="Cambria"/>
              </a:rPr>
              <a:t>new </a:t>
            </a:r>
            <a:r>
              <a:rPr sz="3200" b="1" spc="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100" dirty="0">
                <a:solidFill>
                  <a:srgbClr val="FFFFFF"/>
                </a:solidFill>
                <a:latin typeface="Cambria"/>
                <a:cs typeface="Cambria"/>
              </a:rPr>
              <a:t>architectural</a:t>
            </a:r>
            <a:r>
              <a:rPr sz="3200" b="1" spc="2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110" dirty="0">
                <a:solidFill>
                  <a:srgbClr val="FFFFFF"/>
                </a:solidFill>
                <a:latin typeface="Cambria"/>
                <a:cs typeface="Cambria"/>
              </a:rPr>
              <a:t>style</a:t>
            </a:r>
            <a:r>
              <a:rPr sz="3200" b="1" spc="2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95" dirty="0">
                <a:solidFill>
                  <a:srgbClr val="FFFFFF"/>
                </a:solidFill>
                <a:latin typeface="Cambria"/>
                <a:cs typeface="Cambria"/>
              </a:rPr>
              <a:t>had</a:t>
            </a:r>
            <a:r>
              <a:rPr sz="3200" b="1" spc="20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120" dirty="0">
                <a:solidFill>
                  <a:srgbClr val="FFFFFF"/>
                </a:solidFill>
                <a:latin typeface="Cambria"/>
                <a:cs typeface="Cambria"/>
              </a:rPr>
              <a:t>its </a:t>
            </a:r>
            <a:r>
              <a:rPr sz="3200" b="1" spc="1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105" dirty="0">
                <a:solidFill>
                  <a:srgbClr val="FFFFFF"/>
                </a:solidFill>
                <a:latin typeface="Cambria"/>
                <a:cs typeface="Cambria"/>
              </a:rPr>
              <a:t>beginning</a:t>
            </a:r>
            <a:endParaRPr sz="3200" dirty="0">
              <a:latin typeface="Cambria"/>
              <a:cs typeface="Cambria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9456" y="291084"/>
            <a:ext cx="4873752" cy="64145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7432" y="0"/>
            <a:ext cx="9101455" cy="6858000"/>
            <a:chOff x="27432" y="0"/>
            <a:chExt cx="9101455" cy="6858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432" y="0"/>
              <a:ext cx="9101328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7972" y="1118616"/>
              <a:ext cx="8139683" cy="55443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3295" y="1078991"/>
              <a:ext cx="7729728" cy="59740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3295" y="1399032"/>
              <a:ext cx="7839456" cy="59740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3295" y="1719072"/>
              <a:ext cx="7365492" cy="59740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3295" y="2039111"/>
              <a:ext cx="3400044" cy="59740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06723" y="2039111"/>
              <a:ext cx="452627" cy="59740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02735" y="2039111"/>
              <a:ext cx="4846320" cy="59740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63295" y="2359151"/>
              <a:ext cx="8228076" cy="59740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3295" y="2679192"/>
              <a:ext cx="8122920" cy="597408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593140" y="1144904"/>
            <a:ext cx="7856855" cy="44448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2400" b="1" spc="114" dirty="0">
                <a:solidFill>
                  <a:srgbClr val="FFFFFF"/>
                </a:solidFill>
                <a:latin typeface="Cambria"/>
                <a:cs typeface="Cambria"/>
              </a:rPr>
              <a:t>Historians</a:t>
            </a:r>
            <a:r>
              <a:rPr sz="2400" b="1" spc="2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30" dirty="0">
                <a:solidFill>
                  <a:srgbClr val="FFFFFF"/>
                </a:solidFill>
                <a:latin typeface="Cambria"/>
                <a:cs typeface="Cambria"/>
              </a:rPr>
              <a:t>often</a:t>
            </a:r>
            <a:r>
              <a:rPr sz="2400" b="1" spc="229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95" dirty="0">
                <a:solidFill>
                  <a:srgbClr val="FFFFFF"/>
                </a:solidFill>
                <a:latin typeface="Cambria"/>
                <a:cs typeface="Cambria"/>
              </a:rPr>
              <a:t>divide</a:t>
            </a:r>
            <a:r>
              <a:rPr sz="2400" b="1" spc="2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55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400" b="1" spc="2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40" dirty="0">
                <a:solidFill>
                  <a:srgbClr val="FFFFFF"/>
                </a:solidFill>
                <a:latin typeface="Cambria"/>
                <a:cs typeface="Cambria"/>
              </a:rPr>
              <a:t>Renaissance</a:t>
            </a:r>
            <a:r>
              <a:rPr sz="2400" b="1" spc="2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25" dirty="0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sz="2400" b="1" spc="2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30" dirty="0">
                <a:solidFill>
                  <a:srgbClr val="FFFFFF"/>
                </a:solidFill>
                <a:latin typeface="Cambria"/>
                <a:cs typeface="Cambria"/>
              </a:rPr>
              <a:t>Italy</a:t>
            </a:r>
            <a:r>
              <a:rPr sz="2400" b="1" spc="229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40" dirty="0">
                <a:solidFill>
                  <a:srgbClr val="FFFFFF"/>
                </a:solidFill>
                <a:latin typeface="Cambria"/>
                <a:cs typeface="Cambria"/>
              </a:rPr>
              <a:t>into </a:t>
            </a:r>
            <a:r>
              <a:rPr sz="2400" b="1" spc="1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10" dirty="0">
                <a:solidFill>
                  <a:srgbClr val="FFFFFF"/>
                </a:solidFill>
                <a:latin typeface="Cambria"/>
                <a:cs typeface="Cambria"/>
              </a:rPr>
              <a:t>three</a:t>
            </a:r>
            <a:r>
              <a:rPr sz="2400" b="1" spc="2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30" dirty="0">
                <a:solidFill>
                  <a:srgbClr val="FFFFFF"/>
                </a:solidFill>
                <a:latin typeface="Cambria"/>
                <a:cs typeface="Cambria"/>
              </a:rPr>
              <a:t>phases.</a:t>
            </a:r>
            <a:r>
              <a:rPr sz="2400" b="1" spc="2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70" dirty="0">
                <a:solidFill>
                  <a:srgbClr val="FFFFFF"/>
                </a:solidFill>
                <a:latin typeface="Cambria"/>
                <a:cs typeface="Cambria"/>
              </a:rPr>
              <a:t>Whereas</a:t>
            </a:r>
            <a:r>
              <a:rPr sz="2400" b="1" spc="2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90" dirty="0">
                <a:solidFill>
                  <a:srgbClr val="FFFFFF"/>
                </a:solidFill>
                <a:latin typeface="Cambria"/>
                <a:cs typeface="Cambria"/>
              </a:rPr>
              <a:t>art</a:t>
            </a:r>
            <a:r>
              <a:rPr sz="2400" b="1" spc="2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10" dirty="0">
                <a:solidFill>
                  <a:srgbClr val="FFFFFF"/>
                </a:solidFill>
                <a:latin typeface="Cambria"/>
                <a:cs typeface="Cambria"/>
              </a:rPr>
              <a:t>historians</a:t>
            </a:r>
            <a:r>
              <a:rPr sz="2400" b="1" spc="20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65" dirty="0">
                <a:solidFill>
                  <a:srgbClr val="FFFFFF"/>
                </a:solidFill>
                <a:latin typeface="Cambria"/>
                <a:cs typeface="Cambria"/>
              </a:rPr>
              <a:t>might</a:t>
            </a:r>
            <a:r>
              <a:rPr sz="2400" b="1" spc="2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25" dirty="0">
                <a:solidFill>
                  <a:srgbClr val="FFFFFF"/>
                </a:solidFill>
                <a:latin typeface="Cambria"/>
                <a:cs typeface="Cambria"/>
              </a:rPr>
              <a:t>talk</a:t>
            </a:r>
            <a:r>
              <a:rPr sz="2400" b="1" spc="2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05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2400" b="1" spc="2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20" dirty="0">
                <a:solidFill>
                  <a:srgbClr val="FFFFFF"/>
                </a:solidFill>
                <a:latin typeface="Cambria"/>
                <a:cs typeface="Cambria"/>
              </a:rPr>
              <a:t>an </a:t>
            </a:r>
            <a:r>
              <a:rPr sz="2400" b="1" spc="1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00" dirty="0">
                <a:solidFill>
                  <a:srgbClr val="FFFFFF"/>
                </a:solidFill>
                <a:latin typeface="Cambria"/>
                <a:cs typeface="Cambria"/>
              </a:rPr>
              <a:t>"Early</a:t>
            </a:r>
            <a:r>
              <a:rPr sz="2400" b="1" spc="2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25" dirty="0">
                <a:solidFill>
                  <a:srgbClr val="FFFFFF"/>
                </a:solidFill>
                <a:latin typeface="Cambria"/>
                <a:cs typeface="Cambria"/>
              </a:rPr>
              <a:t>Renaissance"</a:t>
            </a:r>
            <a:r>
              <a:rPr sz="2400" b="1" spc="2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95" dirty="0">
                <a:solidFill>
                  <a:srgbClr val="FFFFFF"/>
                </a:solidFill>
                <a:latin typeface="Cambria"/>
                <a:cs typeface="Cambria"/>
              </a:rPr>
              <a:t>period,</a:t>
            </a:r>
            <a:r>
              <a:rPr sz="2400" b="1" spc="2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25" dirty="0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sz="2400" b="1" spc="2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35" dirty="0">
                <a:solidFill>
                  <a:srgbClr val="FFFFFF"/>
                </a:solidFill>
                <a:latin typeface="Cambria"/>
                <a:cs typeface="Cambria"/>
              </a:rPr>
              <a:t>which</a:t>
            </a:r>
            <a:r>
              <a:rPr sz="2400" b="1" spc="2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65" dirty="0">
                <a:solidFill>
                  <a:srgbClr val="FFFFFF"/>
                </a:solidFill>
                <a:latin typeface="Cambria"/>
                <a:cs typeface="Cambria"/>
              </a:rPr>
              <a:t>they</a:t>
            </a:r>
            <a:r>
              <a:rPr sz="2400" b="1" spc="2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25" dirty="0">
                <a:solidFill>
                  <a:srgbClr val="FFFFFF"/>
                </a:solidFill>
                <a:latin typeface="Cambria"/>
                <a:cs typeface="Cambria"/>
              </a:rPr>
              <a:t>include </a:t>
            </a:r>
            <a:r>
              <a:rPr sz="2400" b="1" spc="1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20" dirty="0">
                <a:solidFill>
                  <a:srgbClr val="FFFFFF"/>
                </a:solidFill>
                <a:latin typeface="Cambria"/>
                <a:cs typeface="Cambria"/>
              </a:rPr>
              <a:t>developments</a:t>
            </a:r>
            <a:r>
              <a:rPr sz="2400" b="1" spc="2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25" dirty="0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sz="2400" b="1" spc="2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40" dirty="0">
                <a:solidFill>
                  <a:srgbClr val="FFFFFF"/>
                </a:solidFill>
                <a:latin typeface="Cambria"/>
                <a:cs typeface="Cambria"/>
              </a:rPr>
              <a:t>14th-century</a:t>
            </a:r>
            <a:r>
              <a:rPr sz="2400" b="1" spc="2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25" dirty="0">
                <a:solidFill>
                  <a:srgbClr val="FFFFFF"/>
                </a:solidFill>
                <a:latin typeface="Cambria"/>
                <a:cs typeface="Cambria"/>
              </a:rPr>
              <a:t>painting</a:t>
            </a:r>
            <a:r>
              <a:rPr sz="2400" b="1" spc="2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10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2400" b="1" spc="2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25" dirty="0">
                <a:solidFill>
                  <a:srgbClr val="FFFFFF"/>
                </a:solidFill>
                <a:latin typeface="Cambria"/>
                <a:cs typeface="Cambria"/>
              </a:rPr>
              <a:t>sculpture, </a:t>
            </a:r>
            <a:r>
              <a:rPr sz="2400" b="1" spc="1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45" dirty="0">
                <a:solidFill>
                  <a:srgbClr val="FFFFFF"/>
                </a:solidFill>
                <a:latin typeface="Cambria"/>
                <a:cs typeface="Cambria"/>
              </a:rPr>
              <a:t>this</a:t>
            </a:r>
            <a:r>
              <a:rPr sz="2400" b="1" spc="2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10" dirty="0">
                <a:solidFill>
                  <a:srgbClr val="FFFFFF"/>
                </a:solidFill>
                <a:latin typeface="Cambria"/>
                <a:cs typeface="Cambria"/>
              </a:rPr>
              <a:t>is</a:t>
            </a:r>
            <a:r>
              <a:rPr sz="2400" b="1" spc="2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10" dirty="0">
                <a:solidFill>
                  <a:srgbClr val="FFFFFF"/>
                </a:solidFill>
                <a:latin typeface="Cambria"/>
                <a:cs typeface="Cambria"/>
              </a:rPr>
              <a:t>usually</a:t>
            </a:r>
            <a:r>
              <a:rPr sz="2400" b="1" spc="2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50" dirty="0">
                <a:solidFill>
                  <a:srgbClr val="FFFFFF"/>
                </a:solidFill>
                <a:latin typeface="Cambria"/>
                <a:cs typeface="Cambria"/>
              </a:rPr>
              <a:t>not</a:t>
            </a:r>
            <a:r>
              <a:rPr sz="2400" b="1" spc="2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5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400" b="1" spc="2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40" dirty="0">
                <a:solidFill>
                  <a:srgbClr val="FFFFFF"/>
                </a:solidFill>
                <a:latin typeface="Cambria"/>
                <a:cs typeface="Cambria"/>
              </a:rPr>
              <a:t>case</a:t>
            </a:r>
            <a:r>
              <a:rPr sz="2400" b="1" spc="2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25" dirty="0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sz="2400" b="1" spc="2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14" dirty="0">
                <a:solidFill>
                  <a:srgbClr val="FFFFFF"/>
                </a:solidFill>
                <a:latin typeface="Cambria"/>
                <a:cs typeface="Cambria"/>
              </a:rPr>
              <a:t>architectural</a:t>
            </a:r>
            <a:r>
              <a:rPr sz="2400" b="1" spc="2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35" dirty="0">
                <a:solidFill>
                  <a:srgbClr val="FFFFFF"/>
                </a:solidFill>
                <a:latin typeface="Cambria"/>
                <a:cs typeface="Cambria"/>
              </a:rPr>
              <a:t>history.</a:t>
            </a:r>
            <a:r>
              <a:rPr sz="2400" b="1" spc="2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14" dirty="0">
                <a:solidFill>
                  <a:srgbClr val="FFFFFF"/>
                </a:solidFill>
                <a:latin typeface="Cambria"/>
                <a:cs typeface="Cambria"/>
              </a:rPr>
              <a:t>Historians</a:t>
            </a:r>
            <a:r>
              <a:rPr sz="2400" b="1" spc="2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30" dirty="0">
                <a:solidFill>
                  <a:srgbClr val="FFFFFF"/>
                </a:solidFill>
                <a:latin typeface="Cambria"/>
                <a:cs typeface="Cambria"/>
              </a:rPr>
              <a:t>often</a:t>
            </a:r>
            <a:r>
              <a:rPr sz="2400" b="1" spc="2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14" dirty="0">
                <a:solidFill>
                  <a:srgbClr val="FFFFFF"/>
                </a:solidFill>
                <a:latin typeface="Cambria"/>
                <a:cs typeface="Cambria"/>
              </a:rPr>
              <a:t>use</a:t>
            </a:r>
            <a:r>
              <a:rPr sz="2400" b="1" spc="2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55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400" b="1" spc="229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90" dirty="0">
                <a:solidFill>
                  <a:srgbClr val="FFFFFF"/>
                </a:solidFill>
                <a:latin typeface="Cambria"/>
                <a:cs typeface="Cambria"/>
              </a:rPr>
              <a:t>following</a:t>
            </a:r>
            <a:r>
              <a:rPr sz="2400" b="1" spc="2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20" dirty="0">
                <a:solidFill>
                  <a:srgbClr val="FFFFFF"/>
                </a:solidFill>
                <a:latin typeface="Cambria"/>
                <a:cs typeface="Cambria"/>
              </a:rPr>
              <a:t>designations:</a:t>
            </a:r>
            <a:endParaRPr sz="2400" dirty="0">
              <a:latin typeface="Cambria"/>
              <a:cs typeface="Cambria"/>
            </a:endParaRPr>
          </a:p>
          <a:p>
            <a:pPr marL="381000" indent="-342900">
              <a:lnSpc>
                <a:spcPct val="100000"/>
              </a:lnSpc>
              <a:buFont typeface="Wingdings"/>
              <a:buChar char=""/>
              <a:tabLst>
                <a:tab pos="380365" algn="l"/>
                <a:tab pos="381000" algn="l"/>
              </a:tabLst>
            </a:pPr>
            <a:r>
              <a:rPr sz="2400" b="1" spc="140" dirty="0">
                <a:solidFill>
                  <a:srgbClr val="FFFFFF"/>
                </a:solidFill>
                <a:latin typeface="Cambria"/>
                <a:cs typeface="Cambria"/>
              </a:rPr>
              <a:t>Renaissance</a:t>
            </a:r>
            <a:r>
              <a:rPr sz="2400" b="1" spc="1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90" dirty="0">
                <a:solidFill>
                  <a:srgbClr val="FFFFFF"/>
                </a:solidFill>
                <a:latin typeface="Cambria"/>
                <a:cs typeface="Cambria"/>
              </a:rPr>
              <a:t>(ca.</a:t>
            </a:r>
            <a:r>
              <a:rPr sz="2400" b="1" spc="2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25" dirty="0">
                <a:solidFill>
                  <a:srgbClr val="FFFFFF"/>
                </a:solidFill>
                <a:latin typeface="Cambria"/>
                <a:cs typeface="Cambria"/>
              </a:rPr>
              <a:t>1400</a:t>
            </a:r>
            <a:r>
              <a:rPr sz="2400" b="1" spc="125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r>
              <a:rPr sz="2400" b="1" spc="125" dirty="0">
                <a:solidFill>
                  <a:srgbClr val="FFFFFF"/>
                </a:solidFill>
                <a:latin typeface="Cambria"/>
                <a:cs typeface="Cambria"/>
              </a:rPr>
              <a:t>1500);</a:t>
            </a:r>
            <a:r>
              <a:rPr sz="2400" b="1" spc="20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95" dirty="0">
                <a:solidFill>
                  <a:srgbClr val="FFFFFF"/>
                </a:solidFill>
                <a:latin typeface="Cambria"/>
                <a:cs typeface="Cambria"/>
              </a:rPr>
              <a:t>also</a:t>
            </a:r>
            <a:r>
              <a:rPr sz="2400" b="1" spc="229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14" dirty="0">
                <a:solidFill>
                  <a:srgbClr val="FFFFFF"/>
                </a:solidFill>
                <a:latin typeface="Cambria"/>
                <a:cs typeface="Cambria"/>
              </a:rPr>
              <a:t>known</a:t>
            </a:r>
            <a:r>
              <a:rPr sz="2400" b="1" spc="2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05" dirty="0">
                <a:solidFill>
                  <a:srgbClr val="FFFFFF"/>
                </a:solidFill>
                <a:latin typeface="Cambria"/>
                <a:cs typeface="Cambria"/>
              </a:rPr>
              <a:t>as</a:t>
            </a:r>
            <a:endParaRPr sz="2400" dirty="0">
              <a:latin typeface="Cambria"/>
              <a:cs typeface="Cambria"/>
            </a:endParaRPr>
          </a:p>
          <a:p>
            <a:pPr marL="380365">
              <a:lnSpc>
                <a:spcPct val="100000"/>
              </a:lnSpc>
            </a:pPr>
            <a:r>
              <a:rPr sz="2400" b="1" spc="155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400" b="1" spc="2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20" dirty="0">
                <a:solidFill>
                  <a:srgbClr val="FFFFFF"/>
                </a:solidFill>
                <a:latin typeface="Cambria"/>
                <a:cs typeface="Cambria"/>
              </a:rPr>
              <a:t>Quattrocento</a:t>
            </a:r>
            <a:r>
              <a:rPr sz="2400" b="1" u="sng" spc="179" baseline="25793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Cambria"/>
                <a:cs typeface="Cambria"/>
                <a:hlinkClick r:id="rId13"/>
              </a:rPr>
              <a:t>]</a:t>
            </a:r>
            <a:r>
              <a:rPr sz="2400" b="1" spc="577" baseline="25793" dirty="0">
                <a:solidFill>
                  <a:srgbClr val="5F5F5F"/>
                </a:solidFill>
                <a:latin typeface="Cambria"/>
                <a:cs typeface="Cambria"/>
              </a:rPr>
              <a:t> </a:t>
            </a:r>
            <a:r>
              <a:rPr sz="2400" b="1" spc="110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2400" b="1" spc="2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40" dirty="0">
                <a:solidFill>
                  <a:srgbClr val="FFFFFF"/>
                </a:solidFill>
                <a:latin typeface="Cambria"/>
                <a:cs typeface="Cambria"/>
              </a:rPr>
              <a:t>sometimes</a:t>
            </a:r>
            <a:r>
              <a:rPr sz="2400" b="1" spc="2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20" dirty="0">
                <a:solidFill>
                  <a:srgbClr val="FFFFFF"/>
                </a:solidFill>
                <a:latin typeface="Cambria"/>
                <a:cs typeface="Cambria"/>
              </a:rPr>
              <a:t>Early</a:t>
            </a:r>
            <a:r>
              <a:rPr sz="2400" b="1" spc="25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14" dirty="0">
                <a:solidFill>
                  <a:srgbClr val="FFFFFF"/>
                </a:solidFill>
                <a:latin typeface="Cambria"/>
                <a:cs typeface="Cambria"/>
              </a:rPr>
              <a:t>Renaissance</a:t>
            </a:r>
            <a:r>
              <a:rPr sz="2400" b="1" u="sng" spc="172" baseline="25793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Cambria"/>
                <a:cs typeface="Cambria"/>
                <a:hlinkClick r:id="rId14"/>
              </a:rPr>
              <a:t>[</a:t>
            </a:r>
            <a:endParaRPr sz="2400" baseline="25793" dirty="0">
              <a:latin typeface="Cambria"/>
              <a:cs typeface="Cambria"/>
            </a:endParaRPr>
          </a:p>
          <a:p>
            <a:pPr marL="381000" indent="-342900">
              <a:lnSpc>
                <a:spcPct val="100000"/>
              </a:lnSpc>
              <a:buFont typeface="Wingdings"/>
              <a:buChar char=""/>
              <a:tabLst>
                <a:tab pos="380365" algn="l"/>
                <a:tab pos="381000" algn="l"/>
                <a:tab pos="3013075" algn="l"/>
              </a:tabLst>
            </a:pPr>
            <a:r>
              <a:rPr sz="2400" b="1" spc="150" dirty="0">
                <a:solidFill>
                  <a:srgbClr val="FFFFFF"/>
                </a:solidFill>
                <a:latin typeface="Cambria"/>
                <a:cs typeface="Cambria"/>
              </a:rPr>
              <a:t>High</a:t>
            </a:r>
            <a:r>
              <a:rPr sz="2400" b="1" spc="229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40" dirty="0">
                <a:solidFill>
                  <a:srgbClr val="FFFFFF"/>
                </a:solidFill>
                <a:latin typeface="Cambria"/>
                <a:cs typeface="Cambria"/>
              </a:rPr>
              <a:t>Renaissance	</a:t>
            </a:r>
            <a:r>
              <a:rPr sz="2400" b="1" spc="110" dirty="0">
                <a:solidFill>
                  <a:srgbClr val="FFFFFF"/>
                </a:solidFill>
                <a:latin typeface="Cambria"/>
                <a:cs typeface="Cambria"/>
              </a:rPr>
              <a:t>(ca.1500</a:t>
            </a:r>
            <a:r>
              <a:rPr sz="2400" b="1" spc="110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r>
              <a:rPr sz="2400" b="1" spc="110" dirty="0">
                <a:solidFill>
                  <a:srgbClr val="FFFFFF"/>
                </a:solidFill>
                <a:latin typeface="Cambria"/>
                <a:cs typeface="Cambria"/>
              </a:rPr>
              <a:t>1525)</a:t>
            </a:r>
            <a:endParaRPr sz="2400" dirty="0">
              <a:latin typeface="Cambria"/>
              <a:cs typeface="Cambria"/>
            </a:endParaRPr>
          </a:p>
          <a:p>
            <a:pPr marL="381000" indent="-342900">
              <a:lnSpc>
                <a:spcPct val="100000"/>
              </a:lnSpc>
              <a:buFont typeface="Wingdings"/>
              <a:buChar char=""/>
              <a:tabLst>
                <a:tab pos="380365" algn="l"/>
                <a:tab pos="381000" algn="l"/>
              </a:tabLst>
            </a:pPr>
            <a:r>
              <a:rPr sz="2400" b="1" spc="125" dirty="0">
                <a:solidFill>
                  <a:srgbClr val="FFFFFF"/>
                </a:solidFill>
                <a:latin typeface="Cambria"/>
                <a:cs typeface="Cambria"/>
              </a:rPr>
              <a:t>Mannerism</a:t>
            </a:r>
            <a:r>
              <a:rPr sz="2400" b="1" spc="2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90" dirty="0">
                <a:solidFill>
                  <a:srgbClr val="FFFFFF"/>
                </a:solidFill>
                <a:latin typeface="Cambria"/>
                <a:cs typeface="Cambria"/>
              </a:rPr>
              <a:t>(ca.</a:t>
            </a:r>
            <a:r>
              <a:rPr sz="2400" b="1" spc="2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20" dirty="0">
                <a:solidFill>
                  <a:srgbClr val="FFFFFF"/>
                </a:solidFill>
                <a:latin typeface="Cambria"/>
                <a:cs typeface="Cambria"/>
              </a:rPr>
              <a:t>1520</a:t>
            </a:r>
            <a:r>
              <a:rPr sz="2400" b="1" spc="120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r>
              <a:rPr sz="2400" b="1" spc="120" dirty="0">
                <a:solidFill>
                  <a:srgbClr val="FFFFFF"/>
                </a:solidFill>
                <a:latin typeface="Cambria"/>
                <a:cs typeface="Cambria"/>
              </a:rPr>
              <a:t>1600)</a:t>
            </a:r>
            <a:endParaRPr sz="2400" dirty="0">
              <a:latin typeface="Cambria"/>
              <a:cs typeface="Cambri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107435" y="416051"/>
            <a:ext cx="2550160" cy="684530"/>
            <a:chOff x="3107435" y="416051"/>
            <a:chExt cx="2550160" cy="684530"/>
          </a:xfrm>
        </p:grpSpPr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07435" y="416051"/>
              <a:ext cx="2549652" cy="68427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164966" y="474725"/>
              <a:ext cx="2433955" cy="56705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22832" y="794004"/>
            <a:ext cx="6487668" cy="97840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45363" y="2215895"/>
            <a:ext cx="8693150" cy="2717800"/>
            <a:chOff x="245363" y="2215895"/>
            <a:chExt cx="8693150" cy="2717800"/>
          </a:xfrm>
        </p:grpSpPr>
        <p:sp>
          <p:nvSpPr>
            <p:cNvPr id="5" name="object 5"/>
            <p:cNvSpPr/>
            <p:nvPr/>
          </p:nvSpPr>
          <p:spPr>
            <a:xfrm>
              <a:off x="360426" y="2277617"/>
              <a:ext cx="8425180" cy="2493645"/>
            </a:xfrm>
            <a:custGeom>
              <a:avLst/>
              <a:gdLst/>
              <a:ahLst/>
              <a:cxnLst/>
              <a:rect l="l" t="t" r="r" b="b"/>
              <a:pathLst>
                <a:path w="8425180" h="2493645">
                  <a:moveTo>
                    <a:pt x="8424672" y="0"/>
                  </a:moveTo>
                  <a:lnTo>
                    <a:pt x="0" y="0"/>
                  </a:lnTo>
                  <a:lnTo>
                    <a:pt x="0" y="2493263"/>
                  </a:lnTo>
                  <a:lnTo>
                    <a:pt x="8424672" y="2493263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895C00">
                <a:alpha val="6313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0426" y="2277617"/>
              <a:ext cx="8425180" cy="2493645"/>
            </a:xfrm>
            <a:custGeom>
              <a:avLst/>
              <a:gdLst/>
              <a:ahLst/>
              <a:cxnLst/>
              <a:rect l="l" t="t" r="r" b="b"/>
              <a:pathLst>
                <a:path w="8425180" h="2493645">
                  <a:moveTo>
                    <a:pt x="0" y="2493263"/>
                  </a:moveTo>
                  <a:lnTo>
                    <a:pt x="8424672" y="2493263"/>
                  </a:lnTo>
                  <a:lnTo>
                    <a:pt x="8424672" y="0"/>
                  </a:lnTo>
                  <a:lnTo>
                    <a:pt x="0" y="0"/>
                  </a:lnTo>
                  <a:lnTo>
                    <a:pt x="0" y="2493263"/>
                  </a:lnTo>
                  <a:close/>
                </a:path>
              </a:pathLst>
            </a:custGeom>
            <a:ln w="38100">
              <a:solidFill>
                <a:srgbClr val="797A7D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5363" y="2215895"/>
              <a:ext cx="8564880" cy="73609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5363" y="2612135"/>
              <a:ext cx="5663184" cy="73609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69635" y="2612135"/>
              <a:ext cx="3244595" cy="73609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275320" y="2612135"/>
              <a:ext cx="662940" cy="73609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5363" y="3404615"/>
              <a:ext cx="2712720" cy="73609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19171" y="3404615"/>
              <a:ext cx="4789932" cy="73609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5363" y="3800855"/>
              <a:ext cx="8183880" cy="73609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5363" y="4197095"/>
              <a:ext cx="3918204" cy="736092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438404" y="2298319"/>
            <a:ext cx="8169275" cy="2404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600" b="1" spc="165" dirty="0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sz="2600" b="1" spc="2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95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600" b="1" spc="3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90" dirty="0">
                <a:solidFill>
                  <a:srgbClr val="FFFFFF"/>
                </a:solidFill>
                <a:latin typeface="Cambria"/>
                <a:cs typeface="Cambria"/>
              </a:rPr>
              <a:t>Quattrocento,</a:t>
            </a:r>
            <a:r>
              <a:rPr sz="2600" b="1" spc="26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90" dirty="0">
                <a:solidFill>
                  <a:srgbClr val="FFFFFF"/>
                </a:solidFill>
                <a:latin typeface="Cambria"/>
                <a:cs typeface="Cambria"/>
              </a:rPr>
              <a:t>concepts</a:t>
            </a:r>
            <a:r>
              <a:rPr sz="2600" b="1" spc="2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35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2600" b="1" spc="2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55" dirty="0">
                <a:solidFill>
                  <a:srgbClr val="FFFFFF"/>
                </a:solidFill>
                <a:latin typeface="Cambria"/>
                <a:cs typeface="Cambria"/>
              </a:rPr>
              <a:t>architectural </a:t>
            </a:r>
            <a:r>
              <a:rPr sz="2600" b="1" spc="1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70" dirty="0">
                <a:solidFill>
                  <a:srgbClr val="FFFFFF"/>
                </a:solidFill>
                <a:latin typeface="Cambria"/>
                <a:cs typeface="Cambria"/>
              </a:rPr>
              <a:t>order</a:t>
            </a:r>
            <a:r>
              <a:rPr sz="2600" b="1" spc="3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65" dirty="0">
                <a:solidFill>
                  <a:srgbClr val="FFFFFF"/>
                </a:solidFill>
                <a:latin typeface="Cambria"/>
                <a:cs typeface="Cambria"/>
              </a:rPr>
              <a:t>were</a:t>
            </a:r>
            <a:r>
              <a:rPr sz="2600" b="1" spc="3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10" dirty="0">
                <a:solidFill>
                  <a:srgbClr val="FFFFFF"/>
                </a:solidFill>
                <a:latin typeface="Cambria"/>
                <a:cs typeface="Cambria"/>
              </a:rPr>
              <a:t>explored</a:t>
            </a:r>
            <a:r>
              <a:rPr sz="2600" b="1" spc="2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40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2600" b="1" spc="2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05" dirty="0">
                <a:solidFill>
                  <a:srgbClr val="FFFFFF"/>
                </a:solidFill>
                <a:latin typeface="Cambria"/>
                <a:cs typeface="Cambria"/>
              </a:rPr>
              <a:t>rules</a:t>
            </a:r>
            <a:r>
              <a:rPr sz="2600" b="1" spc="3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65" dirty="0">
                <a:solidFill>
                  <a:srgbClr val="FFFFFF"/>
                </a:solidFill>
                <a:latin typeface="Cambria"/>
                <a:cs typeface="Cambria"/>
              </a:rPr>
              <a:t>were</a:t>
            </a:r>
            <a:r>
              <a:rPr sz="2600" b="1" spc="3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50" dirty="0">
                <a:solidFill>
                  <a:srgbClr val="FFFFFF"/>
                </a:solidFill>
                <a:latin typeface="Cambria"/>
                <a:cs typeface="Cambria"/>
              </a:rPr>
              <a:t>formulated.</a:t>
            </a:r>
            <a:endParaRPr sz="26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50">
              <a:latin typeface="Cambria"/>
              <a:cs typeface="Cambria"/>
            </a:endParaRPr>
          </a:p>
          <a:p>
            <a:pPr marL="12700" marR="518159">
              <a:lnSpc>
                <a:spcPct val="100000"/>
              </a:lnSpc>
              <a:spcBef>
                <a:spcPts val="5"/>
              </a:spcBef>
            </a:pPr>
            <a:r>
              <a:rPr sz="2600" b="1" spc="165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600" b="1" spc="2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80" dirty="0">
                <a:solidFill>
                  <a:srgbClr val="FFFFFF"/>
                </a:solidFill>
                <a:latin typeface="Cambria"/>
                <a:cs typeface="Cambria"/>
              </a:rPr>
              <a:t>study</a:t>
            </a:r>
            <a:r>
              <a:rPr sz="2600" b="1" spc="2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35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2600" b="1" spc="3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55" dirty="0">
                <a:solidFill>
                  <a:srgbClr val="FFFFFF"/>
                </a:solidFill>
                <a:latin typeface="Cambria"/>
                <a:cs typeface="Cambria"/>
              </a:rPr>
              <a:t>classical</a:t>
            </a:r>
            <a:r>
              <a:rPr sz="2600" b="1" spc="3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65" dirty="0">
                <a:solidFill>
                  <a:srgbClr val="FFFFFF"/>
                </a:solidFill>
                <a:latin typeface="Cambria"/>
                <a:cs typeface="Cambria"/>
              </a:rPr>
              <a:t>antiquity</a:t>
            </a:r>
            <a:r>
              <a:rPr sz="2600" b="1" spc="2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05" dirty="0">
                <a:solidFill>
                  <a:srgbClr val="FFFFFF"/>
                </a:solidFill>
                <a:latin typeface="Cambria"/>
                <a:cs typeface="Cambria"/>
              </a:rPr>
              <a:t>led</a:t>
            </a:r>
            <a:r>
              <a:rPr sz="2600" b="1" spc="3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60" dirty="0">
                <a:solidFill>
                  <a:srgbClr val="FFFFFF"/>
                </a:solidFill>
                <a:latin typeface="Cambria"/>
                <a:cs typeface="Cambria"/>
              </a:rPr>
              <a:t>in </a:t>
            </a:r>
            <a:r>
              <a:rPr sz="2600" b="1" spc="16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20" dirty="0">
                <a:solidFill>
                  <a:srgbClr val="FFFFFF"/>
                </a:solidFill>
                <a:latin typeface="Cambria"/>
                <a:cs typeface="Cambria"/>
              </a:rPr>
              <a:t>particular</a:t>
            </a:r>
            <a:r>
              <a:rPr sz="2600" b="1" spc="3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90" dirty="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sz="2600" b="1" spc="3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20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600" b="1" spc="3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45" dirty="0">
                <a:solidFill>
                  <a:srgbClr val="FFFFFF"/>
                </a:solidFill>
                <a:latin typeface="Cambria"/>
                <a:cs typeface="Cambria"/>
              </a:rPr>
              <a:t>adoption</a:t>
            </a:r>
            <a:r>
              <a:rPr sz="2600" b="1" spc="2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35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2600" b="1" spc="3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70" dirty="0">
                <a:solidFill>
                  <a:srgbClr val="FFFFFF"/>
                </a:solidFill>
                <a:latin typeface="Cambria"/>
                <a:cs typeface="Cambria"/>
              </a:rPr>
              <a:t>Classical</a:t>
            </a:r>
            <a:r>
              <a:rPr sz="2600" b="1" spc="3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30" dirty="0">
                <a:solidFill>
                  <a:srgbClr val="FFFFFF"/>
                </a:solidFill>
                <a:latin typeface="Cambria"/>
                <a:cs typeface="Cambria"/>
              </a:rPr>
              <a:t>detail </a:t>
            </a:r>
            <a:r>
              <a:rPr sz="2600" b="1" spc="-5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40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2600" b="1" spc="2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80" dirty="0">
                <a:solidFill>
                  <a:srgbClr val="FFFFFF"/>
                </a:solidFill>
                <a:latin typeface="Cambria"/>
                <a:cs typeface="Cambria"/>
              </a:rPr>
              <a:t>Ornamentation.</a:t>
            </a:r>
            <a:endParaRPr sz="26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411979" y="1702307"/>
            <a:ext cx="4485640" cy="4800600"/>
            <a:chOff x="4411979" y="1702307"/>
            <a:chExt cx="4485640" cy="4800600"/>
          </a:xfrm>
        </p:grpSpPr>
        <p:sp>
          <p:nvSpPr>
            <p:cNvPr id="4" name="object 4"/>
            <p:cNvSpPr/>
            <p:nvPr/>
          </p:nvSpPr>
          <p:spPr>
            <a:xfrm>
              <a:off x="4571999" y="1786127"/>
              <a:ext cx="4320540" cy="4525010"/>
            </a:xfrm>
            <a:custGeom>
              <a:avLst/>
              <a:gdLst/>
              <a:ahLst/>
              <a:cxnLst/>
              <a:rect l="l" t="t" r="r" b="b"/>
              <a:pathLst>
                <a:path w="4320540" h="4525010">
                  <a:moveTo>
                    <a:pt x="4320540" y="0"/>
                  </a:moveTo>
                  <a:lnTo>
                    <a:pt x="0" y="0"/>
                  </a:lnTo>
                  <a:lnTo>
                    <a:pt x="0" y="4524756"/>
                  </a:lnTo>
                  <a:lnTo>
                    <a:pt x="4320540" y="4524756"/>
                  </a:lnTo>
                  <a:lnTo>
                    <a:pt x="4320540" y="0"/>
                  </a:lnTo>
                  <a:close/>
                </a:path>
              </a:pathLst>
            </a:custGeom>
            <a:solidFill>
              <a:srgbClr val="895C00">
                <a:alpha val="6392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71999" y="1786127"/>
              <a:ext cx="4320540" cy="4525010"/>
            </a:xfrm>
            <a:custGeom>
              <a:avLst/>
              <a:gdLst/>
              <a:ahLst/>
              <a:cxnLst/>
              <a:rect l="l" t="t" r="r" b="b"/>
              <a:pathLst>
                <a:path w="4320540" h="4525010">
                  <a:moveTo>
                    <a:pt x="0" y="4524756"/>
                  </a:moveTo>
                  <a:lnTo>
                    <a:pt x="4320540" y="4524756"/>
                  </a:lnTo>
                  <a:lnTo>
                    <a:pt x="4320540" y="0"/>
                  </a:lnTo>
                  <a:lnTo>
                    <a:pt x="0" y="0"/>
                  </a:lnTo>
                  <a:lnTo>
                    <a:pt x="0" y="4524756"/>
                  </a:lnTo>
                  <a:close/>
                </a:path>
              </a:pathLst>
            </a:custGeom>
            <a:ln w="9144">
              <a:solidFill>
                <a:srgbClr val="797A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11979" y="1702307"/>
              <a:ext cx="2150364" cy="8991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11979" y="2189987"/>
              <a:ext cx="3319272" cy="8991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50663" y="2677667"/>
              <a:ext cx="1743456" cy="8991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60719" y="2677667"/>
              <a:ext cx="737615" cy="89916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02095" y="2677667"/>
              <a:ext cx="2371344" cy="89916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11979" y="3165347"/>
              <a:ext cx="4233672" cy="89915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11979" y="3653027"/>
              <a:ext cx="3396996" cy="89916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11979" y="4140707"/>
              <a:ext cx="3724655" cy="89915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411979" y="4628387"/>
              <a:ext cx="4098035" cy="89916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411979" y="5116067"/>
              <a:ext cx="2054352" cy="89916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11979" y="5603748"/>
              <a:ext cx="3156204" cy="899159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4651375" y="1804162"/>
            <a:ext cx="3589020" cy="4416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850900" algn="l"/>
                <a:tab pos="1222375" algn="l"/>
                <a:tab pos="1353820" algn="l"/>
                <a:tab pos="2192655" algn="l"/>
                <a:tab pos="2265680" algn="l"/>
                <a:tab pos="2292350" algn="l"/>
                <a:tab pos="2726055" algn="l"/>
                <a:tab pos="3169285" algn="l"/>
              </a:tabLst>
            </a:pPr>
            <a:r>
              <a:rPr sz="3200" b="1" spc="170" dirty="0">
                <a:solidFill>
                  <a:srgbClr val="FFFFFF"/>
                </a:solidFill>
                <a:latin typeface="Cambria"/>
                <a:cs typeface="Cambria"/>
              </a:rPr>
              <a:t>Filippo </a:t>
            </a:r>
            <a:r>
              <a:rPr sz="3200" b="1" spc="175" dirty="0">
                <a:solidFill>
                  <a:srgbClr val="FFFFFF"/>
                </a:solidFill>
                <a:latin typeface="Cambria"/>
                <a:cs typeface="Cambria"/>
              </a:rPr>
              <a:t> Brunelleschi; </a:t>
            </a:r>
            <a:r>
              <a:rPr sz="3200" b="1" spc="1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210" dirty="0">
                <a:solidFill>
                  <a:srgbClr val="FFFFFF"/>
                </a:solidFill>
                <a:latin typeface="Cambria"/>
                <a:cs typeface="Cambria"/>
              </a:rPr>
              <a:t>1377	</a:t>
            </a:r>
            <a:r>
              <a:rPr sz="3200" b="1" spc="425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r>
              <a:rPr sz="3200" b="1" spc="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b="1" spc="114" dirty="0">
                <a:solidFill>
                  <a:srgbClr val="FFFFFF"/>
                </a:solidFill>
                <a:latin typeface="Cambria"/>
                <a:cs typeface="Cambria"/>
              </a:rPr>
              <a:t>April	</a:t>
            </a:r>
            <a:r>
              <a:rPr sz="3200" b="1" spc="254" dirty="0">
                <a:solidFill>
                  <a:srgbClr val="FFFFFF"/>
                </a:solidFill>
                <a:latin typeface="Cambria"/>
                <a:cs typeface="Cambria"/>
              </a:rPr>
              <a:t>15, </a:t>
            </a:r>
            <a:r>
              <a:rPr sz="3200" b="1" spc="2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210" dirty="0">
                <a:solidFill>
                  <a:srgbClr val="FFFFFF"/>
                </a:solidFill>
                <a:latin typeface="Cambria"/>
                <a:cs typeface="Cambria"/>
              </a:rPr>
              <a:t>144</a:t>
            </a:r>
            <a:r>
              <a:rPr sz="3200" b="1" spc="200" dirty="0">
                <a:solidFill>
                  <a:srgbClr val="FFFFFF"/>
                </a:solidFill>
                <a:latin typeface="Cambria"/>
                <a:cs typeface="Cambria"/>
              </a:rPr>
              <a:t>6</a:t>
            </a:r>
            <a:r>
              <a:rPr sz="3200" b="1" spc="-285" dirty="0">
                <a:solidFill>
                  <a:srgbClr val="FFFFFF"/>
                </a:solidFill>
                <a:latin typeface="Cambria"/>
                <a:cs typeface="Cambria"/>
              </a:rPr>
              <a:t>)</a:t>
            </a:r>
            <a:r>
              <a:rPr sz="3200" b="1" dirty="0">
                <a:solidFill>
                  <a:srgbClr val="FFFFFF"/>
                </a:solidFill>
                <a:latin typeface="Cambria"/>
                <a:cs typeface="Cambria"/>
              </a:rPr>
              <a:t>		</a:t>
            </a:r>
            <a:r>
              <a:rPr sz="3200" b="1" spc="114" dirty="0">
                <a:solidFill>
                  <a:srgbClr val="FFFFFF"/>
                </a:solidFill>
                <a:latin typeface="Cambria"/>
                <a:cs typeface="Cambria"/>
              </a:rPr>
              <a:t>was</a:t>
            </a:r>
            <a:r>
              <a:rPr sz="3200" b="1" dirty="0">
                <a:solidFill>
                  <a:srgbClr val="FFFFFF"/>
                </a:solidFill>
                <a:latin typeface="Cambria"/>
                <a:cs typeface="Cambria"/>
              </a:rPr>
              <a:t>		</a:t>
            </a:r>
            <a:r>
              <a:rPr sz="3200" b="1" spc="190" dirty="0">
                <a:solidFill>
                  <a:srgbClr val="FFFFFF"/>
                </a:solidFill>
                <a:latin typeface="Cambria"/>
                <a:cs typeface="Cambria"/>
              </a:rPr>
              <a:t>on</a:t>
            </a:r>
            <a:r>
              <a:rPr sz="3200" b="1" spc="175" dirty="0">
                <a:solidFill>
                  <a:srgbClr val="FFFFFF"/>
                </a:solidFill>
                <a:latin typeface="Cambria"/>
                <a:cs typeface="Cambria"/>
              </a:rPr>
              <a:t>e</a:t>
            </a:r>
            <a:r>
              <a:rPr sz="3200" b="1" dirty="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sz="3200" b="1" spc="120" dirty="0">
                <a:solidFill>
                  <a:srgbClr val="FFFFFF"/>
                </a:solidFill>
                <a:latin typeface="Cambria"/>
                <a:cs typeface="Cambria"/>
              </a:rPr>
              <a:t>of  </a:t>
            </a:r>
            <a:r>
              <a:rPr sz="3200" b="1" spc="245" dirty="0">
                <a:solidFill>
                  <a:srgbClr val="FFFFFF"/>
                </a:solidFill>
                <a:latin typeface="Cambria"/>
                <a:cs typeface="Cambria"/>
              </a:rPr>
              <a:t>the	</a:t>
            </a:r>
            <a:r>
              <a:rPr sz="3200" b="1" spc="190" dirty="0">
                <a:solidFill>
                  <a:srgbClr val="FFFFFF"/>
                </a:solidFill>
                <a:latin typeface="Cambria"/>
                <a:cs typeface="Cambria"/>
              </a:rPr>
              <a:t>foremost </a:t>
            </a:r>
            <a:r>
              <a:rPr sz="3200" b="1" spc="1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220" dirty="0">
                <a:solidFill>
                  <a:srgbClr val="FFFFFF"/>
                </a:solidFill>
                <a:latin typeface="Cambria"/>
                <a:cs typeface="Cambria"/>
              </a:rPr>
              <a:t>architects			</a:t>
            </a:r>
            <a:r>
              <a:rPr sz="3200" b="1" spc="170" dirty="0">
                <a:solidFill>
                  <a:srgbClr val="FFFFFF"/>
                </a:solidFill>
                <a:latin typeface="Cambria"/>
                <a:cs typeface="Cambria"/>
              </a:rPr>
              <a:t>and </a:t>
            </a:r>
            <a:r>
              <a:rPr sz="3200" b="1" spc="1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160" dirty="0">
                <a:solidFill>
                  <a:srgbClr val="FFFFFF"/>
                </a:solidFill>
                <a:latin typeface="Cambria"/>
                <a:cs typeface="Cambria"/>
              </a:rPr>
              <a:t>engineers	</a:t>
            </a:r>
            <a:r>
              <a:rPr sz="3200" b="1" spc="165" dirty="0">
                <a:solidFill>
                  <a:srgbClr val="FFFFFF"/>
                </a:solidFill>
                <a:latin typeface="Cambria"/>
                <a:cs typeface="Cambria"/>
              </a:rPr>
              <a:t>of	</a:t>
            </a:r>
            <a:r>
              <a:rPr sz="3200" b="1" spc="245" dirty="0">
                <a:solidFill>
                  <a:srgbClr val="FFFFFF"/>
                </a:solidFill>
                <a:latin typeface="Cambria"/>
                <a:cs typeface="Cambria"/>
              </a:rPr>
              <a:t>the </a:t>
            </a:r>
            <a:r>
              <a:rPr sz="3200" b="1" spc="2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175" dirty="0">
                <a:solidFill>
                  <a:srgbClr val="FFFFFF"/>
                </a:solidFill>
                <a:latin typeface="Cambria"/>
                <a:cs typeface="Cambria"/>
              </a:rPr>
              <a:t>Italian </a:t>
            </a:r>
            <a:r>
              <a:rPr sz="3200" b="1" spc="1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215" dirty="0">
                <a:solidFill>
                  <a:srgbClr val="FFFFFF"/>
                </a:solidFill>
                <a:latin typeface="Cambria"/>
                <a:cs typeface="Cambria"/>
              </a:rPr>
              <a:t>Renaissance</a:t>
            </a:r>
            <a:endParaRPr sz="3200">
              <a:latin typeface="Cambria"/>
              <a:cs typeface="Cambria"/>
            </a:endParaRPr>
          </a:p>
        </p:txBody>
      </p:sp>
      <p:pic>
        <p:nvPicPr>
          <p:cNvPr id="18" name="object 1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240" y="1725167"/>
            <a:ext cx="4791456" cy="4739640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999744" y="356615"/>
            <a:ext cx="6355080" cy="923925"/>
            <a:chOff x="999744" y="356615"/>
            <a:chExt cx="6355080" cy="923925"/>
          </a:xfrm>
        </p:grpSpPr>
        <p:sp>
          <p:nvSpPr>
            <p:cNvPr id="20" name="object 20"/>
            <p:cNvSpPr/>
            <p:nvPr/>
          </p:nvSpPr>
          <p:spPr>
            <a:xfrm>
              <a:off x="999744" y="356615"/>
              <a:ext cx="6355080" cy="923925"/>
            </a:xfrm>
            <a:custGeom>
              <a:avLst/>
              <a:gdLst/>
              <a:ahLst/>
              <a:cxnLst/>
              <a:rect l="l" t="t" r="r" b="b"/>
              <a:pathLst>
                <a:path w="6355080" h="923925">
                  <a:moveTo>
                    <a:pt x="6355080" y="0"/>
                  </a:moveTo>
                  <a:lnTo>
                    <a:pt x="0" y="0"/>
                  </a:lnTo>
                  <a:lnTo>
                    <a:pt x="0" y="923543"/>
                  </a:lnTo>
                  <a:lnTo>
                    <a:pt x="6355080" y="923543"/>
                  </a:lnTo>
                  <a:lnTo>
                    <a:pt x="6355080" y="0"/>
                  </a:lnTo>
                  <a:close/>
                </a:path>
              </a:pathLst>
            </a:custGeom>
            <a:solidFill>
              <a:srgbClr val="895C00">
                <a:alpha val="6392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80516" y="528828"/>
              <a:ext cx="6030468" cy="73456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33030" y="580643"/>
              <a:ext cx="5926264" cy="63106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52043" y="5647944"/>
            <a:ext cx="8438515" cy="690880"/>
            <a:chOff x="352043" y="5647944"/>
            <a:chExt cx="8438515" cy="69088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2043" y="5647944"/>
              <a:ext cx="8438388" cy="6903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0375" y="5706148"/>
              <a:ext cx="8321509" cy="57449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9144000" cy="6827520"/>
            <a:chOff x="0" y="0"/>
            <a:chExt cx="9144000" cy="682752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4000" cy="682751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0327" y="428244"/>
              <a:ext cx="4357116" cy="5775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1750" y="480822"/>
              <a:ext cx="4254258" cy="47332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29071" y="437387"/>
              <a:ext cx="2487168" cy="56692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81269" y="488823"/>
              <a:ext cx="2383282" cy="4632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41247" y="219456"/>
            <a:ext cx="7519670" cy="749935"/>
            <a:chOff x="841247" y="219456"/>
            <a:chExt cx="7519670" cy="74993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1247" y="219456"/>
              <a:ext cx="7519416" cy="74980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3020" y="281305"/>
              <a:ext cx="7395286" cy="62509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24483" y="551687"/>
            <a:ext cx="7520940" cy="749935"/>
            <a:chOff x="824483" y="551687"/>
            <a:chExt cx="7520940" cy="74993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4483" y="551687"/>
              <a:ext cx="7520940" cy="74980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7628" y="613917"/>
              <a:ext cx="7395311" cy="62509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36091" y="0"/>
            <a:ext cx="7686040" cy="1108075"/>
            <a:chOff x="736091" y="0"/>
            <a:chExt cx="7686040" cy="1108075"/>
          </a:xfrm>
        </p:grpSpPr>
        <p:sp>
          <p:nvSpPr>
            <p:cNvPr id="4" name="object 4"/>
            <p:cNvSpPr/>
            <p:nvPr/>
          </p:nvSpPr>
          <p:spPr>
            <a:xfrm>
              <a:off x="736091" y="0"/>
              <a:ext cx="7686040" cy="1108075"/>
            </a:xfrm>
            <a:custGeom>
              <a:avLst/>
              <a:gdLst/>
              <a:ahLst/>
              <a:cxnLst/>
              <a:rect l="l" t="t" r="r" b="b"/>
              <a:pathLst>
                <a:path w="7686040" h="1108075">
                  <a:moveTo>
                    <a:pt x="7685532" y="0"/>
                  </a:moveTo>
                  <a:lnTo>
                    <a:pt x="0" y="0"/>
                  </a:lnTo>
                  <a:lnTo>
                    <a:pt x="0" y="1107948"/>
                  </a:lnTo>
                  <a:lnTo>
                    <a:pt x="7685532" y="1107948"/>
                  </a:lnTo>
                  <a:lnTo>
                    <a:pt x="7685532" y="0"/>
                  </a:lnTo>
                  <a:close/>
                </a:path>
              </a:pathLst>
            </a:custGeom>
            <a:solidFill>
              <a:srgbClr val="895C00">
                <a:alpha val="6392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3815" y="213359"/>
              <a:ext cx="1932432" cy="67818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401" y="270763"/>
              <a:ext cx="1816569" cy="56222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63596" y="208788"/>
              <a:ext cx="2836163" cy="68275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20872" y="266700"/>
              <a:ext cx="2720594" cy="56629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75959" y="207263"/>
              <a:ext cx="2572512" cy="68427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33871" y="265049"/>
              <a:ext cx="2456180" cy="567944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3506723" y="1560575"/>
            <a:ext cx="5148580" cy="4630420"/>
            <a:chOff x="3506723" y="1560575"/>
            <a:chExt cx="5148580" cy="4630420"/>
          </a:xfrm>
        </p:grpSpPr>
        <p:sp>
          <p:nvSpPr>
            <p:cNvPr id="12" name="object 12"/>
            <p:cNvSpPr/>
            <p:nvPr/>
          </p:nvSpPr>
          <p:spPr>
            <a:xfrm>
              <a:off x="3636263" y="1629155"/>
              <a:ext cx="4968240" cy="4401820"/>
            </a:xfrm>
            <a:custGeom>
              <a:avLst/>
              <a:gdLst/>
              <a:ahLst/>
              <a:cxnLst/>
              <a:rect l="l" t="t" r="r" b="b"/>
              <a:pathLst>
                <a:path w="4968240" h="4401820">
                  <a:moveTo>
                    <a:pt x="4968240" y="0"/>
                  </a:moveTo>
                  <a:lnTo>
                    <a:pt x="0" y="0"/>
                  </a:lnTo>
                  <a:lnTo>
                    <a:pt x="0" y="4401312"/>
                  </a:lnTo>
                  <a:lnTo>
                    <a:pt x="4968240" y="4401312"/>
                  </a:lnTo>
                  <a:lnTo>
                    <a:pt x="4968240" y="0"/>
                  </a:lnTo>
                  <a:close/>
                </a:path>
              </a:pathLst>
            </a:custGeom>
            <a:solidFill>
              <a:srgbClr val="895C00">
                <a:alpha val="6392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06723" y="1560575"/>
              <a:ext cx="1362455" cy="78943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23231" y="1560575"/>
              <a:ext cx="1938527" cy="78943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114288" y="1560575"/>
              <a:ext cx="2289048" cy="78943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06723" y="1987295"/>
              <a:ext cx="4125468" cy="78943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162800" y="1987295"/>
              <a:ext cx="647700" cy="78943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06723" y="2414015"/>
              <a:ext cx="1363979" cy="78943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523231" y="2414015"/>
              <a:ext cx="2354580" cy="78943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408419" y="2414015"/>
              <a:ext cx="1143000" cy="78943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203947" y="2414015"/>
              <a:ext cx="915924" cy="78943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506723" y="2840736"/>
              <a:ext cx="1674876" cy="78943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837175" y="2840736"/>
              <a:ext cx="2221992" cy="78943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713219" y="2840736"/>
              <a:ext cx="1696212" cy="78943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940039" y="2840736"/>
              <a:ext cx="714755" cy="78943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506723" y="3267455"/>
              <a:ext cx="1476755" cy="78943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514087" y="3267455"/>
              <a:ext cx="713232" cy="78943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757927" y="3267455"/>
              <a:ext cx="2150364" cy="78943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438900" y="3267455"/>
              <a:ext cx="714755" cy="78943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684263" y="3267455"/>
              <a:ext cx="1284731" cy="78943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499603" y="3267455"/>
              <a:ext cx="589788" cy="78943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506723" y="3694175"/>
              <a:ext cx="1540764" cy="78943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578095" y="3694175"/>
              <a:ext cx="711708" cy="78943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820411" y="3694175"/>
              <a:ext cx="1874519" cy="78943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225539" y="3694175"/>
              <a:ext cx="714756" cy="78943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506723" y="4120896"/>
              <a:ext cx="2645664" cy="78943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807963" y="4120896"/>
              <a:ext cx="1264919" cy="78943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506723" y="4547615"/>
              <a:ext cx="3078479" cy="78943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115811" y="4547615"/>
              <a:ext cx="1286256" cy="78943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506723" y="4974335"/>
              <a:ext cx="2513076" cy="78943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675375" y="4974335"/>
              <a:ext cx="1078992" cy="78943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506723" y="5401055"/>
              <a:ext cx="2878836" cy="789432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916167" y="5401055"/>
              <a:ext cx="1249680" cy="78943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696455" y="5401055"/>
              <a:ext cx="589788" cy="789432"/>
            </a:xfrm>
            <a:prstGeom prst="rect">
              <a:avLst/>
            </a:prstGeom>
          </p:spPr>
        </p:pic>
      </p:grpSp>
      <p:sp>
        <p:nvSpPr>
          <p:cNvPr id="45" name="object 45"/>
          <p:cNvSpPr txBox="1"/>
          <p:nvPr/>
        </p:nvSpPr>
        <p:spPr>
          <a:xfrm>
            <a:off x="3715258" y="1649983"/>
            <a:ext cx="4580255" cy="4293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55904">
              <a:lnSpc>
                <a:spcPct val="100000"/>
              </a:lnSpc>
              <a:spcBef>
                <a:spcPts val="95"/>
              </a:spcBef>
            </a:pPr>
            <a:r>
              <a:rPr sz="2800" b="1" spc="175" dirty="0">
                <a:solidFill>
                  <a:srgbClr val="FFFFFF"/>
                </a:solidFill>
                <a:latin typeface="Cambria"/>
                <a:cs typeface="Cambria"/>
              </a:rPr>
              <a:t>Leon</a:t>
            </a:r>
            <a:r>
              <a:rPr sz="2800" b="1" spc="3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85" dirty="0">
                <a:solidFill>
                  <a:srgbClr val="FFFFFF"/>
                </a:solidFill>
                <a:latin typeface="Cambria"/>
                <a:cs typeface="Cambria"/>
              </a:rPr>
              <a:t>Battista</a:t>
            </a:r>
            <a:r>
              <a:rPr sz="2800" b="1" spc="3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55" dirty="0">
                <a:solidFill>
                  <a:srgbClr val="FFFFFF"/>
                </a:solidFill>
                <a:latin typeface="Cambria"/>
                <a:cs typeface="Cambria"/>
              </a:rPr>
              <a:t>Alberti[1] </a:t>
            </a:r>
            <a:r>
              <a:rPr sz="2800" b="1" spc="-6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85" dirty="0">
                <a:solidFill>
                  <a:srgbClr val="FFFFFF"/>
                </a:solidFill>
                <a:latin typeface="Cambria"/>
                <a:cs typeface="Cambria"/>
              </a:rPr>
              <a:t>(February</a:t>
            </a:r>
            <a:r>
              <a:rPr sz="2800" b="1" spc="3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220" dirty="0">
                <a:solidFill>
                  <a:srgbClr val="FFFFFF"/>
                </a:solidFill>
                <a:latin typeface="Cambria"/>
                <a:cs typeface="Cambria"/>
              </a:rPr>
              <a:t>14,</a:t>
            </a:r>
            <a:r>
              <a:rPr sz="2800" b="1" spc="3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85" dirty="0">
                <a:solidFill>
                  <a:srgbClr val="FFFFFF"/>
                </a:solidFill>
                <a:latin typeface="Cambria"/>
                <a:cs typeface="Cambria"/>
              </a:rPr>
              <a:t>1404</a:t>
            </a:r>
            <a:r>
              <a:rPr sz="2800" b="1" spc="3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370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endParaRPr sz="28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tabLst>
                <a:tab pos="2870200" algn="l"/>
              </a:tabLst>
            </a:pPr>
            <a:r>
              <a:rPr sz="2800" b="1" spc="95" dirty="0">
                <a:solidFill>
                  <a:srgbClr val="FFFFFF"/>
                </a:solidFill>
                <a:latin typeface="Cambria"/>
                <a:cs typeface="Cambria"/>
              </a:rPr>
              <a:t>April</a:t>
            </a:r>
            <a:r>
              <a:rPr sz="2800" b="1" spc="1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220" dirty="0">
                <a:solidFill>
                  <a:srgbClr val="FFFFFF"/>
                </a:solidFill>
                <a:latin typeface="Cambria"/>
                <a:cs typeface="Cambria"/>
              </a:rPr>
              <a:t>20, </a:t>
            </a:r>
            <a:r>
              <a:rPr sz="2800" b="1" spc="95" dirty="0">
                <a:solidFill>
                  <a:srgbClr val="FFFFFF"/>
                </a:solidFill>
                <a:latin typeface="Cambria"/>
                <a:cs typeface="Cambria"/>
              </a:rPr>
              <a:t>1472)</a:t>
            </a:r>
            <a:r>
              <a:rPr sz="2800" b="1" spc="1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95" dirty="0">
                <a:solidFill>
                  <a:srgbClr val="FFFFFF"/>
                </a:solidFill>
                <a:latin typeface="Cambria"/>
                <a:cs typeface="Cambria"/>
              </a:rPr>
              <a:t>was</a:t>
            </a:r>
            <a:r>
              <a:rPr sz="2800" b="1" spc="1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65" dirty="0">
                <a:solidFill>
                  <a:srgbClr val="FFFFFF"/>
                </a:solidFill>
                <a:latin typeface="Cambria"/>
                <a:cs typeface="Cambria"/>
              </a:rPr>
              <a:t>an </a:t>
            </a:r>
            <a:r>
              <a:rPr sz="2800" b="1" spc="17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50" dirty="0">
                <a:solidFill>
                  <a:srgbClr val="FFFFFF"/>
                </a:solidFill>
                <a:latin typeface="Cambria"/>
                <a:cs typeface="Cambria"/>
              </a:rPr>
              <a:t>Italian</a:t>
            </a:r>
            <a:r>
              <a:rPr sz="2800" b="1" spc="3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95" dirty="0">
                <a:solidFill>
                  <a:srgbClr val="FFFFFF"/>
                </a:solidFill>
                <a:latin typeface="Cambria"/>
                <a:cs typeface="Cambria"/>
              </a:rPr>
              <a:t>humanist</a:t>
            </a:r>
            <a:r>
              <a:rPr sz="2800" b="1" spc="3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65" dirty="0">
                <a:solidFill>
                  <a:srgbClr val="FFFFFF"/>
                </a:solidFill>
                <a:latin typeface="Cambria"/>
                <a:cs typeface="Cambria"/>
              </a:rPr>
              <a:t>author, </a:t>
            </a:r>
            <a:r>
              <a:rPr sz="2800" b="1" spc="-6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70" dirty="0">
                <a:solidFill>
                  <a:srgbClr val="FFFFFF"/>
                </a:solidFill>
                <a:latin typeface="Cambria"/>
                <a:cs typeface="Cambria"/>
              </a:rPr>
              <a:t>artist,</a:t>
            </a:r>
            <a:r>
              <a:rPr sz="2800" b="1" spc="3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200" dirty="0">
                <a:solidFill>
                  <a:srgbClr val="FFFFFF"/>
                </a:solidFill>
                <a:latin typeface="Cambria"/>
                <a:cs typeface="Cambria"/>
              </a:rPr>
              <a:t>architect,</a:t>
            </a:r>
            <a:r>
              <a:rPr sz="2800" b="1" spc="3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85" dirty="0">
                <a:solidFill>
                  <a:srgbClr val="FFFFFF"/>
                </a:solidFill>
                <a:latin typeface="Cambria"/>
                <a:cs typeface="Cambria"/>
              </a:rPr>
              <a:t>poet, </a:t>
            </a:r>
            <a:r>
              <a:rPr sz="2800" b="1" spc="1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50" dirty="0">
                <a:solidFill>
                  <a:srgbClr val="FFFFFF"/>
                </a:solidFill>
                <a:latin typeface="Cambria"/>
                <a:cs typeface="Cambria"/>
              </a:rPr>
              <a:t>priest,</a:t>
            </a:r>
            <a:r>
              <a:rPr sz="2800" b="1" spc="3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75" dirty="0">
                <a:solidFill>
                  <a:srgbClr val="FFFFFF"/>
                </a:solidFill>
                <a:latin typeface="Cambria"/>
                <a:cs typeface="Cambria"/>
              </a:rPr>
              <a:t>linguist, </a:t>
            </a:r>
            <a:r>
              <a:rPr sz="2800" b="1" spc="1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25" dirty="0">
                <a:solidFill>
                  <a:srgbClr val="FFFFFF"/>
                </a:solidFill>
                <a:latin typeface="Cambria"/>
                <a:cs typeface="Cambria"/>
              </a:rPr>
              <a:t>philosopher</a:t>
            </a:r>
            <a:r>
              <a:rPr sz="2800" b="1" spc="1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45" dirty="0">
                <a:solidFill>
                  <a:srgbClr val="FFFFFF"/>
                </a:solidFill>
                <a:latin typeface="Cambria"/>
                <a:cs typeface="Cambria"/>
              </a:rPr>
              <a:t>and </a:t>
            </a:r>
            <a:r>
              <a:rPr sz="2800" b="1" spc="1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35" dirty="0">
                <a:solidFill>
                  <a:srgbClr val="FFFFFF"/>
                </a:solidFill>
                <a:latin typeface="Cambria"/>
                <a:cs typeface="Cambria"/>
              </a:rPr>
              <a:t>cryptographer;	</a:t>
            </a:r>
            <a:r>
              <a:rPr sz="2800" b="1" spc="175" dirty="0">
                <a:solidFill>
                  <a:srgbClr val="FFFFFF"/>
                </a:solidFill>
                <a:latin typeface="Cambria"/>
                <a:cs typeface="Cambria"/>
              </a:rPr>
              <a:t>he </a:t>
            </a:r>
            <a:r>
              <a:rPr sz="2800" b="1" spc="1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60" dirty="0">
                <a:solidFill>
                  <a:srgbClr val="FFFFFF"/>
                </a:solidFill>
                <a:latin typeface="Cambria"/>
                <a:cs typeface="Cambria"/>
              </a:rPr>
              <a:t>epitomised</a:t>
            </a:r>
            <a:r>
              <a:rPr sz="2800" b="1" spc="3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204" dirty="0">
                <a:solidFill>
                  <a:srgbClr val="FFFFFF"/>
                </a:solidFill>
                <a:latin typeface="Cambria"/>
                <a:cs typeface="Cambria"/>
              </a:rPr>
              <a:t>the </a:t>
            </a:r>
            <a:r>
              <a:rPr sz="2800" b="1" spc="2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80" dirty="0">
                <a:solidFill>
                  <a:srgbClr val="FFFFFF"/>
                </a:solidFill>
                <a:latin typeface="Cambria"/>
                <a:cs typeface="Cambria"/>
              </a:rPr>
              <a:t>Renaissance</a:t>
            </a:r>
            <a:r>
              <a:rPr sz="2800" b="1" spc="3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220" dirty="0">
                <a:solidFill>
                  <a:srgbClr val="FFFFFF"/>
                </a:solidFill>
                <a:latin typeface="Cambria"/>
                <a:cs typeface="Cambria"/>
              </a:rPr>
              <a:t>Man.</a:t>
            </a:r>
            <a:endParaRPr sz="2800">
              <a:latin typeface="Cambria"/>
              <a:cs typeface="Cambria"/>
            </a:endParaRPr>
          </a:p>
        </p:txBody>
      </p:sp>
      <p:pic>
        <p:nvPicPr>
          <p:cNvPr id="46" name="object 46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257556" y="1339595"/>
            <a:ext cx="2958084" cy="551840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30708" y="35051"/>
            <a:ext cx="3886200" cy="684530"/>
            <a:chOff x="330708" y="35051"/>
            <a:chExt cx="3886200" cy="68453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0708" y="35051"/>
              <a:ext cx="3886200" cy="6842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8861" y="92329"/>
              <a:ext cx="3769753" cy="569214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4387596" y="10667"/>
            <a:ext cx="4677410" cy="711835"/>
            <a:chOff x="4387596" y="10667"/>
            <a:chExt cx="4677410" cy="711835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87596" y="10667"/>
              <a:ext cx="4677156" cy="71170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45381" y="68199"/>
              <a:ext cx="4561967" cy="59588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9110980" cy="6858000"/>
            <a:chOff x="0" y="0"/>
            <a:chExt cx="9110980" cy="6858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10472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060" y="5492496"/>
              <a:ext cx="3886200" cy="68427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6921" y="5550153"/>
              <a:ext cx="3769791" cy="56920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55947" y="5468111"/>
              <a:ext cx="4677156" cy="71170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13478" y="5526023"/>
              <a:ext cx="4561967" cy="59578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11836" y="303275"/>
            <a:ext cx="2806065" cy="687705"/>
            <a:chOff x="211836" y="303275"/>
            <a:chExt cx="2806065" cy="68770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1836" y="303275"/>
              <a:ext cx="2805684" cy="6873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0400" y="352805"/>
              <a:ext cx="2709113" cy="589153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3140964" y="306324"/>
            <a:ext cx="5801995" cy="544195"/>
            <a:chOff x="3140964" y="306324"/>
            <a:chExt cx="5801995" cy="544195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40964" y="306324"/>
              <a:ext cx="391667" cy="53949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198241" y="363474"/>
              <a:ext cx="276860" cy="425450"/>
            </a:xfrm>
            <a:custGeom>
              <a:avLst/>
              <a:gdLst/>
              <a:ahLst/>
              <a:cxnLst/>
              <a:rect l="l" t="t" r="r" b="b"/>
              <a:pathLst>
                <a:path w="276860" h="425450">
                  <a:moveTo>
                    <a:pt x="142367" y="0"/>
                  </a:moveTo>
                  <a:lnTo>
                    <a:pt x="80644" y="8826"/>
                  </a:lnTo>
                  <a:lnTo>
                    <a:pt x="36067" y="35178"/>
                  </a:lnTo>
                  <a:lnTo>
                    <a:pt x="9032" y="74056"/>
                  </a:lnTo>
                  <a:lnTo>
                    <a:pt x="0" y="120650"/>
                  </a:lnTo>
                  <a:lnTo>
                    <a:pt x="809" y="133248"/>
                  </a:lnTo>
                  <a:lnTo>
                    <a:pt x="12953" y="172592"/>
                  </a:lnTo>
                  <a:lnTo>
                    <a:pt x="37742" y="207061"/>
                  </a:lnTo>
                  <a:lnTo>
                    <a:pt x="79803" y="233092"/>
                  </a:lnTo>
                  <a:lnTo>
                    <a:pt x="155295" y="262368"/>
                  </a:lnTo>
                  <a:lnTo>
                    <a:pt x="175974" y="271097"/>
                  </a:lnTo>
                  <a:lnTo>
                    <a:pt x="210054" y="295691"/>
                  </a:lnTo>
                  <a:lnTo>
                    <a:pt x="222376" y="328802"/>
                  </a:lnTo>
                  <a:lnTo>
                    <a:pt x="221591" y="338183"/>
                  </a:lnTo>
                  <a:lnTo>
                    <a:pt x="203092" y="372203"/>
                  </a:lnTo>
                  <a:lnTo>
                    <a:pt x="166840" y="391552"/>
                  </a:lnTo>
                  <a:lnTo>
                    <a:pt x="139319" y="395731"/>
                  </a:lnTo>
                  <a:lnTo>
                    <a:pt x="129867" y="395352"/>
                  </a:lnTo>
                  <a:lnTo>
                    <a:pt x="88376" y="382920"/>
                  </a:lnTo>
                  <a:lnTo>
                    <a:pt x="58719" y="355439"/>
                  </a:lnTo>
                  <a:lnTo>
                    <a:pt x="34162" y="305180"/>
                  </a:lnTo>
                  <a:lnTo>
                    <a:pt x="4698" y="305815"/>
                  </a:lnTo>
                  <a:lnTo>
                    <a:pt x="4698" y="317880"/>
                  </a:lnTo>
                  <a:lnTo>
                    <a:pt x="6984" y="393826"/>
                  </a:lnTo>
                  <a:lnTo>
                    <a:pt x="67691" y="418718"/>
                  </a:lnTo>
                  <a:lnTo>
                    <a:pt x="108928" y="424684"/>
                  </a:lnTo>
                  <a:lnTo>
                    <a:pt x="120522" y="425068"/>
                  </a:lnTo>
                  <a:lnTo>
                    <a:pt x="136525" y="424711"/>
                  </a:lnTo>
                  <a:lnTo>
                    <a:pt x="175386" y="419353"/>
                  </a:lnTo>
                  <a:lnTo>
                    <a:pt x="216661" y="400938"/>
                  </a:lnTo>
                  <a:lnTo>
                    <a:pt x="252212" y="371707"/>
                  </a:lnTo>
                  <a:lnTo>
                    <a:pt x="270136" y="335325"/>
                  </a:lnTo>
                  <a:lnTo>
                    <a:pt x="276351" y="291338"/>
                  </a:lnTo>
                  <a:lnTo>
                    <a:pt x="275919" y="278286"/>
                  </a:lnTo>
                  <a:lnTo>
                    <a:pt x="264975" y="236708"/>
                  </a:lnTo>
                  <a:lnTo>
                    <a:pt x="235305" y="200739"/>
                  </a:lnTo>
                  <a:lnTo>
                    <a:pt x="201675" y="180593"/>
                  </a:lnTo>
                  <a:lnTo>
                    <a:pt x="165135" y="165592"/>
                  </a:lnTo>
                  <a:lnTo>
                    <a:pt x="128652" y="153711"/>
                  </a:lnTo>
                  <a:lnTo>
                    <a:pt x="107330" y="144891"/>
                  </a:lnTo>
                  <a:lnTo>
                    <a:pt x="71794" y="117189"/>
                  </a:lnTo>
                  <a:lnTo>
                    <a:pt x="61721" y="87756"/>
                  </a:lnTo>
                  <a:lnTo>
                    <a:pt x="62845" y="76160"/>
                  </a:lnTo>
                  <a:lnTo>
                    <a:pt x="89741" y="40203"/>
                  </a:lnTo>
                  <a:lnTo>
                    <a:pt x="129031" y="30987"/>
                  </a:lnTo>
                  <a:lnTo>
                    <a:pt x="144793" y="32581"/>
                  </a:lnTo>
                  <a:lnTo>
                    <a:pt x="185673" y="56387"/>
                  </a:lnTo>
                  <a:lnTo>
                    <a:pt x="206533" y="93731"/>
                  </a:lnTo>
                  <a:lnTo>
                    <a:pt x="213486" y="112902"/>
                  </a:lnTo>
                  <a:lnTo>
                    <a:pt x="217296" y="113537"/>
                  </a:lnTo>
                  <a:lnTo>
                    <a:pt x="240030" y="115188"/>
                  </a:lnTo>
                  <a:lnTo>
                    <a:pt x="243205" y="114173"/>
                  </a:lnTo>
                  <a:lnTo>
                    <a:pt x="244094" y="109727"/>
                  </a:lnTo>
                  <a:lnTo>
                    <a:pt x="244474" y="105663"/>
                  </a:lnTo>
                  <a:lnTo>
                    <a:pt x="244236" y="91973"/>
                  </a:lnTo>
                  <a:lnTo>
                    <a:pt x="239379" y="41064"/>
                  </a:lnTo>
                  <a:lnTo>
                    <a:pt x="208168" y="10302"/>
                  </a:lnTo>
                  <a:lnTo>
                    <a:pt x="161115" y="1349"/>
                  </a:lnTo>
                  <a:lnTo>
                    <a:pt x="150818" y="335"/>
                  </a:lnTo>
                  <a:lnTo>
                    <a:pt x="1423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98241" y="363474"/>
              <a:ext cx="276860" cy="425450"/>
            </a:xfrm>
            <a:custGeom>
              <a:avLst/>
              <a:gdLst/>
              <a:ahLst/>
              <a:cxnLst/>
              <a:rect l="l" t="t" r="r" b="b"/>
              <a:pathLst>
                <a:path w="276860" h="425450">
                  <a:moveTo>
                    <a:pt x="142367" y="0"/>
                  </a:moveTo>
                  <a:lnTo>
                    <a:pt x="187197" y="5461"/>
                  </a:lnTo>
                  <a:lnTo>
                    <a:pt x="234949" y="18668"/>
                  </a:lnTo>
                  <a:lnTo>
                    <a:pt x="242331" y="66688"/>
                  </a:lnTo>
                  <a:lnTo>
                    <a:pt x="244474" y="101853"/>
                  </a:lnTo>
                  <a:lnTo>
                    <a:pt x="244474" y="105663"/>
                  </a:lnTo>
                  <a:lnTo>
                    <a:pt x="244094" y="109727"/>
                  </a:lnTo>
                  <a:lnTo>
                    <a:pt x="243205" y="114173"/>
                  </a:lnTo>
                  <a:lnTo>
                    <a:pt x="240030" y="115188"/>
                  </a:lnTo>
                  <a:lnTo>
                    <a:pt x="217296" y="113537"/>
                  </a:lnTo>
                  <a:lnTo>
                    <a:pt x="213486" y="112902"/>
                  </a:lnTo>
                  <a:lnTo>
                    <a:pt x="206533" y="93731"/>
                  </a:lnTo>
                  <a:lnTo>
                    <a:pt x="199580" y="77930"/>
                  </a:lnTo>
                  <a:lnTo>
                    <a:pt x="173126" y="45293"/>
                  </a:lnTo>
                  <a:lnTo>
                    <a:pt x="129031" y="30987"/>
                  </a:lnTo>
                  <a:lnTo>
                    <a:pt x="114315" y="32011"/>
                  </a:lnTo>
                  <a:lnTo>
                    <a:pt x="71901" y="55967"/>
                  </a:lnTo>
                  <a:lnTo>
                    <a:pt x="61721" y="87756"/>
                  </a:lnTo>
                  <a:lnTo>
                    <a:pt x="62841" y="97758"/>
                  </a:lnTo>
                  <a:lnTo>
                    <a:pt x="90985" y="135856"/>
                  </a:lnTo>
                  <a:lnTo>
                    <a:pt x="128652" y="153711"/>
                  </a:lnTo>
                  <a:lnTo>
                    <a:pt x="165135" y="165592"/>
                  </a:lnTo>
                  <a:lnTo>
                    <a:pt x="176307" y="169735"/>
                  </a:lnTo>
                  <a:lnTo>
                    <a:pt x="214504" y="187023"/>
                  </a:lnTo>
                  <a:lnTo>
                    <a:pt x="251969" y="217761"/>
                  </a:lnTo>
                  <a:lnTo>
                    <a:pt x="272387" y="255565"/>
                  </a:lnTo>
                  <a:lnTo>
                    <a:pt x="276351" y="291338"/>
                  </a:lnTo>
                  <a:lnTo>
                    <a:pt x="275661" y="306127"/>
                  </a:lnTo>
                  <a:lnTo>
                    <a:pt x="265303" y="349758"/>
                  </a:lnTo>
                  <a:lnTo>
                    <a:pt x="240647" y="383543"/>
                  </a:lnTo>
                  <a:lnTo>
                    <a:pt x="206587" y="406870"/>
                  </a:lnTo>
                  <a:lnTo>
                    <a:pt x="163956" y="421854"/>
                  </a:lnTo>
                  <a:lnTo>
                    <a:pt x="120522" y="425068"/>
                  </a:lnTo>
                  <a:lnTo>
                    <a:pt x="108928" y="424684"/>
                  </a:lnTo>
                  <a:lnTo>
                    <a:pt x="96250" y="423513"/>
                  </a:lnTo>
                  <a:lnTo>
                    <a:pt x="82500" y="421532"/>
                  </a:lnTo>
                  <a:lnTo>
                    <a:pt x="67691" y="418718"/>
                  </a:lnTo>
                  <a:lnTo>
                    <a:pt x="29717" y="407670"/>
                  </a:lnTo>
                  <a:lnTo>
                    <a:pt x="19176" y="404749"/>
                  </a:lnTo>
                  <a:lnTo>
                    <a:pt x="6984" y="393826"/>
                  </a:lnTo>
                  <a:lnTo>
                    <a:pt x="6984" y="390271"/>
                  </a:lnTo>
                  <a:lnTo>
                    <a:pt x="6887" y="386272"/>
                  </a:lnTo>
                  <a:lnTo>
                    <a:pt x="6588" y="377713"/>
                  </a:lnTo>
                  <a:lnTo>
                    <a:pt x="6074" y="364607"/>
                  </a:lnTo>
                  <a:lnTo>
                    <a:pt x="5333" y="346963"/>
                  </a:lnTo>
                  <a:lnTo>
                    <a:pt x="5074" y="337437"/>
                  </a:lnTo>
                  <a:lnTo>
                    <a:pt x="4873" y="329422"/>
                  </a:lnTo>
                  <a:lnTo>
                    <a:pt x="4744" y="322907"/>
                  </a:lnTo>
                  <a:lnTo>
                    <a:pt x="4698" y="317880"/>
                  </a:lnTo>
                  <a:lnTo>
                    <a:pt x="4698" y="305815"/>
                  </a:lnTo>
                  <a:lnTo>
                    <a:pt x="34162" y="305180"/>
                  </a:lnTo>
                  <a:lnTo>
                    <a:pt x="41094" y="321061"/>
                  </a:lnTo>
                  <a:lnTo>
                    <a:pt x="46656" y="333454"/>
                  </a:lnTo>
                  <a:lnTo>
                    <a:pt x="69526" y="368532"/>
                  </a:lnTo>
                  <a:lnTo>
                    <a:pt x="103631" y="389763"/>
                  </a:lnTo>
                  <a:lnTo>
                    <a:pt x="139319" y="395731"/>
                  </a:lnTo>
                  <a:lnTo>
                    <a:pt x="148032" y="395259"/>
                  </a:lnTo>
                  <a:lnTo>
                    <a:pt x="186622" y="384153"/>
                  </a:lnTo>
                  <a:lnTo>
                    <a:pt x="215304" y="356038"/>
                  </a:lnTo>
                  <a:lnTo>
                    <a:pt x="222376" y="328802"/>
                  </a:lnTo>
                  <a:lnTo>
                    <a:pt x="220999" y="317321"/>
                  </a:lnTo>
                  <a:lnTo>
                    <a:pt x="191057" y="278802"/>
                  </a:lnTo>
                  <a:lnTo>
                    <a:pt x="155295" y="262368"/>
                  </a:lnTo>
                  <a:lnTo>
                    <a:pt x="129031" y="252602"/>
                  </a:lnTo>
                  <a:lnTo>
                    <a:pt x="102197" y="242579"/>
                  </a:lnTo>
                  <a:lnTo>
                    <a:pt x="61862" y="224153"/>
                  </a:lnTo>
                  <a:lnTo>
                    <a:pt x="28289" y="196945"/>
                  </a:lnTo>
                  <a:lnTo>
                    <a:pt x="7286" y="159208"/>
                  </a:lnTo>
                  <a:lnTo>
                    <a:pt x="0" y="120650"/>
                  </a:lnTo>
                  <a:lnTo>
                    <a:pt x="2260" y="96383"/>
                  </a:lnTo>
                  <a:lnTo>
                    <a:pt x="20306" y="53659"/>
                  </a:lnTo>
                  <a:lnTo>
                    <a:pt x="56213" y="19823"/>
                  </a:lnTo>
                  <a:lnTo>
                    <a:pt x="109362" y="2210"/>
                  </a:lnTo>
                  <a:lnTo>
                    <a:pt x="142367" y="0"/>
                  </a:lnTo>
                  <a:close/>
                </a:path>
              </a:pathLst>
            </a:custGeom>
            <a:ln w="1828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70148" y="307848"/>
              <a:ext cx="5472684" cy="54254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19170" y="355981"/>
              <a:ext cx="5374386" cy="44615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684020" y="6143244"/>
            <a:ext cx="5801995" cy="546100"/>
            <a:chOff x="1684020" y="6143244"/>
            <a:chExt cx="5801995" cy="5461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84020" y="6143244"/>
              <a:ext cx="391668" cy="5410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741297" y="6201498"/>
              <a:ext cx="276860" cy="425450"/>
            </a:xfrm>
            <a:custGeom>
              <a:avLst/>
              <a:gdLst/>
              <a:ahLst/>
              <a:cxnLst/>
              <a:rect l="l" t="t" r="r" b="b"/>
              <a:pathLst>
                <a:path w="276860" h="425450">
                  <a:moveTo>
                    <a:pt x="142366" y="0"/>
                  </a:moveTo>
                  <a:lnTo>
                    <a:pt x="80644" y="8780"/>
                  </a:lnTo>
                  <a:lnTo>
                    <a:pt x="36067" y="35115"/>
                  </a:lnTo>
                  <a:lnTo>
                    <a:pt x="9032" y="74036"/>
                  </a:lnTo>
                  <a:lnTo>
                    <a:pt x="0" y="120548"/>
                  </a:lnTo>
                  <a:lnTo>
                    <a:pt x="809" y="133175"/>
                  </a:lnTo>
                  <a:lnTo>
                    <a:pt x="12953" y="172605"/>
                  </a:lnTo>
                  <a:lnTo>
                    <a:pt x="37742" y="207036"/>
                  </a:lnTo>
                  <a:lnTo>
                    <a:pt x="79803" y="233035"/>
                  </a:lnTo>
                  <a:lnTo>
                    <a:pt x="155295" y="262288"/>
                  </a:lnTo>
                  <a:lnTo>
                    <a:pt x="175974" y="271037"/>
                  </a:lnTo>
                  <a:lnTo>
                    <a:pt x="210054" y="295636"/>
                  </a:lnTo>
                  <a:lnTo>
                    <a:pt x="222376" y="328828"/>
                  </a:lnTo>
                  <a:lnTo>
                    <a:pt x="221591" y="338177"/>
                  </a:lnTo>
                  <a:lnTo>
                    <a:pt x="203092" y="372176"/>
                  </a:lnTo>
                  <a:lnTo>
                    <a:pt x="166840" y="391544"/>
                  </a:lnTo>
                  <a:lnTo>
                    <a:pt x="139319" y="395643"/>
                  </a:lnTo>
                  <a:lnTo>
                    <a:pt x="129867" y="395276"/>
                  </a:lnTo>
                  <a:lnTo>
                    <a:pt x="88376" y="382865"/>
                  </a:lnTo>
                  <a:lnTo>
                    <a:pt x="58719" y="355421"/>
                  </a:lnTo>
                  <a:lnTo>
                    <a:pt x="34162" y="305193"/>
                  </a:lnTo>
                  <a:lnTo>
                    <a:pt x="4698" y="305828"/>
                  </a:lnTo>
                  <a:lnTo>
                    <a:pt x="4698" y="317842"/>
                  </a:lnTo>
                  <a:lnTo>
                    <a:pt x="6984" y="393738"/>
                  </a:lnTo>
                  <a:lnTo>
                    <a:pt x="67690" y="418731"/>
                  </a:lnTo>
                  <a:lnTo>
                    <a:pt x="108928" y="424661"/>
                  </a:lnTo>
                  <a:lnTo>
                    <a:pt x="120522" y="425056"/>
                  </a:lnTo>
                  <a:lnTo>
                    <a:pt x="136525" y="424699"/>
                  </a:lnTo>
                  <a:lnTo>
                    <a:pt x="175386" y="419353"/>
                  </a:lnTo>
                  <a:lnTo>
                    <a:pt x="216661" y="400850"/>
                  </a:lnTo>
                  <a:lnTo>
                    <a:pt x="252212" y="371650"/>
                  </a:lnTo>
                  <a:lnTo>
                    <a:pt x="270136" y="335306"/>
                  </a:lnTo>
                  <a:lnTo>
                    <a:pt x="276351" y="291236"/>
                  </a:lnTo>
                  <a:lnTo>
                    <a:pt x="275919" y="278197"/>
                  </a:lnTo>
                  <a:lnTo>
                    <a:pt x="264975" y="236661"/>
                  </a:lnTo>
                  <a:lnTo>
                    <a:pt x="235305" y="200742"/>
                  </a:lnTo>
                  <a:lnTo>
                    <a:pt x="201675" y="180555"/>
                  </a:lnTo>
                  <a:lnTo>
                    <a:pt x="165135" y="165552"/>
                  </a:lnTo>
                  <a:lnTo>
                    <a:pt x="128652" y="153670"/>
                  </a:lnTo>
                  <a:lnTo>
                    <a:pt x="107330" y="144851"/>
                  </a:lnTo>
                  <a:lnTo>
                    <a:pt x="71794" y="117151"/>
                  </a:lnTo>
                  <a:lnTo>
                    <a:pt x="61721" y="87655"/>
                  </a:lnTo>
                  <a:lnTo>
                    <a:pt x="62845" y="76110"/>
                  </a:lnTo>
                  <a:lnTo>
                    <a:pt x="89741" y="40160"/>
                  </a:lnTo>
                  <a:lnTo>
                    <a:pt x="129031" y="30987"/>
                  </a:lnTo>
                  <a:lnTo>
                    <a:pt x="144793" y="32569"/>
                  </a:lnTo>
                  <a:lnTo>
                    <a:pt x="185673" y="56299"/>
                  </a:lnTo>
                  <a:lnTo>
                    <a:pt x="206533" y="93712"/>
                  </a:lnTo>
                  <a:lnTo>
                    <a:pt x="213486" y="112902"/>
                  </a:lnTo>
                  <a:lnTo>
                    <a:pt x="217296" y="113537"/>
                  </a:lnTo>
                  <a:lnTo>
                    <a:pt x="240029" y="115112"/>
                  </a:lnTo>
                  <a:lnTo>
                    <a:pt x="243204" y="114172"/>
                  </a:lnTo>
                  <a:lnTo>
                    <a:pt x="244094" y="109740"/>
                  </a:lnTo>
                  <a:lnTo>
                    <a:pt x="244475" y="105625"/>
                  </a:lnTo>
                  <a:lnTo>
                    <a:pt x="244236" y="91913"/>
                  </a:lnTo>
                  <a:lnTo>
                    <a:pt x="239379" y="41016"/>
                  </a:lnTo>
                  <a:lnTo>
                    <a:pt x="208168" y="10275"/>
                  </a:lnTo>
                  <a:lnTo>
                    <a:pt x="161115" y="1343"/>
                  </a:lnTo>
                  <a:lnTo>
                    <a:pt x="150818" y="335"/>
                  </a:lnTo>
                  <a:lnTo>
                    <a:pt x="1423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41297" y="6201498"/>
              <a:ext cx="276860" cy="425450"/>
            </a:xfrm>
            <a:custGeom>
              <a:avLst/>
              <a:gdLst/>
              <a:ahLst/>
              <a:cxnLst/>
              <a:rect l="l" t="t" r="r" b="b"/>
              <a:pathLst>
                <a:path w="276860" h="425450">
                  <a:moveTo>
                    <a:pt x="142366" y="0"/>
                  </a:moveTo>
                  <a:lnTo>
                    <a:pt x="187197" y="5372"/>
                  </a:lnTo>
                  <a:lnTo>
                    <a:pt x="234950" y="18656"/>
                  </a:lnTo>
                  <a:lnTo>
                    <a:pt x="242331" y="66610"/>
                  </a:lnTo>
                  <a:lnTo>
                    <a:pt x="244475" y="101841"/>
                  </a:lnTo>
                  <a:lnTo>
                    <a:pt x="244475" y="105625"/>
                  </a:lnTo>
                  <a:lnTo>
                    <a:pt x="244094" y="109740"/>
                  </a:lnTo>
                  <a:lnTo>
                    <a:pt x="243204" y="114172"/>
                  </a:lnTo>
                  <a:lnTo>
                    <a:pt x="240029" y="115112"/>
                  </a:lnTo>
                  <a:lnTo>
                    <a:pt x="217296" y="113537"/>
                  </a:lnTo>
                  <a:lnTo>
                    <a:pt x="213486" y="112902"/>
                  </a:lnTo>
                  <a:lnTo>
                    <a:pt x="206533" y="93712"/>
                  </a:lnTo>
                  <a:lnTo>
                    <a:pt x="199580" y="77881"/>
                  </a:lnTo>
                  <a:lnTo>
                    <a:pt x="173126" y="45223"/>
                  </a:lnTo>
                  <a:lnTo>
                    <a:pt x="129031" y="30987"/>
                  </a:lnTo>
                  <a:lnTo>
                    <a:pt x="114315" y="32007"/>
                  </a:lnTo>
                  <a:lnTo>
                    <a:pt x="71901" y="55931"/>
                  </a:lnTo>
                  <a:lnTo>
                    <a:pt x="61721" y="87655"/>
                  </a:lnTo>
                  <a:lnTo>
                    <a:pt x="62841" y="97682"/>
                  </a:lnTo>
                  <a:lnTo>
                    <a:pt x="90985" y="135825"/>
                  </a:lnTo>
                  <a:lnTo>
                    <a:pt x="128652" y="153670"/>
                  </a:lnTo>
                  <a:lnTo>
                    <a:pt x="165135" y="165552"/>
                  </a:lnTo>
                  <a:lnTo>
                    <a:pt x="176307" y="169689"/>
                  </a:lnTo>
                  <a:lnTo>
                    <a:pt x="214504" y="187002"/>
                  </a:lnTo>
                  <a:lnTo>
                    <a:pt x="251969" y="217759"/>
                  </a:lnTo>
                  <a:lnTo>
                    <a:pt x="272387" y="255499"/>
                  </a:lnTo>
                  <a:lnTo>
                    <a:pt x="276351" y="291236"/>
                  </a:lnTo>
                  <a:lnTo>
                    <a:pt x="275661" y="306045"/>
                  </a:lnTo>
                  <a:lnTo>
                    <a:pt x="265302" y="349757"/>
                  </a:lnTo>
                  <a:lnTo>
                    <a:pt x="240647" y="383501"/>
                  </a:lnTo>
                  <a:lnTo>
                    <a:pt x="206587" y="406813"/>
                  </a:lnTo>
                  <a:lnTo>
                    <a:pt x="163956" y="421846"/>
                  </a:lnTo>
                  <a:lnTo>
                    <a:pt x="120522" y="425056"/>
                  </a:lnTo>
                  <a:lnTo>
                    <a:pt x="108928" y="424661"/>
                  </a:lnTo>
                  <a:lnTo>
                    <a:pt x="96250" y="423475"/>
                  </a:lnTo>
                  <a:lnTo>
                    <a:pt x="82500" y="421498"/>
                  </a:lnTo>
                  <a:lnTo>
                    <a:pt x="67690" y="418731"/>
                  </a:lnTo>
                  <a:lnTo>
                    <a:pt x="29717" y="407657"/>
                  </a:lnTo>
                  <a:lnTo>
                    <a:pt x="19176" y="404710"/>
                  </a:lnTo>
                  <a:lnTo>
                    <a:pt x="6984" y="393738"/>
                  </a:lnTo>
                  <a:lnTo>
                    <a:pt x="6984" y="390258"/>
                  </a:lnTo>
                  <a:lnTo>
                    <a:pt x="6887" y="386250"/>
                  </a:lnTo>
                  <a:lnTo>
                    <a:pt x="6588" y="377694"/>
                  </a:lnTo>
                  <a:lnTo>
                    <a:pt x="6074" y="364590"/>
                  </a:lnTo>
                  <a:lnTo>
                    <a:pt x="5333" y="346938"/>
                  </a:lnTo>
                  <a:lnTo>
                    <a:pt x="5074" y="337411"/>
                  </a:lnTo>
                  <a:lnTo>
                    <a:pt x="4873" y="329385"/>
                  </a:lnTo>
                  <a:lnTo>
                    <a:pt x="4744" y="322862"/>
                  </a:lnTo>
                  <a:lnTo>
                    <a:pt x="4698" y="317842"/>
                  </a:lnTo>
                  <a:lnTo>
                    <a:pt x="4698" y="305828"/>
                  </a:lnTo>
                  <a:lnTo>
                    <a:pt x="34162" y="305193"/>
                  </a:lnTo>
                  <a:lnTo>
                    <a:pt x="41094" y="321059"/>
                  </a:lnTo>
                  <a:lnTo>
                    <a:pt x="46656" y="333435"/>
                  </a:lnTo>
                  <a:lnTo>
                    <a:pt x="69526" y="368514"/>
                  </a:lnTo>
                  <a:lnTo>
                    <a:pt x="103631" y="389762"/>
                  </a:lnTo>
                  <a:lnTo>
                    <a:pt x="139319" y="395643"/>
                  </a:lnTo>
                  <a:lnTo>
                    <a:pt x="148032" y="395188"/>
                  </a:lnTo>
                  <a:lnTo>
                    <a:pt x="186622" y="384129"/>
                  </a:lnTo>
                  <a:lnTo>
                    <a:pt x="215304" y="355988"/>
                  </a:lnTo>
                  <a:lnTo>
                    <a:pt x="222376" y="328828"/>
                  </a:lnTo>
                  <a:lnTo>
                    <a:pt x="220999" y="317329"/>
                  </a:lnTo>
                  <a:lnTo>
                    <a:pt x="191057" y="278756"/>
                  </a:lnTo>
                  <a:lnTo>
                    <a:pt x="155295" y="262288"/>
                  </a:lnTo>
                  <a:lnTo>
                    <a:pt x="129031" y="252514"/>
                  </a:lnTo>
                  <a:lnTo>
                    <a:pt x="102197" y="242496"/>
                  </a:lnTo>
                  <a:lnTo>
                    <a:pt x="61862" y="224131"/>
                  </a:lnTo>
                  <a:lnTo>
                    <a:pt x="28289" y="196924"/>
                  </a:lnTo>
                  <a:lnTo>
                    <a:pt x="7286" y="159206"/>
                  </a:lnTo>
                  <a:lnTo>
                    <a:pt x="0" y="120548"/>
                  </a:lnTo>
                  <a:lnTo>
                    <a:pt x="2260" y="96342"/>
                  </a:lnTo>
                  <a:lnTo>
                    <a:pt x="20306" y="53627"/>
                  </a:lnTo>
                  <a:lnTo>
                    <a:pt x="56213" y="19754"/>
                  </a:lnTo>
                  <a:lnTo>
                    <a:pt x="109362" y="2195"/>
                  </a:lnTo>
                  <a:lnTo>
                    <a:pt x="142366" y="0"/>
                  </a:lnTo>
                  <a:close/>
                </a:path>
              </a:pathLst>
            </a:custGeom>
            <a:ln w="1828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13204" y="6144768"/>
              <a:ext cx="5472684" cy="54406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62226" y="6193929"/>
              <a:ext cx="5374386" cy="44618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57200" y="692466"/>
            <a:ext cx="8533130" cy="5473065"/>
            <a:chOff x="347472" y="707136"/>
            <a:chExt cx="8533130" cy="547306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9788" y="707136"/>
              <a:ext cx="8010144" cy="100736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4215" y="720598"/>
              <a:ext cx="7927390" cy="92544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7294" y="1728977"/>
              <a:ext cx="8251190" cy="4432300"/>
            </a:xfrm>
            <a:custGeom>
              <a:avLst/>
              <a:gdLst/>
              <a:ahLst/>
              <a:cxnLst/>
              <a:rect l="l" t="t" r="r" b="b"/>
              <a:pathLst>
                <a:path w="8251190" h="4432300">
                  <a:moveTo>
                    <a:pt x="8250935" y="0"/>
                  </a:moveTo>
                  <a:lnTo>
                    <a:pt x="0" y="0"/>
                  </a:lnTo>
                  <a:lnTo>
                    <a:pt x="0" y="4431792"/>
                  </a:lnTo>
                  <a:lnTo>
                    <a:pt x="8250935" y="4431792"/>
                  </a:lnTo>
                  <a:lnTo>
                    <a:pt x="8250935" y="0"/>
                  </a:lnTo>
                  <a:close/>
                </a:path>
              </a:pathLst>
            </a:custGeom>
            <a:solidFill>
              <a:srgbClr val="895C00">
                <a:alpha val="6313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7294" y="1728977"/>
              <a:ext cx="8251190" cy="4432300"/>
            </a:xfrm>
            <a:custGeom>
              <a:avLst/>
              <a:gdLst/>
              <a:ahLst/>
              <a:cxnLst/>
              <a:rect l="l" t="t" r="r" b="b"/>
              <a:pathLst>
                <a:path w="8251190" h="4432300">
                  <a:moveTo>
                    <a:pt x="0" y="4431792"/>
                  </a:moveTo>
                  <a:lnTo>
                    <a:pt x="8250935" y="4431792"/>
                  </a:lnTo>
                  <a:lnTo>
                    <a:pt x="8250935" y="0"/>
                  </a:lnTo>
                  <a:lnTo>
                    <a:pt x="0" y="0"/>
                  </a:lnTo>
                  <a:lnTo>
                    <a:pt x="0" y="4431792"/>
                  </a:lnTo>
                  <a:close/>
                </a:path>
              </a:pathLst>
            </a:custGeom>
            <a:ln w="38100">
              <a:solidFill>
                <a:srgbClr val="797A7D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7472" y="1674875"/>
              <a:ext cx="8023859" cy="6797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7472" y="2040636"/>
              <a:ext cx="8314944" cy="67970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7472" y="2406396"/>
              <a:ext cx="1210056" cy="67970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52144" y="2406396"/>
              <a:ext cx="2638044" cy="6797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84804" y="2406396"/>
              <a:ext cx="4604004" cy="67970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7472" y="2772156"/>
              <a:ext cx="4866132" cy="67970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08219" y="2772156"/>
              <a:ext cx="557784" cy="67970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960619" y="2772156"/>
              <a:ext cx="3765804" cy="67970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7472" y="3137915"/>
              <a:ext cx="3508248" cy="67970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450336" y="3137915"/>
              <a:ext cx="3909060" cy="67970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954012" y="3137915"/>
              <a:ext cx="838200" cy="67970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47472" y="3503675"/>
              <a:ext cx="6751320" cy="67970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693407" y="3503675"/>
              <a:ext cx="826007" cy="67970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47472" y="3869436"/>
              <a:ext cx="1856231" cy="67970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900427" y="3869436"/>
              <a:ext cx="6717792" cy="67970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47472" y="4235195"/>
              <a:ext cx="2880360" cy="67970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822448" y="4235195"/>
              <a:ext cx="5740908" cy="67970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47472" y="4600956"/>
              <a:ext cx="8532876" cy="67970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47472" y="4966715"/>
              <a:ext cx="2438400" cy="67970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380488" y="4966715"/>
              <a:ext cx="3605784" cy="67970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580887" y="4966715"/>
              <a:ext cx="2307336" cy="67970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47472" y="5332476"/>
              <a:ext cx="1740407" cy="679704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525576" y="1750821"/>
            <a:ext cx="8049895" cy="4075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125" dirty="0">
                <a:solidFill>
                  <a:srgbClr val="FFFFFF"/>
                </a:solidFill>
                <a:latin typeface="Cambria"/>
                <a:cs typeface="Cambria"/>
              </a:rPr>
              <a:t>During</a:t>
            </a:r>
            <a:r>
              <a:rPr sz="2400" b="1" spc="2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8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400" b="1" spc="2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70" dirty="0">
                <a:solidFill>
                  <a:srgbClr val="FFFFFF"/>
                </a:solidFill>
                <a:latin typeface="Cambria"/>
                <a:cs typeface="Cambria"/>
              </a:rPr>
              <a:t>High</a:t>
            </a:r>
            <a:r>
              <a:rPr sz="2400" b="1" spc="2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65" dirty="0">
                <a:solidFill>
                  <a:srgbClr val="FFFFFF"/>
                </a:solidFill>
                <a:latin typeface="Cambria"/>
                <a:cs typeface="Cambria"/>
              </a:rPr>
              <a:t>Renaissance,</a:t>
            </a:r>
            <a:r>
              <a:rPr sz="2400" b="1" spc="26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75" dirty="0">
                <a:solidFill>
                  <a:srgbClr val="FFFFFF"/>
                </a:solidFill>
                <a:latin typeface="Cambria"/>
                <a:cs typeface="Cambria"/>
              </a:rPr>
              <a:t>concepts</a:t>
            </a:r>
            <a:r>
              <a:rPr sz="2400" b="1" spc="2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95" dirty="0">
                <a:solidFill>
                  <a:srgbClr val="FFFFFF"/>
                </a:solidFill>
                <a:latin typeface="Cambria"/>
                <a:cs typeface="Cambria"/>
              </a:rPr>
              <a:t>derived </a:t>
            </a:r>
            <a:r>
              <a:rPr sz="2400" b="1" spc="1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25" dirty="0">
                <a:solidFill>
                  <a:srgbClr val="FFFFFF"/>
                </a:solidFill>
                <a:latin typeface="Cambria"/>
                <a:cs typeface="Cambria"/>
              </a:rPr>
              <a:t>from</a:t>
            </a:r>
            <a:r>
              <a:rPr sz="2400" b="1" spc="2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40" dirty="0">
                <a:solidFill>
                  <a:srgbClr val="FFFFFF"/>
                </a:solidFill>
                <a:latin typeface="Cambria"/>
                <a:cs typeface="Cambria"/>
              </a:rPr>
              <a:t>classical</a:t>
            </a:r>
            <a:r>
              <a:rPr sz="2400" b="1" spc="2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50" dirty="0">
                <a:solidFill>
                  <a:srgbClr val="FFFFFF"/>
                </a:solidFill>
                <a:latin typeface="Cambria"/>
                <a:cs typeface="Cambria"/>
              </a:rPr>
              <a:t>antiquity</a:t>
            </a:r>
            <a:r>
              <a:rPr sz="2400" b="1" spc="2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55" dirty="0">
                <a:solidFill>
                  <a:srgbClr val="FFFFFF"/>
                </a:solidFill>
                <a:latin typeface="Cambria"/>
                <a:cs typeface="Cambria"/>
              </a:rPr>
              <a:t>were</a:t>
            </a:r>
            <a:r>
              <a:rPr sz="2400" b="1" spc="2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05" dirty="0">
                <a:solidFill>
                  <a:srgbClr val="FFFFFF"/>
                </a:solidFill>
                <a:latin typeface="Cambria"/>
                <a:cs typeface="Cambria"/>
              </a:rPr>
              <a:t>developed</a:t>
            </a:r>
            <a:r>
              <a:rPr sz="2400" b="1" spc="2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25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2400" b="1" spc="2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20" dirty="0">
                <a:solidFill>
                  <a:srgbClr val="FFFFFF"/>
                </a:solidFill>
                <a:latin typeface="Cambria"/>
                <a:cs typeface="Cambria"/>
              </a:rPr>
              <a:t>used </a:t>
            </a:r>
            <a:r>
              <a:rPr sz="2400" b="1" spc="1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35" dirty="0">
                <a:solidFill>
                  <a:srgbClr val="FFFFFF"/>
                </a:solidFill>
                <a:latin typeface="Cambria"/>
                <a:cs typeface="Cambria"/>
              </a:rPr>
              <a:t>with</a:t>
            </a:r>
            <a:r>
              <a:rPr sz="2400" b="1" spc="2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95" dirty="0">
                <a:solidFill>
                  <a:srgbClr val="FFFFFF"/>
                </a:solidFill>
                <a:latin typeface="Cambria"/>
                <a:cs typeface="Cambria"/>
              </a:rPr>
              <a:t>greater</a:t>
            </a:r>
            <a:r>
              <a:rPr sz="2400" b="1" spc="2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55" dirty="0">
                <a:solidFill>
                  <a:srgbClr val="FFFFFF"/>
                </a:solidFill>
                <a:latin typeface="Cambria"/>
                <a:cs typeface="Cambria"/>
              </a:rPr>
              <a:t>surety.</a:t>
            </a:r>
            <a:r>
              <a:rPr sz="2400" b="1" spc="27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5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400" b="1" spc="2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85" dirty="0">
                <a:solidFill>
                  <a:srgbClr val="FFFFFF"/>
                </a:solidFill>
                <a:latin typeface="Cambria"/>
                <a:cs typeface="Cambria"/>
              </a:rPr>
              <a:t>most</a:t>
            </a:r>
            <a:r>
              <a:rPr sz="2400" b="1" spc="27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20" dirty="0">
                <a:solidFill>
                  <a:srgbClr val="FFFFFF"/>
                </a:solidFill>
                <a:latin typeface="Cambria"/>
                <a:cs typeface="Cambria"/>
              </a:rPr>
              <a:t>representative </a:t>
            </a:r>
            <a:r>
              <a:rPr sz="2400" b="1" spc="1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60" dirty="0">
                <a:solidFill>
                  <a:srgbClr val="FFFFFF"/>
                </a:solidFill>
                <a:latin typeface="Cambria"/>
                <a:cs typeface="Cambria"/>
              </a:rPr>
              <a:t>architect</a:t>
            </a:r>
            <a:r>
              <a:rPr sz="2400" b="1" spc="2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25" dirty="0">
                <a:solidFill>
                  <a:srgbClr val="FFFFFF"/>
                </a:solidFill>
                <a:latin typeface="Cambria"/>
                <a:cs typeface="Cambria"/>
              </a:rPr>
              <a:t>is</a:t>
            </a:r>
            <a:r>
              <a:rPr sz="2400" b="1" spc="2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40" dirty="0">
                <a:solidFill>
                  <a:srgbClr val="FFFFFF"/>
                </a:solidFill>
                <a:latin typeface="Cambria"/>
                <a:cs typeface="Cambria"/>
              </a:rPr>
              <a:t>Bramante</a:t>
            </a:r>
            <a:r>
              <a:rPr sz="2400" b="1" spc="2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05" dirty="0">
                <a:solidFill>
                  <a:srgbClr val="FFFFFF"/>
                </a:solidFill>
                <a:latin typeface="Cambria"/>
                <a:cs typeface="Cambria"/>
              </a:rPr>
              <a:t>(1444</a:t>
            </a:r>
            <a:r>
              <a:rPr sz="2400" b="1" spc="105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r>
              <a:rPr sz="2400" b="1" spc="105" dirty="0">
                <a:solidFill>
                  <a:srgbClr val="FFFFFF"/>
                </a:solidFill>
                <a:latin typeface="Cambria"/>
                <a:cs typeface="Cambria"/>
              </a:rPr>
              <a:t>1514)</a:t>
            </a:r>
            <a:r>
              <a:rPr sz="2400" b="1" spc="3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05" dirty="0">
                <a:solidFill>
                  <a:srgbClr val="FFFFFF"/>
                </a:solidFill>
                <a:latin typeface="Cambria"/>
                <a:cs typeface="Cambria"/>
              </a:rPr>
              <a:t>who</a:t>
            </a:r>
            <a:r>
              <a:rPr sz="2400" b="1" spc="2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25" dirty="0">
                <a:solidFill>
                  <a:srgbClr val="FFFFFF"/>
                </a:solidFill>
                <a:latin typeface="Cambria"/>
                <a:cs typeface="Cambria"/>
              </a:rPr>
              <a:t>expanded </a:t>
            </a:r>
            <a:r>
              <a:rPr sz="2400" b="1" spc="1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8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400" b="1" spc="27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20" dirty="0">
                <a:solidFill>
                  <a:srgbClr val="FFFFFF"/>
                </a:solidFill>
                <a:latin typeface="Cambria"/>
                <a:cs typeface="Cambria"/>
              </a:rPr>
              <a:t>applicability</a:t>
            </a:r>
            <a:r>
              <a:rPr sz="2400" b="1" spc="2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20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2400" b="1" spc="2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40" dirty="0">
                <a:solidFill>
                  <a:srgbClr val="FFFFFF"/>
                </a:solidFill>
                <a:latin typeface="Cambria"/>
                <a:cs typeface="Cambria"/>
              </a:rPr>
              <a:t>classical</a:t>
            </a:r>
            <a:r>
              <a:rPr sz="2400" b="1" spc="2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40" dirty="0">
                <a:solidFill>
                  <a:srgbClr val="FFFFFF"/>
                </a:solidFill>
                <a:latin typeface="Cambria"/>
                <a:cs typeface="Cambria"/>
              </a:rPr>
              <a:t>architecture</a:t>
            </a:r>
            <a:r>
              <a:rPr sz="2400" b="1" spc="2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70" dirty="0">
                <a:solidFill>
                  <a:srgbClr val="FFFFFF"/>
                </a:solidFill>
                <a:latin typeface="Cambria"/>
                <a:cs typeface="Cambria"/>
              </a:rPr>
              <a:t>to </a:t>
            </a:r>
            <a:r>
              <a:rPr sz="2400" b="1" spc="1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35" dirty="0">
                <a:solidFill>
                  <a:srgbClr val="FFFFFF"/>
                </a:solidFill>
                <a:latin typeface="Cambria"/>
                <a:cs typeface="Cambria"/>
              </a:rPr>
              <a:t>contemporary</a:t>
            </a:r>
            <a:r>
              <a:rPr sz="2400" b="1" spc="2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25" dirty="0">
                <a:solidFill>
                  <a:srgbClr val="FFFFFF"/>
                </a:solidFill>
                <a:latin typeface="Cambria"/>
                <a:cs typeface="Cambria"/>
              </a:rPr>
              <a:t>buildings.</a:t>
            </a:r>
            <a:r>
              <a:rPr sz="2400" b="1" spc="27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60" dirty="0">
                <a:solidFill>
                  <a:srgbClr val="FFFFFF"/>
                </a:solidFill>
                <a:latin typeface="Cambria"/>
                <a:cs typeface="Cambria"/>
              </a:rPr>
              <a:t>His</a:t>
            </a:r>
            <a:r>
              <a:rPr sz="2400" b="1" spc="2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210" dirty="0">
                <a:solidFill>
                  <a:srgbClr val="FFFFFF"/>
                </a:solidFill>
                <a:latin typeface="Cambria"/>
                <a:cs typeface="Cambria"/>
              </a:rPr>
              <a:t>San</a:t>
            </a:r>
            <a:r>
              <a:rPr sz="2400" b="1" spc="2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05" dirty="0">
                <a:solidFill>
                  <a:srgbClr val="FFFFFF"/>
                </a:solidFill>
                <a:latin typeface="Cambria"/>
                <a:cs typeface="Cambria"/>
              </a:rPr>
              <a:t>Pietro</a:t>
            </a:r>
            <a:r>
              <a:rPr sz="2400" b="1" spc="2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45" dirty="0">
                <a:solidFill>
                  <a:srgbClr val="FFFFFF"/>
                </a:solidFill>
                <a:latin typeface="Cambria"/>
                <a:cs typeface="Cambria"/>
              </a:rPr>
              <a:t>in </a:t>
            </a:r>
            <a:r>
              <a:rPr sz="2400" b="1" spc="1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35" dirty="0">
                <a:solidFill>
                  <a:srgbClr val="FFFFFF"/>
                </a:solidFill>
                <a:latin typeface="Cambria"/>
                <a:cs typeface="Cambria"/>
              </a:rPr>
              <a:t>Montorio </a:t>
            </a:r>
            <a:r>
              <a:rPr sz="2400" b="1" spc="35" dirty="0">
                <a:solidFill>
                  <a:srgbClr val="FFFFFF"/>
                </a:solidFill>
                <a:latin typeface="Cambria"/>
                <a:cs typeface="Cambria"/>
              </a:rPr>
              <a:t>(1503)</a:t>
            </a:r>
            <a:r>
              <a:rPr sz="2400" b="1" spc="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85" dirty="0">
                <a:solidFill>
                  <a:srgbClr val="FFFFFF"/>
                </a:solidFill>
                <a:latin typeface="Cambria"/>
                <a:cs typeface="Cambria"/>
              </a:rPr>
              <a:t>was</a:t>
            </a:r>
            <a:r>
              <a:rPr sz="2400" b="1" spc="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35" dirty="0">
                <a:solidFill>
                  <a:srgbClr val="FFFFFF"/>
                </a:solidFill>
                <a:latin typeface="Cambria"/>
                <a:cs typeface="Cambria"/>
              </a:rPr>
              <a:t>directly </a:t>
            </a:r>
            <a:r>
              <a:rPr sz="2400" b="1" spc="105" dirty="0">
                <a:solidFill>
                  <a:srgbClr val="FFFFFF"/>
                </a:solidFill>
                <a:latin typeface="Cambria"/>
                <a:cs typeface="Cambria"/>
              </a:rPr>
              <a:t>inspired </a:t>
            </a:r>
            <a:r>
              <a:rPr sz="2400" b="1" spc="114" dirty="0">
                <a:solidFill>
                  <a:srgbClr val="FFFFFF"/>
                </a:solidFill>
                <a:latin typeface="Cambria"/>
                <a:cs typeface="Cambria"/>
              </a:rPr>
              <a:t>by circular </a:t>
            </a:r>
            <a:r>
              <a:rPr sz="2400" b="1" spc="1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90" dirty="0">
                <a:solidFill>
                  <a:srgbClr val="FFFFFF"/>
                </a:solidFill>
                <a:latin typeface="Cambria"/>
                <a:cs typeface="Cambria"/>
              </a:rPr>
              <a:t>Roman</a:t>
            </a:r>
            <a:r>
              <a:rPr sz="2400" b="1" spc="3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60" dirty="0">
                <a:solidFill>
                  <a:srgbClr val="FFFFFF"/>
                </a:solidFill>
                <a:latin typeface="Cambria"/>
                <a:cs typeface="Cambria"/>
              </a:rPr>
              <a:t>temples.</a:t>
            </a:r>
            <a:r>
              <a:rPr sz="2400" b="1" spc="2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75" dirty="0">
                <a:solidFill>
                  <a:srgbClr val="FFFFFF"/>
                </a:solidFill>
                <a:latin typeface="Cambria"/>
                <a:cs typeface="Cambria"/>
              </a:rPr>
              <a:t>He</a:t>
            </a:r>
            <a:r>
              <a:rPr sz="2400" b="1" spc="2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25" dirty="0">
                <a:solidFill>
                  <a:srgbClr val="FFFFFF"/>
                </a:solidFill>
                <a:latin typeface="Cambria"/>
                <a:cs typeface="Cambria"/>
              </a:rPr>
              <a:t>was,</a:t>
            </a:r>
            <a:r>
              <a:rPr sz="2400" b="1" spc="3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14" dirty="0">
                <a:solidFill>
                  <a:srgbClr val="FFFFFF"/>
                </a:solidFill>
                <a:latin typeface="Cambria"/>
                <a:cs typeface="Cambria"/>
              </a:rPr>
              <a:t>however,</a:t>
            </a:r>
            <a:r>
              <a:rPr lang="es-ES" sz="2400" b="1" spc="11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lang="es-ES" sz="2400" b="1" spc="114" dirty="0" err="1">
                <a:solidFill>
                  <a:srgbClr val="FFFFFF"/>
                </a:solidFill>
                <a:latin typeface="Cambria"/>
                <a:cs typeface="Cambria"/>
              </a:rPr>
              <a:t>extremely</a:t>
            </a:r>
            <a:r>
              <a:rPr lang="es-ES" sz="2400" b="1" spc="11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lang="es-ES" sz="2400" b="1" spc="114" dirty="0" err="1">
                <a:solidFill>
                  <a:srgbClr val="FFFFFF"/>
                </a:solidFill>
                <a:latin typeface="Cambria"/>
                <a:cs typeface="Cambria"/>
              </a:rPr>
              <a:t>inclined</a:t>
            </a:r>
            <a:r>
              <a:rPr sz="2400" b="1" spc="2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70" dirty="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sz="2400" b="1" spc="27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8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400" b="1" spc="2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40" dirty="0">
                <a:solidFill>
                  <a:srgbClr val="FFFFFF"/>
                </a:solidFill>
                <a:latin typeface="Cambria"/>
                <a:cs typeface="Cambria"/>
              </a:rPr>
              <a:t>classical</a:t>
            </a:r>
            <a:r>
              <a:rPr sz="2400" b="1" spc="25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30" dirty="0">
                <a:solidFill>
                  <a:srgbClr val="FFFFFF"/>
                </a:solidFill>
                <a:latin typeface="Cambria"/>
                <a:cs typeface="Cambria"/>
              </a:rPr>
              <a:t>forms</a:t>
            </a:r>
            <a:r>
              <a:rPr sz="2400" b="1" spc="2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25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2400" b="1" spc="2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65" dirty="0">
                <a:solidFill>
                  <a:srgbClr val="FFFFFF"/>
                </a:solidFill>
                <a:latin typeface="Cambria"/>
                <a:cs typeface="Cambria"/>
              </a:rPr>
              <a:t>it</a:t>
            </a:r>
            <a:r>
              <a:rPr sz="2400" b="1" spc="27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85" dirty="0">
                <a:solidFill>
                  <a:srgbClr val="FFFFFF"/>
                </a:solidFill>
                <a:latin typeface="Cambria"/>
                <a:cs typeface="Cambria"/>
              </a:rPr>
              <a:t>was</a:t>
            </a:r>
            <a:r>
              <a:rPr sz="2400" b="1" spc="2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45" dirty="0">
                <a:solidFill>
                  <a:srgbClr val="FFFFFF"/>
                </a:solidFill>
                <a:latin typeface="Cambria"/>
                <a:cs typeface="Cambria"/>
              </a:rPr>
              <a:t>his</a:t>
            </a:r>
            <a:r>
              <a:rPr sz="2400" b="1" spc="2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50" dirty="0">
                <a:solidFill>
                  <a:srgbClr val="FFFFFF"/>
                </a:solidFill>
                <a:latin typeface="Cambria"/>
                <a:cs typeface="Cambria"/>
              </a:rPr>
              <a:t>style</a:t>
            </a:r>
            <a:r>
              <a:rPr sz="2400" b="1" spc="27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90" dirty="0">
                <a:solidFill>
                  <a:srgbClr val="FFFFFF"/>
                </a:solidFill>
                <a:latin typeface="Cambria"/>
                <a:cs typeface="Cambria"/>
              </a:rPr>
              <a:t>that</a:t>
            </a:r>
            <a:r>
              <a:rPr sz="2400" b="1" spc="27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85" dirty="0">
                <a:solidFill>
                  <a:srgbClr val="FFFFFF"/>
                </a:solidFill>
                <a:latin typeface="Cambria"/>
                <a:cs typeface="Cambria"/>
              </a:rPr>
              <a:t>was </a:t>
            </a:r>
            <a:r>
              <a:rPr sz="2400" b="1" spc="-5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70" dirty="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sz="2400" b="1" spc="27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50" dirty="0">
                <a:solidFill>
                  <a:srgbClr val="FFFFFF"/>
                </a:solidFill>
                <a:latin typeface="Cambria"/>
                <a:cs typeface="Cambria"/>
              </a:rPr>
              <a:t>dominate</a:t>
            </a:r>
            <a:r>
              <a:rPr sz="2400" b="1" spc="2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30" dirty="0">
                <a:solidFill>
                  <a:srgbClr val="FFFFFF"/>
                </a:solidFill>
                <a:latin typeface="Cambria"/>
                <a:cs typeface="Cambria"/>
              </a:rPr>
              <a:t>Italian</a:t>
            </a:r>
            <a:r>
              <a:rPr sz="2400" b="1" spc="2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40" dirty="0">
                <a:solidFill>
                  <a:srgbClr val="FFFFFF"/>
                </a:solidFill>
                <a:latin typeface="Cambria"/>
                <a:cs typeface="Cambria"/>
              </a:rPr>
              <a:t>architecture</a:t>
            </a:r>
            <a:r>
              <a:rPr sz="2400" b="1" spc="2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45" dirty="0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sz="2400" b="1" spc="2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8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400" b="1" spc="2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85" dirty="0">
                <a:solidFill>
                  <a:srgbClr val="FFFFFF"/>
                </a:solidFill>
                <a:latin typeface="Cambria"/>
                <a:cs typeface="Cambria"/>
              </a:rPr>
              <a:t>16th </a:t>
            </a:r>
            <a:r>
              <a:rPr sz="2400" b="1" spc="1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400" b="1" spc="170" dirty="0">
                <a:solidFill>
                  <a:srgbClr val="FFFFFF"/>
                </a:solidFill>
                <a:latin typeface="Cambria"/>
                <a:cs typeface="Cambria"/>
              </a:rPr>
              <a:t>century.</a:t>
            </a:r>
            <a:endParaRPr sz="24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84404" y="0"/>
            <a:ext cx="8879205" cy="6858000"/>
            <a:chOff x="184404" y="0"/>
            <a:chExt cx="8879205" cy="6858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60619" y="719327"/>
              <a:ext cx="4102608" cy="613867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246631" y="0"/>
              <a:ext cx="6600825" cy="1041400"/>
            </a:xfrm>
            <a:custGeom>
              <a:avLst/>
              <a:gdLst/>
              <a:ahLst/>
              <a:cxnLst/>
              <a:rect l="l" t="t" r="r" b="b"/>
              <a:pathLst>
                <a:path w="6600825" h="1041400">
                  <a:moveTo>
                    <a:pt x="0" y="1040891"/>
                  </a:moveTo>
                  <a:lnTo>
                    <a:pt x="6600444" y="1040891"/>
                  </a:lnTo>
                  <a:lnTo>
                    <a:pt x="6600444" y="0"/>
                  </a:lnTo>
                  <a:lnTo>
                    <a:pt x="0" y="0"/>
                  </a:lnTo>
                  <a:lnTo>
                    <a:pt x="0" y="1040891"/>
                  </a:lnTo>
                  <a:close/>
                </a:path>
              </a:pathLst>
            </a:custGeom>
            <a:solidFill>
              <a:srgbClr val="895C00">
                <a:alpha val="5294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25879" y="141731"/>
              <a:ext cx="6432804" cy="68275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83156" y="199770"/>
              <a:ext cx="6317234" cy="56629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44424" y="1228344"/>
              <a:ext cx="4320540" cy="5017135"/>
            </a:xfrm>
            <a:custGeom>
              <a:avLst/>
              <a:gdLst/>
              <a:ahLst/>
              <a:cxnLst/>
              <a:rect l="l" t="t" r="r" b="b"/>
              <a:pathLst>
                <a:path w="4320540" h="5017135">
                  <a:moveTo>
                    <a:pt x="4320540" y="0"/>
                  </a:moveTo>
                  <a:lnTo>
                    <a:pt x="0" y="0"/>
                  </a:lnTo>
                  <a:lnTo>
                    <a:pt x="0" y="5017008"/>
                  </a:lnTo>
                  <a:lnTo>
                    <a:pt x="4320540" y="5017008"/>
                  </a:lnTo>
                  <a:lnTo>
                    <a:pt x="4320540" y="0"/>
                  </a:lnTo>
                  <a:close/>
                </a:path>
              </a:pathLst>
            </a:custGeom>
            <a:solidFill>
              <a:srgbClr val="895C00">
                <a:alpha val="6392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4424" y="1228344"/>
              <a:ext cx="4320540" cy="5017135"/>
            </a:xfrm>
            <a:custGeom>
              <a:avLst/>
              <a:gdLst/>
              <a:ahLst/>
              <a:cxnLst/>
              <a:rect l="l" t="t" r="r" b="b"/>
              <a:pathLst>
                <a:path w="4320540" h="5017135">
                  <a:moveTo>
                    <a:pt x="0" y="5017008"/>
                  </a:moveTo>
                  <a:lnTo>
                    <a:pt x="4320540" y="5017008"/>
                  </a:lnTo>
                  <a:lnTo>
                    <a:pt x="4320540" y="0"/>
                  </a:lnTo>
                  <a:lnTo>
                    <a:pt x="0" y="0"/>
                  </a:lnTo>
                  <a:lnTo>
                    <a:pt x="0" y="5017008"/>
                  </a:lnTo>
                  <a:close/>
                </a:path>
              </a:pathLst>
            </a:custGeom>
            <a:ln w="57911">
              <a:solidFill>
                <a:srgbClr val="797A7D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4404" y="1144524"/>
              <a:ext cx="4390644" cy="89916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4404" y="1632204"/>
              <a:ext cx="1874520" cy="89916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25523" y="1632204"/>
              <a:ext cx="737615" cy="89916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66899" y="1632204"/>
              <a:ext cx="2665476" cy="89916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4404" y="2119883"/>
              <a:ext cx="3436620" cy="89916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4404" y="2607564"/>
              <a:ext cx="4261104" cy="89916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4404" y="3095244"/>
              <a:ext cx="3974591" cy="8991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84404" y="3582923"/>
              <a:ext cx="3291840" cy="89915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84404" y="4070603"/>
              <a:ext cx="3733800" cy="89916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84404" y="4558284"/>
              <a:ext cx="3601212" cy="89915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252215" y="4558284"/>
              <a:ext cx="1662684" cy="89915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84404" y="5045964"/>
              <a:ext cx="3291840" cy="89916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942843" y="5045964"/>
              <a:ext cx="1697735" cy="89916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84404" y="5519928"/>
              <a:ext cx="1110996" cy="89916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62000" y="5519928"/>
              <a:ext cx="1746504" cy="89916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975104" y="5519928"/>
              <a:ext cx="672083" cy="899160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423163" y="1246073"/>
            <a:ext cx="4088129" cy="48907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345440">
              <a:lnSpc>
                <a:spcPct val="100000"/>
              </a:lnSpc>
              <a:spcBef>
                <a:spcPts val="105"/>
              </a:spcBef>
              <a:tabLst>
                <a:tab pos="1353820" algn="l"/>
                <a:tab pos="1675130" algn="l"/>
                <a:tab pos="2370455" algn="l"/>
              </a:tabLst>
            </a:pPr>
            <a:r>
              <a:rPr sz="3200" b="1" spc="210" dirty="0">
                <a:solidFill>
                  <a:srgbClr val="FFFFFF"/>
                </a:solidFill>
                <a:latin typeface="Cambria"/>
                <a:cs typeface="Cambria"/>
              </a:rPr>
              <a:t>Donato	</a:t>
            </a:r>
            <a:r>
              <a:rPr sz="3200" b="1" spc="165" dirty="0">
                <a:solidFill>
                  <a:srgbClr val="FFFFFF"/>
                </a:solidFill>
                <a:latin typeface="Cambria"/>
                <a:cs typeface="Cambria"/>
              </a:rPr>
              <a:t>Bramante  </a:t>
            </a:r>
            <a:r>
              <a:rPr sz="3200" b="1" spc="114" dirty="0">
                <a:solidFill>
                  <a:srgbClr val="FFFFFF"/>
                </a:solidFill>
                <a:latin typeface="Cambria"/>
                <a:cs typeface="Cambria"/>
              </a:rPr>
              <a:t>(1444	</a:t>
            </a:r>
            <a:r>
              <a:rPr sz="3200" b="1" spc="425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r>
              <a:rPr sz="3200" b="1" spc="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b="1" spc="215" dirty="0">
                <a:solidFill>
                  <a:srgbClr val="FFFFFF"/>
                </a:solidFill>
                <a:latin typeface="Cambria"/>
                <a:cs typeface="Cambria"/>
              </a:rPr>
              <a:t>11	March</a:t>
            </a:r>
            <a:endParaRPr sz="3200">
              <a:latin typeface="Cambria"/>
              <a:cs typeface="Cambria"/>
            </a:endParaRPr>
          </a:p>
          <a:p>
            <a:pPr marL="12700" marR="5080">
              <a:lnSpc>
                <a:spcPct val="99600"/>
              </a:lnSpc>
              <a:spcBef>
                <a:spcPts val="20"/>
              </a:spcBef>
              <a:tabLst>
                <a:tab pos="589915" algn="l"/>
                <a:tab pos="1003935" algn="l"/>
                <a:tab pos="1331595" algn="l"/>
                <a:tab pos="1353820" algn="l"/>
                <a:tab pos="1532890" algn="l"/>
                <a:tab pos="2242185" algn="l"/>
                <a:tab pos="2265680" algn="l"/>
                <a:tab pos="2771140" algn="l"/>
                <a:tab pos="3081020" algn="l"/>
              </a:tabLst>
            </a:pPr>
            <a:r>
              <a:rPr sz="3200" b="1" spc="110" dirty="0">
                <a:solidFill>
                  <a:srgbClr val="FFFFFF"/>
                </a:solidFill>
                <a:latin typeface="Cambria"/>
                <a:cs typeface="Cambria"/>
              </a:rPr>
              <a:t>1514)		</a:t>
            </a:r>
            <a:r>
              <a:rPr sz="3200" b="1" spc="114" dirty="0">
                <a:solidFill>
                  <a:srgbClr val="FFFFFF"/>
                </a:solidFill>
                <a:latin typeface="Cambria"/>
                <a:cs typeface="Cambria"/>
              </a:rPr>
              <a:t>was		</a:t>
            </a:r>
            <a:r>
              <a:rPr sz="3200" b="1" spc="190" dirty="0">
                <a:solidFill>
                  <a:srgbClr val="FFFFFF"/>
                </a:solidFill>
                <a:latin typeface="Cambria"/>
                <a:cs typeface="Cambria"/>
              </a:rPr>
              <a:t>an </a:t>
            </a:r>
            <a:r>
              <a:rPr sz="3200" b="1" spc="1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175" dirty="0">
                <a:solidFill>
                  <a:srgbClr val="FFFFFF"/>
                </a:solidFill>
                <a:latin typeface="Cambria"/>
                <a:cs typeface="Cambria"/>
              </a:rPr>
              <a:t>Italian	</a:t>
            </a:r>
            <a:r>
              <a:rPr sz="3200" b="1" spc="235" dirty="0">
                <a:solidFill>
                  <a:srgbClr val="FFFFFF"/>
                </a:solidFill>
                <a:latin typeface="Cambria"/>
                <a:cs typeface="Cambria"/>
              </a:rPr>
              <a:t>architect, </a:t>
            </a:r>
            <a:r>
              <a:rPr sz="3200" b="1" spc="2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145" dirty="0">
                <a:solidFill>
                  <a:srgbClr val="FFFFFF"/>
                </a:solidFill>
                <a:latin typeface="Cambria"/>
                <a:cs typeface="Cambria"/>
              </a:rPr>
              <a:t>who	</a:t>
            </a:r>
            <a:r>
              <a:rPr sz="3200" b="1" spc="185" dirty="0">
                <a:solidFill>
                  <a:srgbClr val="FFFFFF"/>
                </a:solidFill>
                <a:latin typeface="Cambria"/>
                <a:cs typeface="Cambria"/>
              </a:rPr>
              <a:t>introduced </a:t>
            </a:r>
            <a:r>
              <a:rPr sz="3200" b="1" spc="1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215" dirty="0">
                <a:solidFill>
                  <a:srgbClr val="FFFFFF"/>
                </a:solidFill>
                <a:latin typeface="Cambria"/>
                <a:cs typeface="Cambria"/>
              </a:rPr>
              <a:t>Renaissance </a:t>
            </a:r>
            <a:r>
              <a:rPr sz="3200" b="1" spc="2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195" dirty="0">
                <a:solidFill>
                  <a:srgbClr val="FFFFFF"/>
                </a:solidFill>
                <a:latin typeface="Cambria"/>
                <a:cs typeface="Cambria"/>
              </a:rPr>
              <a:t>architecture	</a:t>
            </a:r>
            <a:r>
              <a:rPr sz="3200" b="1" spc="235" dirty="0">
                <a:solidFill>
                  <a:srgbClr val="FFFFFF"/>
                </a:solidFill>
                <a:latin typeface="Cambria"/>
                <a:cs typeface="Cambria"/>
              </a:rPr>
              <a:t>to </a:t>
            </a:r>
            <a:r>
              <a:rPr sz="3200" b="1" spc="2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190" dirty="0">
                <a:solidFill>
                  <a:srgbClr val="FFFFFF"/>
                </a:solidFill>
                <a:latin typeface="Cambria"/>
                <a:cs typeface="Cambria"/>
              </a:rPr>
              <a:t>Milan</a:t>
            </a:r>
            <a:r>
              <a:rPr sz="3200" b="1" dirty="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sz="3200" b="1" spc="170" dirty="0">
                <a:solidFill>
                  <a:srgbClr val="FFFFFF"/>
                </a:solidFill>
                <a:latin typeface="Cambria"/>
                <a:cs typeface="Cambria"/>
              </a:rPr>
              <a:t>an</a:t>
            </a:r>
            <a:r>
              <a:rPr sz="3200" b="1" spc="185" dirty="0">
                <a:solidFill>
                  <a:srgbClr val="FFFFFF"/>
                </a:solidFill>
                <a:latin typeface="Cambria"/>
                <a:cs typeface="Cambria"/>
              </a:rPr>
              <a:t>d</a:t>
            </a:r>
            <a:r>
              <a:rPr sz="3200" b="1" dirty="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sz="3200" b="1" spc="245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3200" b="1" dirty="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sz="3200" b="1" spc="185" dirty="0">
                <a:solidFill>
                  <a:srgbClr val="FFFFFF"/>
                </a:solidFill>
                <a:latin typeface="Cambria"/>
                <a:cs typeface="Cambria"/>
              </a:rPr>
              <a:t>High  </a:t>
            </a:r>
            <a:r>
              <a:rPr sz="3200" b="1" spc="215" dirty="0">
                <a:solidFill>
                  <a:srgbClr val="FFFFFF"/>
                </a:solidFill>
                <a:latin typeface="Cambria"/>
                <a:cs typeface="Cambria"/>
              </a:rPr>
              <a:t>Renaissance	</a:t>
            </a:r>
            <a:r>
              <a:rPr sz="3200" b="1" spc="204" dirty="0">
                <a:solidFill>
                  <a:srgbClr val="FFFFFF"/>
                </a:solidFill>
                <a:latin typeface="Cambria"/>
                <a:cs typeface="Cambria"/>
              </a:rPr>
              <a:t>style </a:t>
            </a:r>
            <a:r>
              <a:rPr sz="3200" b="1" spc="2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235" dirty="0">
                <a:solidFill>
                  <a:srgbClr val="FFFFFF"/>
                </a:solidFill>
                <a:latin typeface="Cambria"/>
                <a:cs typeface="Cambria"/>
              </a:rPr>
              <a:t>to	</a:t>
            </a:r>
            <a:r>
              <a:rPr sz="3200" b="1" spc="280" dirty="0">
                <a:solidFill>
                  <a:srgbClr val="FFFFFF"/>
                </a:solidFill>
                <a:latin typeface="Cambria"/>
                <a:cs typeface="Cambria"/>
              </a:rPr>
              <a:t>Rome.</a:t>
            </a:r>
            <a:endParaRPr sz="32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30351" y="466344"/>
            <a:ext cx="8155305" cy="685800"/>
            <a:chOff x="530351" y="466344"/>
            <a:chExt cx="8155305" cy="6858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0351" y="466344"/>
              <a:ext cx="8154924" cy="6858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8822" y="523621"/>
              <a:ext cx="8038414" cy="56997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77952" y="609600"/>
            <a:ext cx="8155305" cy="685800"/>
            <a:chOff x="377952" y="609600"/>
            <a:chExt cx="8155305" cy="6858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7952" y="609600"/>
              <a:ext cx="8154924" cy="6858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6511" y="667639"/>
              <a:ext cx="8038452" cy="56997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839211" y="188976"/>
            <a:ext cx="3415665" cy="1199515"/>
            <a:chOff x="2839211" y="188976"/>
            <a:chExt cx="3415665" cy="1199515"/>
          </a:xfrm>
        </p:grpSpPr>
        <p:sp>
          <p:nvSpPr>
            <p:cNvPr id="4" name="object 4"/>
            <p:cNvSpPr/>
            <p:nvPr/>
          </p:nvSpPr>
          <p:spPr>
            <a:xfrm>
              <a:off x="2839211" y="188976"/>
              <a:ext cx="3415665" cy="1199515"/>
            </a:xfrm>
            <a:custGeom>
              <a:avLst/>
              <a:gdLst/>
              <a:ahLst/>
              <a:cxnLst/>
              <a:rect l="l" t="t" r="r" b="b"/>
              <a:pathLst>
                <a:path w="3415665" h="1199515">
                  <a:moveTo>
                    <a:pt x="3415284" y="0"/>
                  </a:moveTo>
                  <a:lnTo>
                    <a:pt x="0" y="0"/>
                  </a:lnTo>
                  <a:lnTo>
                    <a:pt x="0" y="1199388"/>
                  </a:lnTo>
                  <a:lnTo>
                    <a:pt x="3415284" y="1199388"/>
                  </a:lnTo>
                  <a:lnTo>
                    <a:pt x="3415284" y="0"/>
                  </a:lnTo>
                  <a:close/>
                </a:path>
              </a:pathLst>
            </a:custGeom>
            <a:solidFill>
              <a:srgbClr val="895C00">
                <a:alpha val="6392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12363" y="411480"/>
              <a:ext cx="3304032" cy="9601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74847" y="474471"/>
              <a:ext cx="3179318" cy="835279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41148" y="1482852"/>
            <a:ext cx="4590415" cy="3914140"/>
            <a:chOff x="41148" y="1482852"/>
            <a:chExt cx="4590415" cy="3914140"/>
          </a:xfrm>
        </p:grpSpPr>
        <p:sp>
          <p:nvSpPr>
            <p:cNvPr id="8" name="object 8"/>
            <p:cNvSpPr/>
            <p:nvPr/>
          </p:nvSpPr>
          <p:spPr>
            <a:xfrm>
              <a:off x="179832" y="1557528"/>
              <a:ext cx="4366260" cy="3662679"/>
            </a:xfrm>
            <a:custGeom>
              <a:avLst/>
              <a:gdLst/>
              <a:ahLst/>
              <a:cxnLst/>
              <a:rect l="l" t="t" r="r" b="b"/>
              <a:pathLst>
                <a:path w="4366260" h="3662679">
                  <a:moveTo>
                    <a:pt x="4366260" y="0"/>
                  </a:moveTo>
                  <a:lnTo>
                    <a:pt x="0" y="0"/>
                  </a:lnTo>
                  <a:lnTo>
                    <a:pt x="0" y="3662172"/>
                  </a:lnTo>
                  <a:lnTo>
                    <a:pt x="4366260" y="3662172"/>
                  </a:lnTo>
                  <a:lnTo>
                    <a:pt x="4366260" y="0"/>
                  </a:lnTo>
                  <a:close/>
                </a:path>
              </a:pathLst>
            </a:custGeom>
            <a:solidFill>
              <a:srgbClr val="895C00">
                <a:alpha val="6392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148" y="1482852"/>
              <a:ext cx="3374136" cy="81991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27603" y="1482852"/>
              <a:ext cx="672083" cy="81991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148" y="1924812"/>
              <a:ext cx="1827276" cy="81991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80744" y="1924812"/>
              <a:ext cx="1763268" cy="81991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56331" y="1924812"/>
              <a:ext cx="612647" cy="81991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148" y="2366772"/>
              <a:ext cx="2174748" cy="81991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56231" y="2366772"/>
              <a:ext cx="937259" cy="81991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32303" y="2366772"/>
              <a:ext cx="1763268" cy="81991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07892" y="2366772"/>
              <a:ext cx="737615" cy="81991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148" y="2808732"/>
              <a:ext cx="4559808" cy="81991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148" y="3250691"/>
              <a:ext cx="4357116" cy="81991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1148" y="3692652"/>
              <a:ext cx="4207764" cy="81991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1148" y="4134612"/>
              <a:ext cx="4590288" cy="81991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148" y="4576572"/>
              <a:ext cx="3115056" cy="819911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258267" y="1576577"/>
            <a:ext cx="4001135" cy="3562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b="1" spc="190" dirty="0">
                <a:solidFill>
                  <a:srgbClr val="FFFFFF"/>
                </a:solidFill>
                <a:latin typeface="Cambria"/>
                <a:cs typeface="Cambria"/>
              </a:rPr>
              <a:t>Raphael,</a:t>
            </a:r>
            <a:r>
              <a:rPr sz="2900" b="1" spc="3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900" b="1" spc="155" dirty="0">
                <a:solidFill>
                  <a:srgbClr val="FFFFFF"/>
                </a:solidFill>
                <a:latin typeface="Cambria"/>
                <a:cs typeface="Cambria"/>
              </a:rPr>
              <a:t>(1483</a:t>
            </a:r>
            <a:r>
              <a:rPr sz="2900" b="1" spc="155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endParaRPr sz="29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tabLst>
                <a:tab pos="1296670" algn="l"/>
                <a:tab pos="1827530" algn="l"/>
                <a:tab pos="1885950" algn="l"/>
                <a:tab pos="2462530" algn="l"/>
              </a:tabLst>
            </a:pPr>
            <a:r>
              <a:rPr sz="2900" b="1" spc="140" dirty="0">
                <a:solidFill>
                  <a:srgbClr val="FFFFFF"/>
                </a:solidFill>
                <a:latin typeface="Cambria"/>
                <a:cs typeface="Cambria"/>
              </a:rPr>
              <a:t>1520),</a:t>
            </a:r>
            <a:r>
              <a:rPr sz="2900" b="1" spc="3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900" b="1" spc="145" dirty="0">
                <a:solidFill>
                  <a:srgbClr val="FFFFFF"/>
                </a:solidFill>
                <a:latin typeface="Cambria"/>
                <a:cs typeface="Cambria"/>
              </a:rPr>
              <a:t>Urbino. </a:t>
            </a:r>
            <a:r>
              <a:rPr sz="2900" b="1" spc="150" dirty="0">
                <a:solidFill>
                  <a:srgbClr val="FFFFFF"/>
                </a:solidFill>
                <a:latin typeface="Cambria"/>
                <a:cs typeface="Cambria"/>
              </a:rPr>
              <a:t> Raffaello	</a:t>
            </a:r>
            <a:r>
              <a:rPr sz="2900" b="1" spc="125" dirty="0">
                <a:solidFill>
                  <a:srgbClr val="FFFFFF"/>
                </a:solidFill>
                <a:latin typeface="Cambria"/>
                <a:cs typeface="Cambria"/>
              </a:rPr>
              <a:t>da</a:t>
            </a:r>
            <a:r>
              <a:rPr sz="2900" b="1" spc="3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900" b="1" spc="145" dirty="0">
                <a:solidFill>
                  <a:srgbClr val="FFFFFF"/>
                </a:solidFill>
                <a:latin typeface="Cambria"/>
                <a:cs typeface="Cambria"/>
              </a:rPr>
              <a:t>Urbino, </a:t>
            </a:r>
            <a:r>
              <a:rPr sz="2900" b="1" spc="1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900" b="1" spc="140" dirty="0">
                <a:solidFill>
                  <a:srgbClr val="FFFFFF"/>
                </a:solidFill>
                <a:latin typeface="Cambria"/>
                <a:cs typeface="Cambria"/>
              </a:rPr>
              <a:t>better	</a:t>
            </a:r>
            <a:r>
              <a:rPr sz="2900" b="1" spc="155" dirty="0">
                <a:solidFill>
                  <a:srgbClr val="FFFFFF"/>
                </a:solidFill>
                <a:latin typeface="Cambria"/>
                <a:cs typeface="Cambria"/>
              </a:rPr>
              <a:t>known</a:t>
            </a:r>
            <a:r>
              <a:rPr sz="2900" b="1" spc="27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900" b="1" spc="160" dirty="0">
                <a:solidFill>
                  <a:srgbClr val="FFFFFF"/>
                </a:solidFill>
                <a:latin typeface="Cambria"/>
                <a:cs typeface="Cambria"/>
              </a:rPr>
              <a:t>simple </a:t>
            </a:r>
            <a:r>
              <a:rPr sz="2900" b="1" spc="-6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900" b="1" spc="150" dirty="0">
                <a:solidFill>
                  <a:srgbClr val="FFFFFF"/>
                </a:solidFill>
                <a:latin typeface="Cambria"/>
                <a:cs typeface="Cambria"/>
              </a:rPr>
              <a:t>as</a:t>
            </a:r>
            <a:r>
              <a:rPr sz="2900" b="1" spc="5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900" b="1" spc="185" dirty="0">
                <a:solidFill>
                  <a:srgbClr val="FFFFFF"/>
                </a:solidFill>
                <a:latin typeface="Cambria"/>
                <a:cs typeface="Cambria"/>
              </a:rPr>
              <a:t>Raphael,	</a:t>
            </a:r>
            <a:r>
              <a:rPr sz="2900" b="1" spc="105" dirty="0">
                <a:solidFill>
                  <a:srgbClr val="FFFFFF"/>
                </a:solidFill>
                <a:latin typeface="Cambria"/>
                <a:cs typeface="Cambria"/>
              </a:rPr>
              <a:t>was</a:t>
            </a:r>
            <a:r>
              <a:rPr sz="2900" b="1" spc="3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900" b="1" spc="170" dirty="0">
                <a:solidFill>
                  <a:srgbClr val="FFFFFF"/>
                </a:solidFill>
                <a:latin typeface="Cambria"/>
                <a:cs typeface="Cambria"/>
              </a:rPr>
              <a:t>an </a:t>
            </a:r>
            <a:r>
              <a:rPr sz="2900" b="1" spc="1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900" b="1" spc="160" dirty="0">
                <a:solidFill>
                  <a:srgbClr val="FFFFFF"/>
                </a:solidFill>
                <a:latin typeface="Cambria"/>
                <a:cs typeface="Cambria"/>
              </a:rPr>
              <a:t>Italian</a:t>
            </a:r>
            <a:r>
              <a:rPr sz="2900" b="1" spc="3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900" b="1" spc="140" dirty="0">
                <a:solidFill>
                  <a:srgbClr val="FFFFFF"/>
                </a:solidFill>
                <a:latin typeface="Cambria"/>
                <a:cs typeface="Cambria"/>
              </a:rPr>
              <a:t>painter</a:t>
            </a:r>
            <a:r>
              <a:rPr sz="2900" b="1" spc="3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900" b="1" spc="155" dirty="0">
                <a:solidFill>
                  <a:srgbClr val="FFFFFF"/>
                </a:solidFill>
                <a:latin typeface="Cambria"/>
                <a:cs typeface="Cambria"/>
              </a:rPr>
              <a:t>and </a:t>
            </a:r>
            <a:r>
              <a:rPr sz="2900" b="1" spc="1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900" b="1" spc="200" dirty="0">
                <a:solidFill>
                  <a:srgbClr val="FFFFFF"/>
                </a:solidFill>
                <a:latin typeface="Cambria"/>
                <a:cs typeface="Cambria"/>
              </a:rPr>
              <a:t>architect		</a:t>
            </a:r>
            <a:r>
              <a:rPr sz="2900" b="1" spc="150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2900" b="1" spc="3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900" b="1" spc="22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900" b="1" spc="3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900" b="1" spc="190" dirty="0">
                <a:solidFill>
                  <a:srgbClr val="FFFFFF"/>
                </a:solidFill>
                <a:latin typeface="Cambria"/>
                <a:cs typeface="Cambria"/>
              </a:rPr>
              <a:t>high </a:t>
            </a:r>
            <a:r>
              <a:rPr sz="2900" b="1" spc="-6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900" b="1" spc="204" dirty="0">
                <a:solidFill>
                  <a:srgbClr val="FFFFFF"/>
                </a:solidFill>
                <a:latin typeface="Cambria"/>
                <a:cs typeface="Cambria"/>
              </a:rPr>
              <a:t>Renaissance.</a:t>
            </a:r>
            <a:endParaRPr sz="2900">
              <a:latin typeface="Cambria"/>
              <a:cs typeface="Cambria"/>
            </a:endParaRPr>
          </a:p>
        </p:txBody>
      </p:sp>
      <p:pic>
        <p:nvPicPr>
          <p:cNvPr id="26" name="Imagen 25" descr="Un dibuj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06E68B6D-1034-4FDB-AFE2-1307305A42B0}"/>
              </a:ext>
            </a:extLst>
          </p:cNvPr>
          <p:cNvPicPr/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586" y="1662682"/>
            <a:ext cx="3239614" cy="44333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97251" y="6172200"/>
            <a:ext cx="4634484" cy="34899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12420" y="431291"/>
            <a:ext cx="5619115" cy="528955"/>
            <a:chOff x="312420" y="431291"/>
            <a:chExt cx="5619115" cy="5289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420" y="431291"/>
              <a:ext cx="5618988" cy="5288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4690" y="438276"/>
              <a:ext cx="5555475" cy="46570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12420" y="216408"/>
            <a:ext cx="5619115" cy="530860"/>
            <a:chOff x="312420" y="216408"/>
            <a:chExt cx="5619115" cy="53086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420" y="216408"/>
              <a:ext cx="5618988" cy="5303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4690" y="223901"/>
              <a:ext cx="5555475" cy="46583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612391" y="355091"/>
            <a:ext cx="5991225" cy="906780"/>
            <a:chOff x="1612391" y="355091"/>
            <a:chExt cx="5991225" cy="90678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12391" y="355091"/>
              <a:ext cx="5990844" cy="90677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27758" y="369696"/>
              <a:ext cx="5899150" cy="815467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266700" y="1848611"/>
            <a:ext cx="8501380" cy="2923540"/>
            <a:chOff x="266700" y="1848611"/>
            <a:chExt cx="8501380" cy="2923540"/>
          </a:xfrm>
        </p:grpSpPr>
        <p:sp>
          <p:nvSpPr>
            <p:cNvPr id="7" name="object 7"/>
            <p:cNvSpPr/>
            <p:nvPr/>
          </p:nvSpPr>
          <p:spPr>
            <a:xfrm>
              <a:off x="397002" y="1917953"/>
              <a:ext cx="8351520" cy="2677795"/>
            </a:xfrm>
            <a:custGeom>
              <a:avLst/>
              <a:gdLst/>
              <a:ahLst/>
              <a:cxnLst/>
              <a:rect l="l" t="t" r="r" b="b"/>
              <a:pathLst>
                <a:path w="8351520" h="2677795">
                  <a:moveTo>
                    <a:pt x="8351520" y="0"/>
                  </a:moveTo>
                  <a:lnTo>
                    <a:pt x="0" y="0"/>
                  </a:lnTo>
                  <a:lnTo>
                    <a:pt x="0" y="2677668"/>
                  </a:lnTo>
                  <a:lnTo>
                    <a:pt x="8351520" y="2677668"/>
                  </a:lnTo>
                  <a:lnTo>
                    <a:pt x="8351520" y="0"/>
                  </a:lnTo>
                  <a:close/>
                </a:path>
              </a:pathLst>
            </a:custGeom>
            <a:solidFill>
              <a:srgbClr val="895C00">
                <a:alpha val="6392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7002" y="1917953"/>
              <a:ext cx="8351520" cy="2677795"/>
            </a:xfrm>
            <a:custGeom>
              <a:avLst/>
              <a:gdLst/>
              <a:ahLst/>
              <a:cxnLst/>
              <a:rect l="l" t="t" r="r" b="b"/>
              <a:pathLst>
                <a:path w="8351520" h="2677795">
                  <a:moveTo>
                    <a:pt x="0" y="2677668"/>
                  </a:moveTo>
                  <a:lnTo>
                    <a:pt x="8351520" y="2677668"/>
                  </a:lnTo>
                  <a:lnTo>
                    <a:pt x="8351520" y="0"/>
                  </a:lnTo>
                  <a:lnTo>
                    <a:pt x="0" y="0"/>
                  </a:lnTo>
                  <a:lnTo>
                    <a:pt x="0" y="2677668"/>
                  </a:lnTo>
                  <a:close/>
                </a:path>
              </a:pathLst>
            </a:custGeom>
            <a:ln w="38100">
              <a:solidFill>
                <a:srgbClr val="797A7D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6700" y="1848611"/>
              <a:ext cx="7970520" cy="78943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6700" y="2275331"/>
              <a:ext cx="4073652" cy="78943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70959" y="2275331"/>
              <a:ext cx="4116324" cy="78943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6700" y="2702051"/>
              <a:ext cx="7382256" cy="78943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6700" y="3128772"/>
              <a:ext cx="3127248" cy="78943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24555" y="3128772"/>
              <a:ext cx="3695700" cy="78943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150864" y="3128772"/>
              <a:ext cx="1955291" cy="78943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6700" y="3555491"/>
              <a:ext cx="7386828" cy="78943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66700" y="3982211"/>
              <a:ext cx="4576572" cy="789432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474370" y="1937715"/>
            <a:ext cx="7402195" cy="25863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b="1" spc="145" dirty="0">
                <a:solidFill>
                  <a:srgbClr val="FFFFFF"/>
                </a:solidFill>
                <a:latin typeface="Cambria"/>
                <a:cs typeface="Cambria"/>
              </a:rPr>
              <a:t>During</a:t>
            </a:r>
            <a:r>
              <a:rPr sz="2800" b="1" spc="3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204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800" b="1" spc="3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60" dirty="0">
                <a:solidFill>
                  <a:srgbClr val="FFFFFF"/>
                </a:solidFill>
                <a:latin typeface="Cambria"/>
                <a:cs typeface="Cambria"/>
              </a:rPr>
              <a:t>Mannerist</a:t>
            </a:r>
            <a:r>
              <a:rPr sz="2800" b="1" spc="36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30" dirty="0">
                <a:solidFill>
                  <a:srgbClr val="FFFFFF"/>
                </a:solidFill>
                <a:latin typeface="Cambria"/>
                <a:cs typeface="Cambria"/>
              </a:rPr>
              <a:t>period,</a:t>
            </a:r>
            <a:r>
              <a:rPr sz="2800" b="1" spc="3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85" dirty="0">
                <a:solidFill>
                  <a:srgbClr val="FFFFFF"/>
                </a:solidFill>
                <a:latin typeface="Cambria"/>
                <a:cs typeface="Cambria"/>
              </a:rPr>
              <a:t>architects </a:t>
            </a:r>
            <a:r>
              <a:rPr sz="2800" b="1" spc="-6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55" dirty="0">
                <a:solidFill>
                  <a:srgbClr val="FFFFFF"/>
                </a:solidFill>
                <a:latin typeface="Cambria"/>
                <a:cs typeface="Cambria"/>
              </a:rPr>
              <a:t>experimented</a:t>
            </a:r>
            <a:r>
              <a:rPr sz="2800" b="1" spc="3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50" dirty="0">
                <a:solidFill>
                  <a:srgbClr val="FFFFFF"/>
                </a:solidFill>
                <a:latin typeface="Cambria"/>
                <a:cs typeface="Cambria"/>
              </a:rPr>
              <a:t>with</a:t>
            </a:r>
            <a:r>
              <a:rPr sz="2800" b="1" spc="3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65" dirty="0">
                <a:solidFill>
                  <a:srgbClr val="FFFFFF"/>
                </a:solidFill>
                <a:latin typeface="Cambria"/>
                <a:cs typeface="Cambria"/>
              </a:rPr>
              <a:t>using</a:t>
            </a:r>
            <a:r>
              <a:rPr sz="2800" b="1" spc="3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55" dirty="0">
                <a:solidFill>
                  <a:srgbClr val="FFFFFF"/>
                </a:solidFill>
                <a:latin typeface="Cambria"/>
                <a:cs typeface="Cambria"/>
              </a:rPr>
              <a:t>architectural </a:t>
            </a:r>
            <a:r>
              <a:rPr sz="2800" b="1" spc="1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50" dirty="0">
                <a:solidFill>
                  <a:srgbClr val="FFFFFF"/>
                </a:solidFill>
                <a:latin typeface="Cambria"/>
                <a:cs typeface="Cambria"/>
              </a:rPr>
              <a:t>forms</a:t>
            </a:r>
            <a:r>
              <a:rPr sz="2800" b="1" spc="3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200" dirty="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sz="2800" b="1" spc="3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65" dirty="0">
                <a:solidFill>
                  <a:srgbClr val="FFFFFF"/>
                </a:solidFill>
                <a:latin typeface="Cambria"/>
                <a:cs typeface="Cambria"/>
              </a:rPr>
              <a:t>emphasize</a:t>
            </a:r>
            <a:r>
              <a:rPr sz="2800" b="1" spc="3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20" dirty="0">
                <a:solidFill>
                  <a:srgbClr val="FFFFFF"/>
                </a:solidFill>
                <a:latin typeface="Cambria"/>
                <a:cs typeface="Cambria"/>
              </a:rPr>
              <a:t>solid</a:t>
            </a:r>
            <a:r>
              <a:rPr sz="2800" b="1" spc="3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45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2800" b="1" spc="3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35" dirty="0">
                <a:solidFill>
                  <a:srgbClr val="FFFFFF"/>
                </a:solidFill>
                <a:latin typeface="Cambria"/>
                <a:cs typeface="Cambria"/>
              </a:rPr>
              <a:t>spatial </a:t>
            </a:r>
            <a:r>
              <a:rPr sz="2800" b="1" spc="1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50" dirty="0">
                <a:solidFill>
                  <a:srgbClr val="FFFFFF"/>
                </a:solidFill>
                <a:latin typeface="Cambria"/>
                <a:cs typeface="Cambria"/>
              </a:rPr>
              <a:t>relationships.</a:t>
            </a:r>
            <a:r>
              <a:rPr sz="2800" b="1" spc="3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75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800" b="1" spc="3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80" dirty="0">
                <a:solidFill>
                  <a:srgbClr val="FFFFFF"/>
                </a:solidFill>
                <a:latin typeface="Cambria"/>
                <a:cs typeface="Cambria"/>
              </a:rPr>
              <a:t>Renaissance</a:t>
            </a:r>
            <a:r>
              <a:rPr sz="2800" b="1" spc="3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14" dirty="0">
                <a:solidFill>
                  <a:srgbClr val="FFFFFF"/>
                </a:solidFill>
                <a:latin typeface="Cambria"/>
                <a:cs typeface="Cambria"/>
              </a:rPr>
              <a:t>ideal</a:t>
            </a:r>
            <a:r>
              <a:rPr sz="2800" b="1" spc="3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35" dirty="0">
                <a:solidFill>
                  <a:srgbClr val="FFFFFF"/>
                </a:solidFill>
                <a:latin typeface="Cambria"/>
                <a:cs typeface="Cambria"/>
              </a:rPr>
              <a:t>of </a:t>
            </a:r>
            <a:r>
              <a:rPr sz="2800" b="1" spc="1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70" dirty="0">
                <a:solidFill>
                  <a:srgbClr val="FFFFFF"/>
                </a:solidFill>
                <a:latin typeface="Cambria"/>
                <a:cs typeface="Cambria"/>
              </a:rPr>
              <a:t>harmony </a:t>
            </a:r>
            <a:r>
              <a:rPr sz="2800" b="1" spc="150" dirty="0">
                <a:solidFill>
                  <a:srgbClr val="FFFFFF"/>
                </a:solidFill>
                <a:latin typeface="Cambria"/>
                <a:cs typeface="Cambria"/>
              </a:rPr>
              <a:t>gave </a:t>
            </a:r>
            <a:r>
              <a:rPr sz="2800" b="1" spc="120" dirty="0">
                <a:solidFill>
                  <a:srgbClr val="FFFFFF"/>
                </a:solidFill>
                <a:latin typeface="Cambria"/>
                <a:cs typeface="Cambria"/>
              </a:rPr>
              <a:t>way</a:t>
            </a:r>
            <a:r>
              <a:rPr sz="2800" b="1" spc="1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200" dirty="0">
                <a:solidFill>
                  <a:srgbClr val="FFFFFF"/>
                </a:solidFill>
                <a:latin typeface="Cambria"/>
                <a:cs typeface="Cambria"/>
              </a:rPr>
              <a:t>to </a:t>
            </a:r>
            <a:r>
              <a:rPr sz="2800" b="1" spc="80" dirty="0">
                <a:solidFill>
                  <a:srgbClr val="FFFFFF"/>
                </a:solidFill>
                <a:latin typeface="Cambria"/>
                <a:cs typeface="Cambria"/>
              </a:rPr>
              <a:t>freer</a:t>
            </a:r>
            <a:r>
              <a:rPr sz="2800" b="1" spc="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45" dirty="0">
                <a:solidFill>
                  <a:srgbClr val="FFFFFF"/>
                </a:solidFill>
                <a:latin typeface="Cambria"/>
                <a:cs typeface="Cambria"/>
              </a:rPr>
              <a:t>and </a:t>
            </a:r>
            <a:r>
              <a:rPr sz="2800" b="1" spc="140" dirty="0">
                <a:solidFill>
                  <a:srgbClr val="FFFFFF"/>
                </a:solidFill>
                <a:latin typeface="Cambria"/>
                <a:cs typeface="Cambria"/>
              </a:rPr>
              <a:t>more </a:t>
            </a:r>
            <a:r>
              <a:rPr sz="2800" b="1" spc="1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70" dirty="0">
                <a:solidFill>
                  <a:srgbClr val="FFFFFF"/>
                </a:solidFill>
                <a:latin typeface="Cambria"/>
                <a:cs typeface="Cambria"/>
              </a:rPr>
              <a:t>imaginative</a:t>
            </a:r>
            <a:r>
              <a:rPr sz="2800" b="1" spc="37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250" dirty="0">
                <a:solidFill>
                  <a:srgbClr val="FFFFFF"/>
                </a:solidFill>
                <a:latin typeface="Cambria"/>
                <a:cs typeface="Cambria"/>
              </a:rPr>
              <a:t>Rhythms.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18854" y="-143254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143255"/>
            <a:ext cx="9144000" cy="1108075"/>
            <a:chOff x="0" y="143255"/>
            <a:chExt cx="9144000" cy="1108075"/>
          </a:xfrm>
        </p:grpSpPr>
        <p:sp>
          <p:nvSpPr>
            <p:cNvPr id="4" name="object 4"/>
            <p:cNvSpPr/>
            <p:nvPr/>
          </p:nvSpPr>
          <p:spPr>
            <a:xfrm>
              <a:off x="0" y="143255"/>
              <a:ext cx="9144000" cy="1108075"/>
            </a:xfrm>
            <a:custGeom>
              <a:avLst/>
              <a:gdLst/>
              <a:ahLst/>
              <a:cxnLst/>
              <a:rect l="l" t="t" r="r" b="b"/>
              <a:pathLst>
                <a:path w="9144000" h="1108075">
                  <a:moveTo>
                    <a:pt x="9144000" y="0"/>
                  </a:moveTo>
                  <a:lnTo>
                    <a:pt x="0" y="0"/>
                  </a:lnTo>
                  <a:lnTo>
                    <a:pt x="0" y="1107948"/>
                  </a:lnTo>
                  <a:lnTo>
                    <a:pt x="9144000" y="1107948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895C00">
                <a:alpha val="6392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88" y="350519"/>
              <a:ext cx="2590800" cy="68275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984" y="407923"/>
              <a:ext cx="2473656" cy="5679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52700" y="544067"/>
              <a:ext cx="486156" cy="48463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620264" y="611886"/>
              <a:ext cx="352425" cy="349885"/>
            </a:xfrm>
            <a:custGeom>
              <a:avLst/>
              <a:gdLst/>
              <a:ahLst/>
              <a:cxnLst/>
              <a:rect l="l" t="t" r="r" b="b"/>
              <a:pathLst>
                <a:path w="352425" h="349884">
                  <a:moveTo>
                    <a:pt x="270894" y="26162"/>
                  </a:moveTo>
                  <a:lnTo>
                    <a:pt x="162813" y="26162"/>
                  </a:lnTo>
                  <a:lnTo>
                    <a:pt x="172317" y="26923"/>
                  </a:lnTo>
                  <a:lnTo>
                    <a:pt x="180260" y="29209"/>
                  </a:lnTo>
                  <a:lnTo>
                    <a:pt x="201628" y="67246"/>
                  </a:lnTo>
                  <a:lnTo>
                    <a:pt x="204756" y="106934"/>
                  </a:lnTo>
                  <a:lnTo>
                    <a:pt x="204867" y="122936"/>
                  </a:lnTo>
                  <a:lnTo>
                    <a:pt x="204676" y="129571"/>
                  </a:lnTo>
                  <a:lnTo>
                    <a:pt x="204281" y="137453"/>
                  </a:lnTo>
                  <a:lnTo>
                    <a:pt x="203708" y="145287"/>
                  </a:lnTo>
                  <a:lnTo>
                    <a:pt x="101854" y="186181"/>
                  </a:lnTo>
                  <a:lnTo>
                    <a:pt x="80772" y="195389"/>
                  </a:lnTo>
                  <a:lnTo>
                    <a:pt x="45291" y="215741"/>
                  </a:lnTo>
                  <a:lnTo>
                    <a:pt x="16494" y="243919"/>
                  </a:lnTo>
                  <a:lnTo>
                    <a:pt x="2799" y="285305"/>
                  </a:lnTo>
                  <a:lnTo>
                    <a:pt x="4054" y="299029"/>
                  </a:lnTo>
                  <a:lnTo>
                    <a:pt x="34286" y="339865"/>
                  </a:lnTo>
                  <a:lnTo>
                    <a:pt x="85471" y="349885"/>
                  </a:lnTo>
                  <a:lnTo>
                    <a:pt x="107713" y="348906"/>
                  </a:lnTo>
                  <a:lnTo>
                    <a:pt x="146817" y="341044"/>
                  </a:lnTo>
                  <a:lnTo>
                    <a:pt x="191992" y="314515"/>
                  </a:lnTo>
                  <a:lnTo>
                    <a:pt x="196316" y="309752"/>
                  </a:lnTo>
                  <a:lnTo>
                    <a:pt x="137033" y="309752"/>
                  </a:lnTo>
                  <a:lnTo>
                    <a:pt x="130292" y="309038"/>
                  </a:lnTo>
                  <a:lnTo>
                    <a:pt x="102520" y="277641"/>
                  </a:lnTo>
                  <a:lnTo>
                    <a:pt x="101854" y="269239"/>
                  </a:lnTo>
                  <a:lnTo>
                    <a:pt x="102356" y="259810"/>
                  </a:lnTo>
                  <a:lnTo>
                    <a:pt x="125936" y="217709"/>
                  </a:lnTo>
                  <a:lnTo>
                    <a:pt x="165036" y="191037"/>
                  </a:lnTo>
                  <a:lnTo>
                    <a:pt x="203327" y="173481"/>
                  </a:lnTo>
                  <a:lnTo>
                    <a:pt x="293298" y="173481"/>
                  </a:lnTo>
                  <a:lnTo>
                    <a:pt x="293733" y="134874"/>
                  </a:lnTo>
                  <a:lnTo>
                    <a:pt x="291464" y="81089"/>
                  </a:lnTo>
                  <a:lnTo>
                    <a:pt x="279130" y="36710"/>
                  </a:lnTo>
                  <a:lnTo>
                    <a:pt x="271843" y="27019"/>
                  </a:lnTo>
                  <a:lnTo>
                    <a:pt x="270894" y="26162"/>
                  </a:lnTo>
                  <a:close/>
                </a:path>
                <a:path w="352425" h="349884">
                  <a:moveTo>
                    <a:pt x="298911" y="287274"/>
                  </a:moveTo>
                  <a:lnTo>
                    <a:pt x="213233" y="287274"/>
                  </a:lnTo>
                  <a:lnTo>
                    <a:pt x="220569" y="302775"/>
                  </a:lnTo>
                  <a:lnTo>
                    <a:pt x="244983" y="334137"/>
                  </a:lnTo>
                  <a:lnTo>
                    <a:pt x="286512" y="347472"/>
                  </a:lnTo>
                  <a:lnTo>
                    <a:pt x="297846" y="346614"/>
                  </a:lnTo>
                  <a:lnTo>
                    <a:pt x="333736" y="325471"/>
                  </a:lnTo>
                  <a:lnTo>
                    <a:pt x="348941" y="292988"/>
                  </a:lnTo>
                  <a:lnTo>
                    <a:pt x="305435" y="292988"/>
                  </a:lnTo>
                  <a:lnTo>
                    <a:pt x="301498" y="290829"/>
                  </a:lnTo>
                  <a:lnTo>
                    <a:pt x="298911" y="287274"/>
                  </a:lnTo>
                  <a:close/>
                </a:path>
                <a:path w="352425" h="349884">
                  <a:moveTo>
                    <a:pt x="293298" y="173481"/>
                  </a:moveTo>
                  <a:lnTo>
                    <a:pt x="203327" y="173481"/>
                  </a:lnTo>
                  <a:lnTo>
                    <a:pt x="204067" y="182457"/>
                  </a:lnTo>
                  <a:lnTo>
                    <a:pt x="204581" y="191468"/>
                  </a:lnTo>
                  <a:lnTo>
                    <a:pt x="204807" y="198290"/>
                  </a:lnTo>
                  <a:lnTo>
                    <a:pt x="204911" y="215741"/>
                  </a:lnTo>
                  <a:lnTo>
                    <a:pt x="204741" y="231457"/>
                  </a:lnTo>
                  <a:lnTo>
                    <a:pt x="198344" y="274294"/>
                  </a:lnTo>
                  <a:lnTo>
                    <a:pt x="167465" y="302412"/>
                  </a:lnTo>
                  <a:lnTo>
                    <a:pt x="137033" y="309752"/>
                  </a:lnTo>
                  <a:lnTo>
                    <a:pt x="196316" y="309752"/>
                  </a:lnTo>
                  <a:lnTo>
                    <a:pt x="203493" y="301847"/>
                  </a:lnTo>
                  <a:lnTo>
                    <a:pt x="213233" y="287274"/>
                  </a:lnTo>
                  <a:lnTo>
                    <a:pt x="298911" y="287274"/>
                  </a:lnTo>
                  <a:lnTo>
                    <a:pt x="295402" y="282448"/>
                  </a:lnTo>
                  <a:lnTo>
                    <a:pt x="293750" y="274574"/>
                  </a:lnTo>
                  <a:lnTo>
                    <a:pt x="293640" y="243236"/>
                  </a:lnTo>
                  <a:lnTo>
                    <a:pt x="293098" y="208049"/>
                  </a:lnTo>
                  <a:lnTo>
                    <a:pt x="293197" y="182457"/>
                  </a:lnTo>
                  <a:lnTo>
                    <a:pt x="293298" y="173481"/>
                  </a:lnTo>
                  <a:close/>
                </a:path>
                <a:path w="352425" h="349884">
                  <a:moveTo>
                    <a:pt x="337566" y="268477"/>
                  </a:moveTo>
                  <a:lnTo>
                    <a:pt x="330200" y="271272"/>
                  </a:lnTo>
                  <a:lnTo>
                    <a:pt x="318008" y="290575"/>
                  </a:lnTo>
                  <a:lnTo>
                    <a:pt x="315849" y="292226"/>
                  </a:lnTo>
                  <a:lnTo>
                    <a:pt x="313309" y="292988"/>
                  </a:lnTo>
                  <a:lnTo>
                    <a:pt x="348941" y="292988"/>
                  </a:lnTo>
                  <a:lnTo>
                    <a:pt x="351917" y="283590"/>
                  </a:lnTo>
                  <a:lnTo>
                    <a:pt x="351536" y="281559"/>
                  </a:lnTo>
                  <a:lnTo>
                    <a:pt x="350900" y="278764"/>
                  </a:lnTo>
                  <a:lnTo>
                    <a:pt x="349504" y="276478"/>
                  </a:lnTo>
                  <a:lnTo>
                    <a:pt x="346963" y="274574"/>
                  </a:lnTo>
                  <a:lnTo>
                    <a:pt x="337566" y="268477"/>
                  </a:lnTo>
                  <a:close/>
                </a:path>
                <a:path w="352425" h="349884">
                  <a:moveTo>
                    <a:pt x="195580" y="0"/>
                  </a:moveTo>
                  <a:lnTo>
                    <a:pt x="148732" y="2857"/>
                  </a:lnTo>
                  <a:lnTo>
                    <a:pt x="109600" y="11429"/>
                  </a:lnTo>
                  <a:lnTo>
                    <a:pt x="68774" y="32361"/>
                  </a:lnTo>
                  <a:lnTo>
                    <a:pt x="28241" y="65341"/>
                  </a:lnTo>
                  <a:lnTo>
                    <a:pt x="5464" y="97561"/>
                  </a:lnTo>
                  <a:lnTo>
                    <a:pt x="0" y="134874"/>
                  </a:lnTo>
                  <a:lnTo>
                    <a:pt x="1905" y="139446"/>
                  </a:lnTo>
                  <a:lnTo>
                    <a:pt x="5715" y="142748"/>
                  </a:lnTo>
                  <a:lnTo>
                    <a:pt x="12783" y="142081"/>
                  </a:lnTo>
                  <a:lnTo>
                    <a:pt x="21018" y="140080"/>
                  </a:lnTo>
                  <a:lnTo>
                    <a:pt x="30396" y="136747"/>
                  </a:lnTo>
                  <a:lnTo>
                    <a:pt x="40893" y="132079"/>
                  </a:lnTo>
                  <a:lnTo>
                    <a:pt x="44704" y="130175"/>
                  </a:lnTo>
                  <a:lnTo>
                    <a:pt x="51943" y="127126"/>
                  </a:lnTo>
                  <a:lnTo>
                    <a:pt x="86741" y="106934"/>
                  </a:lnTo>
                  <a:lnTo>
                    <a:pt x="90424" y="87884"/>
                  </a:lnTo>
                  <a:lnTo>
                    <a:pt x="92541" y="76406"/>
                  </a:lnTo>
                  <a:lnTo>
                    <a:pt x="117169" y="38080"/>
                  </a:lnTo>
                  <a:lnTo>
                    <a:pt x="162813" y="26162"/>
                  </a:lnTo>
                  <a:lnTo>
                    <a:pt x="270894" y="26162"/>
                  </a:lnTo>
                  <a:lnTo>
                    <a:pt x="262747" y="18803"/>
                  </a:lnTo>
                  <a:lnTo>
                    <a:pt x="251841" y="12064"/>
                  </a:lnTo>
                  <a:lnTo>
                    <a:pt x="239531" y="6750"/>
                  </a:lnTo>
                  <a:lnTo>
                    <a:pt x="226044" y="2984"/>
                  </a:lnTo>
                  <a:lnTo>
                    <a:pt x="211389" y="742"/>
                  </a:lnTo>
                  <a:lnTo>
                    <a:pt x="1955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12973" y="776223"/>
              <a:ext cx="121412" cy="15455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620264" y="611886"/>
              <a:ext cx="352425" cy="349885"/>
            </a:xfrm>
            <a:custGeom>
              <a:avLst/>
              <a:gdLst/>
              <a:ahLst/>
              <a:cxnLst/>
              <a:rect l="l" t="t" r="r" b="b"/>
              <a:pathLst>
                <a:path w="352425" h="349884">
                  <a:moveTo>
                    <a:pt x="195580" y="0"/>
                  </a:moveTo>
                  <a:lnTo>
                    <a:pt x="239531" y="6750"/>
                  </a:lnTo>
                  <a:lnTo>
                    <a:pt x="271843" y="27019"/>
                  </a:lnTo>
                  <a:lnTo>
                    <a:pt x="288607" y="62091"/>
                  </a:lnTo>
                  <a:lnTo>
                    <a:pt x="293179" y="104850"/>
                  </a:lnTo>
                  <a:lnTo>
                    <a:pt x="293750" y="133350"/>
                  </a:lnTo>
                  <a:lnTo>
                    <a:pt x="292988" y="200913"/>
                  </a:lnTo>
                  <a:lnTo>
                    <a:pt x="293750" y="250443"/>
                  </a:lnTo>
                  <a:lnTo>
                    <a:pt x="293750" y="263143"/>
                  </a:lnTo>
                  <a:lnTo>
                    <a:pt x="293750" y="274574"/>
                  </a:lnTo>
                  <a:lnTo>
                    <a:pt x="295402" y="282448"/>
                  </a:lnTo>
                  <a:lnTo>
                    <a:pt x="298450" y="286638"/>
                  </a:lnTo>
                  <a:lnTo>
                    <a:pt x="301498" y="290829"/>
                  </a:lnTo>
                  <a:lnTo>
                    <a:pt x="305435" y="292988"/>
                  </a:lnTo>
                  <a:lnTo>
                    <a:pt x="310261" y="292988"/>
                  </a:lnTo>
                  <a:lnTo>
                    <a:pt x="313309" y="292988"/>
                  </a:lnTo>
                  <a:lnTo>
                    <a:pt x="315849" y="292226"/>
                  </a:lnTo>
                  <a:lnTo>
                    <a:pt x="318008" y="290575"/>
                  </a:lnTo>
                  <a:lnTo>
                    <a:pt x="330200" y="271272"/>
                  </a:lnTo>
                  <a:lnTo>
                    <a:pt x="337566" y="268477"/>
                  </a:lnTo>
                  <a:lnTo>
                    <a:pt x="351917" y="283590"/>
                  </a:lnTo>
                  <a:lnTo>
                    <a:pt x="346602" y="300376"/>
                  </a:lnTo>
                  <a:lnTo>
                    <a:pt x="326136" y="333755"/>
                  </a:lnTo>
                  <a:lnTo>
                    <a:pt x="286512" y="347472"/>
                  </a:lnTo>
                  <a:lnTo>
                    <a:pt x="274843" y="346638"/>
                  </a:lnTo>
                  <a:lnTo>
                    <a:pt x="236432" y="326207"/>
                  </a:lnTo>
                  <a:lnTo>
                    <a:pt x="213233" y="287274"/>
                  </a:lnTo>
                  <a:lnTo>
                    <a:pt x="203493" y="301847"/>
                  </a:lnTo>
                  <a:lnTo>
                    <a:pt x="163703" y="334137"/>
                  </a:lnTo>
                  <a:lnTo>
                    <a:pt x="107713" y="348906"/>
                  </a:lnTo>
                  <a:lnTo>
                    <a:pt x="85471" y="349885"/>
                  </a:lnTo>
                  <a:lnTo>
                    <a:pt x="65615" y="348767"/>
                  </a:lnTo>
                  <a:lnTo>
                    <a:pt x="22860" y="332104"/>
                  </a:lnTo>
                  <a:lnTo>
                    <a:pt x="2793" y="285241"/>
                  </a:lnTo>
                  <a:lnTo>
                    <a:pt x="3173" y="278455"/>
                  </a:lnTo>
                  <a:lnTo>
                    <a:pt x="21746" y="237003"/>
                  </a:lnTo>
                  <a:lnTo>
                    <a:pt x="56997" y="208049"/>
                  </a:lnTo>
                  <a:lnTo>
                    <a:pt x="101854" y="186181"/>
                  </a:lnTo>
                  <a:lnTo>
                    <a:pt x="203708" y="145287"/>
                  </a:lnTo>
                  <a:lnTo>
                    <a:pt x="204281" y="137453"/>
                  </a:lnTo>
                  <a:lnTo>
                    <a:pt x="204676" y="129571"/>
                  </a:lnTo>
                  <a:lnTo>
                    <a:pt x="204904" y="121642"/>
                  </a:lnTo>
                  <a:lnTo>
                    <a:pt x="204978" y="113664"/>
                  </a:lnTo>
                  <a:lnTo>
                    <a:pt x="204142" y="88253"/>
                  </a:lnTo>
                  <a:lnTo>
                    <a:pt x="197423" y="50621"/>
                  </a:lnTo>
                  <a:lnTo>
                    <a:pt x="162813" y="26162"/>
                  </a:lnTo>
                  <a:lnTo>
                    <a:pt x="152814" y="26640"/>
                  </a:lnTo>
                  <a:lnTo>
                    <a:pt x="110331" y="42799"/>
                  </a:lnTo>
                  <a:lnTo>
                    <a:pt x="90424" y="87884"/>
                  </a:lnTo>
                  <a:lnTo>
                    <a:pt x="88518" y="99949"/>
                  </a:lnTo>
                  <a:lnTo>
                    <a:pt x="86741" y="106934"/>
                  </a:lnTo>
                  <a:lnTo>
                    <a:pt x="51943" y="127126"/>
                  </a:lnTo>
                  <a:lnTo>
                    <a:pt x="44704" y="130175"/>
                  </a:lnTo>
                  <a:lnTo>
                    <a:pt x="5715" y="142748"/>
                  </a:lnTo>
                  <a:lnTo>
                    <a:pt x="1905" y="139446"/>
                  </a:lnTo>
                  <a:lnTo>
                    <a:pt x="0" y="134874"/>
                  </a:lnTo>
                  <a:lnTo>
                    <a:pt x="0" y="128904"/>
                  </a:lnTo>
                  <a:lnTo>
                    <a:pt x="9779" y="88773"/>
                  </a:lnTo>
                  <a:lnTo>
                    <a:pt x="40300" y="53911"/>
                  </a:lnTo>
                  <a:lnTo>
                    <a:pt x="82867" y="23717"/>
                  </a:lnTo>
                  <a:lnTo>
                    <a:pt x="128196" y="6429"/>
                  </a:lnTo>
                  <a:lnTo>
                    <a:pt x="171197" y="714"/>
                  </a:lnTo>
                  <a:lnTo>
                    <a:pt x="195580" y="0"/>
                  </a:lnTo>
                  <a:close/>
                </a:path>
              </a:pathLst>
            </a:custGeom>
            <a:ln w="1828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29127" y="350519"/>
              <a:ext cx="6163056" cy="88696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87294" y="407923"/>
              <a:ext cx="6047232" cy="770890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143255" y="1714500"/>
            <a:ext cx="5500370" cy="4401820"/>
          </a:xfrm>
          <a:custGeom>
            <a:avLst/>
            <a:gdLst/>
            <a:ahLst/>
            <a:cxnLst/>
            <a:rect l="l" t="t" r="r" b="b"/>
            <a:pathLst>
              <a:path w="5500370" h="4401820">
                <a:moveTo>
                  <a:pt x="5500116" y="0"/>
                </a:moveTo>
                <a:lnTo>
                  <a:pt x="0" y="0"/>
                </a:lnTo>
                <a:lnTo>
                  <a:pt x="0" y="4401312"/>
                </a:lnTo>
                <a:lnTo>
                  <a:pt x="5500116" y="4401312"/>
                </a:lnTo>
                <a:lnTo>
                  <a:pt x="5500116" y="0"/>
                </a:lnTo>
                <a:close/>
              </a:path>
            </a:pathLst>
          </a:custGeom>
          <a:solidFill>
            <a:srgbClr val="895C00">
              <a:alpha val="6392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21691" y="1759966"/>
            <a:ext cx="5258435" cy="429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130" dirty="0">
                <a:solidFill>
                  <a:srgbClr val="FFFFFF"/>
                </a:solidFill>
                <a:latin typeface="Cambria"/>
                <a:cs typeface="Cambria"/>
              </a:rPr>
              <a:t>1475</a:t>
            </a:r>
            <a:r>
              <a:rPr sz="2000" b="1" spc="2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45" dirty="0">
                <a:solidFill>
                  <a:srgbClr val="FFFFFF"/>
                </a:solidFill>
                <a:latin typeface="Cambria"/>
                <a:cs typeface="Cambria"/>
              </a:rPr>
              <a:t>-</a:t>
            </a:r>
            <a:r>
              <a:rPr sz="2000" b="1" spc="2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30" dirty="0">
                <a:solidFill>
                  <a:srgbClr val="FFFFFF"/>
                </a:solidFill>
                <a:latin typeface="Cambria"/>
                <a:cs typeface="Cambria"/>
              </a:rPr>
              <a:t>1564</a:t>
            </a:r>
            <a:endParaRPr sz="2000" dirty="0">
              <a:latin typeface="Cambria"/>
              <a:cs typeface="Cambria"/>
            </a:endParaRPr>
          </a:p>
          <a:p>
            <a:pPr marL="12700" marR="5080" indent="85090">
              <a:lnSpc>
                <a:spcPct val="100000"/>
              </a:lnSpc>
            </a:pPr>
            <a:r>
              <a:rPr sz="2000" b="1" spc="110" dirty="0">
                <a:solidFill>
                  <a:srgbClr val="FFFFFF"/>
                </a:solidFill>
                <a:latin typeface="Cambria"/>
                <a:cs typeface="Cambria"/>
              </a:rPr>
              <a:t>Italian</a:t>
            </a:r>
            <a:r>
              <a:rPr sz="2000" b="1" spc="2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35" dirty="0">
                <a:solidFill>
                  <a:srgbClr val="FFFFFF"/>
                </a:solidFill>
                <a:latin typeface="Cambria"/>
                <a:cs typeface="Cambria"/>
              </a:rPr>
              <a:t>Renaissance</a:t>
            </a:r>
            <a:r>
              <a:rPr sz="2000" b="1" spc="2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25" dirty="0">
                <a:solidFill>
                  <a:srgbClr val="FFFFFF"/>
                </a:solidFill>
                <a:latin typeface="Cambria"/>
                <a:cs typeface="Cambria"/>
              </a:rPr>
              <a:t>sculptor,</a:t>
            </a:r>
            <a:r>
              <a:rPr sz="2000" b="1" spc="2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10" dirty="0">
                <a:solidFill>
                  <a:srgbClr val="FFFFFF"/>
                </a:solidFill>
                <a:latin typeface="Cambria"/>
                <a:cs typeface="Cambria"/>
              </a:rPr>
              <a:t>painter, </a:t>
            </a:r>
            <a:r>
              <a:rPr sz="2000" b="1" spc="11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40" dirty="0">
                <a:solidFill>
                  <a:srgbClr val="FFFFFF"/>
                </a:solidFill>
                <a:latin typeface="Cambria"/>
                <a:cs typeface="Cambria"/>
              </a:rPr>
              <a:t>architect</a:t>
            </a:r>
            <a:r>
              <a:rPr sz="2000" b="1" spc="2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10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2000" b="1" spc="2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35" dirty="0">
                <a:solidFill>
                  <a:srgbClr val="FFFFFF"/>
                </a:solidFill>
                <a:latin typeface="Cambria"/>
                <a:cs typeface="Cambria"/>
              </a:rPr>
              <a:t>poet.</a:t>
            </a:r>
            <a:r>
              <a:rPr sz="2000" b="1" spc="2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10" dirty="0">
                <a:solidFill>
                  <a:srgbClr val="FFFFFF"/>
                </a:solidFill>
                <a:latin typeface="Cambria"/>
                <a:cs typeface="Cambria"/>
              </a:rPr>
              <a:t>Generally </a:t>
            </a:r>
            <a:r>
              <a:rPr sz="2000" b="1" spc="11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05" dirty="0">
                <a:solidFill>
                  <a:srgbClr val="FFFFFF"/>
                </a:solidFill>
                <a:latin typeface="Cambria"/>
                <a:cs typeface="Cambria"/>
              </a:rPr>
              <a:t>considered</a:t>
            </a:r>
            <a:r>
              <a:rPr sz="2000" b="1" spc="1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20" dirty="0">
                <a:solidFill>
                  <a:srgbClr val="FFFFFF"/>
                </a:solidFill>
                <a:latin typeface="Cambria"/>
                <a:cs typeface="Cambria"/>
              </a:rPr>
              <a:t>one</a:t>
            </a:r>
            <a:r>
              <a:rPr sz="2000" b="1" spc="2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00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2000" b="1" spc="229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55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000" b="1" spc="2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10" dirty="0">
                <a:solidFill>
                  <a:srgbClr val="FFFFFF"/>
                </a:solidFill>
                <a:latin typeface="Cambria"/>
                <a:cs typeface="Cambria"/>
              </a:rPr>
              <a:t>greatest</a:t>
            </a:r>
            <a:r>
              <a:rPr sz="2000" b="1" spc="2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10" dirty="0">
                <a:solidFill>
                  <a:srgbClr val="FFFFFF"/>
                </a:solidFill>
                <a:latin typeface="Cambria"/>
                <a:cs typeface="Cambria"/>
              </a:rPr>
              <a:t>artists </a:t>
            </a:r>
            <a:r>
              <a:rPr sz="2000" b="1" spc="11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05" dirty="0">
                <a:solidFill>
                  <a:srgbClr val="FFFFFF"/>
                </a:solidFill>
                <a:latin typeface="Cambria"/>
                <a:cs typeface="Cambria"/>
              </a:rPr>
              <a:t>ever.</a:t>
            </a:r>
            <a:r>
              <a:rPr sz="2000" b="1" spc="2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50" dirty="0">
                <a:solidFill>
                  <a:srgbClr val="FFFFFF"/>
                </a:solidFill>
                <a:latin typeface="Cambria"/>
                <a:cs typeface="Cambria"/>
              </a:rPr>
              <a:t>He</a:t>
            </a:r>
            <a:r>
              <a:rPr sz="2000" b="1" spc="229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70" dirty="0">
                <a:solidFill>
                  <a:srgbClr val="FFFFFF"/>
                </a:solidFill>
                <a:latin typeface="Cambria"/>
                <a:cs typeface="Cambria"/>
              </a:rPr>
              <a:t>worked</a:t>
            </a:r>
            <a:r>
              <a:rPr sz="2000" b="1" spc="20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20" dirty="0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sz="2000" b="1" spc="2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25" dirty="0">
                <a:solidFill>
                  <a:srgbClr val="FFFFFF"/>
                </a:solidFill>
                <a:latin typeface="Cambria"/>
                <a:cs typeface="Cambria"/>
              </a:rPr>
              <a:t>Florence</a:t>
            </a:r>
            <a:r>
              <a:rPr sz="2000" b="1" spc="20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10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2000" b="1" spc="2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75" dirty="0">
                <a:solidFill>
                  <a:srgbClr val="FFFFFF"/>
                </a:solidFill>
                <a:latin typeface="Cambria"/>
                <a:cs typeface="Cambria"/>
              </a:rPr>
              <a:t>Rome. </a:t>
            </a:r>
            <a:r>
              <a:rPr sz="2000" b="1" spc="-4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20" dirty="0">
                <a:solidFill>
                  <a:srgbClr val="FFFFFF"/>
                </a:solidFill>
                <a:latin typeface="Cambria"/>
                <a:cs typeface="Cambria"/>
              </a:rPr>
              <a:t>Michelangelo</a:t>
            </a:r>
            <a:r>
              <a:rPr sz="2000" b="1" spc="1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10" dirty="0">
                <a:solidFill>
                  <a:srgbClr val="FFFFFF"/>
                </a:solidFill>
                <a:latin typeface="Cambria"/>
                <a:cs typeface="Cambria"/>
              </a:rPr>
              <a:t>receives</a:t>
            </a:r>
            <a:r>
              <a:rPr sz="2000" b="1" spc="229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25" dirty="0">
                <a:solidFill>
                  <a:srgbClr val="FFFFFF"/>
                </a:solidFill>
                <a:latin typeface="Cambria"/>
                <a:cs typeface="Cambria"/>
              </a:rPr>
              <a:t>his</a:t>
            </a:r>
            <a:r>
              <a:rPr sz="2000" b="1" spc="2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95" dirty="0">
                <a:solidFill>
                  <a:srgbClr val="FFFFFF"/>
                </a:solidFill>
                <a:latin typeface="Cambria"/>
                <a:cs typeface="Cambria"/>
              </a:rPr>
              <a:t>formal </a:t>
            </a:r>
            <a:r>
              <a:rPr sz="2000" b="1" spc="1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25" dirty="0">
                <a:solidFill>
                  <a:srgbClr val="FFFFFF"/>
                </a:solidFill>
                <a:latin typeface="Cambria"/>
                <a:cs typeface="Cambria"/>
              </a:rPr>
              <a:t>education</a:t>
            </a:r>
            <a:r>
              <a:rPr sz="2000" b="1" spc="2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05" dirty="0">
                <a:solidFill>
                  <a:srgbClr val="FFFFFF"/>
                </a:solidFill>
                <a:latin typeface="Cambria"/>
                <a:cs typeface="Cambria"/>
              </a:rPr>
              <a:t>from</a:t>
            </a:r>
            <a:r>
              <a:rPr sz="2000" b="1" spc="2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55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000" b="1" spc="2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00" dirty="0">
                <a:solidFill>
                  <a:srgbClr val="FFFFFF"/>
                </a:solidFill>
                <a:latin typeface="Cambria"/>
                <a:cs typeface="Cambria"/>
              </a:rPr>
              <a:t>painter</a:t>
            </a:r>
            <a:r>
              <a:rPr sz="2000" b="1" spc="2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u="heavy" spc="14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Domenico </a:t>
            </a:r>
            <a:r>
              <a:rPr sz="2000" b="1" spc="150" dirty="0">
                <a:latin typeface="Cambria"/>
                <a:cs typeface="Cambria"/>
              </a:rPr>
              <a:t> </a:t>
            </a:r>
            <a:r>
              <a:rPr sz="2000" b="1" u="heavy" spc="11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Ghirlandaio</a:t>
            </a:r>
            <a:r>
              <a:rPr sz="2000" b="1" spc="200" dirty="0">
                <a:latin typeface="Cambria"/>
                <a:cs typeface="Cambria"/>
              </a:rPr>
              <a:t> </a:t>
            </a:r>
            <a:r>
              <a:rPr sz="2000" b="1" spc="110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2000" b="1" spc="2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55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000" b="1" spc="229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14" dirty="0">
                <a:solidFill>
                  <a:srgbClr val="FFFFFF"/>
                </a:solidFill>
                <a:latin typeface="Cambria"/>
                <a:cs typeface="Cambria"/>
              </a:rPr>
              <a:t>sculptor</a:t>
            </a:r>
            <a:r>
              <a:rPr sz="2000" b="1" spc="1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95" dirty="0">
                <a:solidFill>
                  <a:srgbClr val="FFFFFF"/>
                </a:solidFill>
                <a:latin typeface="Cambria"/>
                <a:cs typeface="Cambria"/>
              </a:rPr>
              <a:t>Bertoldo </a:t>
            </a:r>
            <a:r>
              <a:rPr sz="2000" b="1" spc="1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90" dirty="0">
                <a:solidFill>
                  <a:srgbClr val="FFFFFF"/>
                </a:solidFill>
                <a:latin typeface="Cambria"/>
                <a:cs typeface="Cambria"/>
              </a:rPr>
              <a:t>di</a:t>
            </a:r>
            <a:r>
              <a:rPr sz="2000" b="1" spc="2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45" dirty="0">
                <a:solidFill>
                  <a:srgbClr val="FFFFFF"/>
                </a:solidFill>
                <a:latin typeface="Cambria"/>
                <a:cs typeface="Cambria"/>
              </a:rPr>
              <a:t>Giovanni.</a:t>
            </a:r>
            <a:r>
              <a:rPr sz="2000" b="1" spc="2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25" dirty="0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sz="2000" b="1" spc="2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25" dirty="0">
                <a:solidFill>
                  <a:srgbClr val="FFFFFF"/>
                </a:solidFill>
                <a:latin typeface="Cambria"/>
                <a:cs typeface="Cambria"/>
              </a:rPr>
              <a:t>Florence</a:t>
            </a:r>
            <a:r>
              <a:rPr sz="2000" b="1" spc="1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20" dirty="0">
                <a:solidFill>
                  <a:srgbClr val="FFFFFF"/>
                </a:solidFill>
                <a:latin typeface="Cambria"/>
                <a:cs typeface="Cambria"/>
              </a:rPr>
              <a:t>Michelangelo </a:t>
            </a:r>
            <a:r>
              <a:rPr sz="2000" b="1" spc="125" dirty="0">
                <a:solidFill>
                  <a:srgbClr val="FFFFFF"/>
                </a:solidFill>
                <a:latin typeface="Cambria"/>
                <a:cs typeface="Cambria"/>
              </a:rPr>
              <a:t> becomes</a:t>
            </a:r>
            <a:r>
              <a:rPr sz="2000" b="1" spc="2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14" dirty="0">
                <a:solidFill>
                  <a:srgbClr val="FFFFFF"/>
                </a:solidFill>
                <a:latin typeface="Cambria"/>
                <a:cs typeface="Cambria"/>
              </a:rPr>
              <a:t>acquainted</a:t>
            </a:r>
            <a:r>
              <a:rPr sz="2000" b="1" spc="2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10" dirty="0">
                <a:solidFill>
                  <a:srgbClr val="FFFFFF"/>
                </a:solidFill>
                <a:latin typeface="Cambria"/>
                <a:cs typeface="Cambria"/>
              </a:rPr>
              <a:t>with</a:t>
            </a:r>
            <a:r>
              <a:rPr sz="2000" b="1" spc="2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30" dirty="0">
                <a:solidFill>
                  <a:srgbClr val="FFFFFF"/>
                </a:solidFill>
                <a:latin typeface="Cambria"/>
                <a:cs typeface="Cambria"/>
              </a:rPr>
              <a:t>Classical </a:t>
            </a:r>
            <a:r>
              <a:rPr sz="2000" b="1" spc="135" dirty="0">
                <a:solidFill>
                  <a:srgbClr val="FFFFFF"/>
                </a:solidFill>
                <a:latin typeface="Cambria"/>
                <a:cs typeface="Cambria"/>
              </a:rPr>
              <a:t> antiquity, </a:t>
            </a:r>
            <a:r>
              <a:rPr sz="2000" b="1" spc="130" dirty="0">
                <a:solidFill>
                  <a:srgbClr val="FFFFFF"/>
                </a:solidFill>
                <a:latin typeface="Cambria"/>
                <a:cs typeface="Cambria"/>
              </a:rPr>
              <a:t>which </a:t>
            </a:r>
            <a:r>
              <a:rPr sz="2000" b="1" spc="55" dirty="0">
                <a:solidFill>
                  <a:srgbClr val="FFFFFF"/>
                </a:solidFill>
                <a:latin typeface="Cambria"/>
                <a:cs typeface="Cambria"/>
              </a:rPr>
              <a:t>will</a:t>
            </a:r>
            <a:r>
              <a:rPr sz="2000" b="1" spc="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20" dirty="0">
                <a:solidFill>
                  <a:srgbClr val="FFFFFF"/>
                </a:solidFill>
                <a:latin typeface="Cambria"/>
                <a:cs typeface="Cambria"/>
              </a:rPr>
              <a:t>have </a:t>
            </a:r>
            <a:r>
              <a:rPr sz="2000" b="1" spc="114" dirty="0">
                <a:solidFill>
                  <a:srgbClr val="FFFFFF"/>
                </a:solidFill>
                <a:latin typeface="Cambria"/>
                <a:cs typeface="Cambria"/>
              </a:rPr>
              <a:t>enormous </a:t>
            </a:r>
            <a:r>
              <a:rPr sz="2000" b="1" spc="1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25" dirty="0">
                <a:solidFill>
                  <a:srgbClr val="FFFFFF"/>
                </a:solidFill>
                <a:latin typeface="Cambria"/>
                <a:cs typeface="Cambria"/>
              </a:rPr>
              <a:t>influence</a:t>
            </a:r>
            <a:r>
              <a:rPr sz="2000" b="1" spc="2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25" dirty="0">
                <a:solidFill>
                  <a:srgbClr val="FFFFFF"/>
                </a:solidFill>
                <a:latin typeface="Cambria"/>
                <a:cs typeface="Cambria"/>
              </a:rPr>
              <a:t>on</a:t>
            </a:r>
            <a:r>
              <a:rPr sz="2000" b="1" spc="2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25" dirty="0">
                <a:solidFill>
                  <a:srgbClr val="FFFFFF"/>
                </a:solidFill>
                <a:latin typeface="Cambria"/>
                <a:cs typeface="Cambria"/>
              </a:rPr>
              <a:t>his</a:t>
            </a:r>
            <a:r>
              <a:rPr sz="2000" b="1" spc="2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90" dirty="0">
                <a:solidFill>
                  <a:srgbClr val="FFFFFF"/>
                </a:solidFill>
                <a:latin typeface="Cambria"/>
                <a:cs typeface="Cambria"/>
              </a:rPr>
              <a:t>work.</a:t>
            </a:r>
            <a:r>
              <a:rPr sz="2000" b="1" spc="2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14" dirty="0">
                <a:solidFill>
                  <a:srgbClr val="FFFFFF"/>
                </a:solidFill>
                <a:latin typeface="Cambria"/>
                <a:cs typeface="Cambria"/>
              </a:rPr>
              <a:t>Via</a:t>
            </a:r>
            <a:r>
              <a:rPr sz="2000" b="1" spc="2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10" dirty="0">
                <a:solidFill>
                  <a:srgbClr val="FFFFFF"/>
                </a:solidFill>
                <a:latin typeface="Cambria"/>
                <a:cs typeface="Cambria"/>
              </a:rPr>
              <a:t>Lorenzo</a:t>
            </a:r>
            <a:r>
              <a:rPr sz="2000" b="1" spc="1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50" dirty="0">
                <a:solidFill>
                  <a:srgbClr val="FFFFFF"/>
                </a:solidFill>
                <a:latin typeface="Cambria"/>
                <a:cs typeface="Cambria"/>
              </a:rPr>
              <a:t>de' </a:t>
            </a:r>
            <a:r>
              <a:rPr sz="2000" b="1" spc="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30" dirty="0">
                <a:solidFill>
                  <a:srgbClr val="FFFFFF"/>
                </a:solidFill>
                <a:latin typeface="Cambria"/>
                <a:cs typeface="Cambria"/>
              </a:rPr>
              <a:t>Medici</a:t>
            </a:r>
            <a:r>
              <a:rPr sz="2000" b="1" spc="2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25" dirty="0">
                <a:solidFill>
                  <a:srgbClr val="FFFFFF"/>
                </a:solidFill>
                <a:latin typeface="Cambria"/>
                <a:cs typeface="Cambria"/>
              </a:rPr>
              <a:t>Michelangelo</a:t>
            </a:r>
            <a:r>
              <a:rPr sz="2000" b="1" spc="1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45" dirty="0">
                <a:solidFill>
                  <a:srgbClr val="FFFFFF"/>
                </a:solidFill>
                <a:latin typeface="Cambria"/>
                <a:cs typeface="Cambria"/>
              </a:rPr>
              <a:t>meets</a:t>
            </a:r>
            <a:r>
              <a:rPr sz="2000" b="1" spc="2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35" dirty="0">
                <a:solidFill>
                  <a:srgbClr val="FFFFFF"/>
                </a:solidFill>
                <a:latin typeface="Cambria"/>
                <a:cs typeface="Cambria"/>
              </a:rPr>
              <a:t>some</a:t>
            </a:r>
            <a:r>
              <a:rPr sz="2000" b="1" spc="1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05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2000" b="1" spc="2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55" dirty="0">
                <a:solidFill>
                  <a:srgbClr val="FFFFFF"/>
                </a:solidFill>
                <a:latin typeface="Cambria"/>
                <a:cs typeface="Cambria"/>
              </a:rPr>
              <a:t>the </a:t>
            </a:r>
            <a:r>
              <a:rPr sz="2000" b="1" spc="-4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14" dirty="0">
                <a:solidFill>
                  <a:srgbClr val="FFFFFF"/>
                </a:solidFill>
                <a:latin typeface="Cambria"/>
                <a:cs typeface="Cambria"/>
              </a:rPr>
              <a:t>greatest</a:t>
            </a:r>
            <a:r>
              <a:rPr sz="2000" b="1" spc="2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40" dirty="0">
                <a:solidFill>
                  <a:srgbClr val="FFFFFF"/>
                </a:solidFill>
                <a:latin typeface="Cambria"/>
                <a:cs typeface="Cambria"/>
              </a:rPr>
              <a:t>scientists</a:t>
            </a:r>
            <a:r>
              <a:rPr sz="2000" b="1" spc="2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05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2000" b="1" spc="2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25" dirty="0">
                <a:solidFill>
                  <a:srgbClr val="FFFFFF"/>
                </a:solidFill>
                <a:latin typeface="Cambria"/>
                <a:cs typeface="Cambria"/>
              </a:rPr>
              <a:t>his</a:t>
            </a:r>
            <a:r>
              <a:rPr sz="2000" b="1" spc="2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140" dirty="0">
                <a:solidFill>
                  <a:srgbClr val="FFFFFF"/>
                </a:solidFill>
                <a:latin typeface="Cambria"/>
                <a:cs typeface="Cambria"/>
              </a:rPr>
              <a:t>days.</a:t>
            </a:r>
            <a:endParaRPr sz="2000" dirty="0">
              <a:latin typeface="Cambria"/>
              <a:cs typeface="Cambria"/>
            </a:endParaRPr>
          </a:p>
        </p:txBody>
      </p:sp>
      <p:pic>
        <p:nvPicPr>
          <p:cNvPr id="17" name="Imagen 16" descr="La cara de un hombre con barba y bigote&#10;&#10;Descripción generada automáticamente con confianza baja">
            <a:extLst>
              <a:ext uri="{FF2B5EF4-FFF2-40B4-BE49-F238E27FC236}">
                <a16:creationId xmlns:a16="http://schemas.microsoft.com/office/drawing/2014/main" id="{ED85A791-1E17-476B-815D-0A58B0BE7D10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003" y="1884680"/>
            <a:ext cx="2849880" cy="40614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019555" y="672083"/>
            <a:ext cx="7155180" cy="1161415"/>
            <a:chOff x="1019555" y="672083"/>
            <a:chExt cx="7155180" cy="116141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9555" y="672083"/>
              <a:ext cx="7155180" cy="11612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1717" y="742949"/>
              <a:ext cx="7011136" cy="101866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96823" y="5605271"/>
            <a:ext cx="7795259" cy="1252855"/>
            <a:chOff x="496823" y="5605271"/>
            <a:chExt cx="7795259" cy="1252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6823" y="5605271"/>
              <a:ext cx="7795259" cy="125272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1601" y="5680672"/>
              <a:ext cx="7645679" cy="111009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94944" y="550163"/>
            <a:ext cx="7795259" cy="1260475"/>
            <a:chOff x="694944" y="550163"/>
            <a:chExt cx="7795259" cy="126047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944" y="550163"/>
              <a:ext cx="7795259" cy="126034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9823" y="625601"/>
              <a:ext cx="7645704" cy="111010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3255" y="248411"/>
            <a:ext cx="3113532" cy="1423416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29127" y="2714242"/>
              <a:ext cx="6214872" cy="414375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6498336" cy="4572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01384" y="0"/>
              <a:ext cx="2642614" cy="33573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4489703"/>
              <a:ext cx="2929128" cy="236829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31235" y="227075"/>
              <a:ext cx="3352800" cy="14660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8100" y="0"/>
            <a:ext cx="9105900" cy="6858000"/>
            <a:chOff x="38100" y="0"/>
            <a:chExt cx="9105900" cy="6858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100" y="0"/>
              <a:ext cx="9105900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29739" y="5533644"/>
              <a:ext cx="6070092" cy="50901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7432" y="0"/>
            <a:ext cx="9101455" cy="6858000"/>
            <a:chOff x="27432" y="0"/>
            <a:chExt cx="9101455" cy="6858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432" y="0"/>
              <a:ext cx="9101328" cy="685799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38733" y="1387602"/>
              <a:ext cx="8080375" cy="4893945"/>
            </a:xfrm>
            <a:custGeom>
              <a:avLst/>
              <a:gdLst/>
              <a:ahLst/>
              <a:cxnLst/>
              <a:rect l="l" t="t" r="r" b="b"/>
              <a:pathLst>
                <a:path w="8080375" h="4893945">
                  <a:moveTo>
                    <a:pt x="8080248" y="0"/>
                  </a:moveTo>
                  <a:lnTo>
                    <a:pt x="0" y="0"/>
                  </a:lnTo>
                  <a:lnTo>
                    <a:pt x="0" y="4893564"/>
                  </a:lnTo>
                  <a:lnTo>
                    <a:pt x="8080248" y="4893564"/>
                  </a:lnTo>
                  <a:lnTo>
                    <a:pt x="8080248" y="0"/>
                  </a:lnTo>
                  <a:close/>
                </a:path>
              </a:pathLst>
            </a:custGeom>
            <a:solidFill>
              <a:srgbClr val="895C00">
                <a:alpha val="6392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8733" y="1387602"/>
              <a:ext cx="8080375" cy="4893945"/>
            </a:xfrm>
            <a:custGeom>
              <a:avLst/>
              <a:gdLst/>
              <a:ahLst/>
              <a:cxnLst/>
              <a:rect l="l" t="t" r="r" b="b"/>
              <a:pathLst>
                <a:path w="8080375" h="4893945">
                  <a:moveTo>
                    <a:pt x="0" y="4893564"/>
                  </a:moveTo>
                  <a:lnTo>
                    <a:pt x="8080248" y="4893564"/>
                  </a:lnTo>
                  <a:lnTo>
                    <a:pt x="8080248" y="0"/>
                  </a:lnTo>
                  <a:lnTo>
                    <a:pt x="0" y="0"/>
                  </a:lnTo>
                  <a:lnTo>
                    <a:pt x="0" y="4893564"/>
                  </a:lnTo>
                  <a:close/>
                </a:path>
              </a:pathLst>
            </a:custGeom>
            <a:ln w="38099">
              <a:solidFill>
                <a:srgbClr val="797A7D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2148" y="1324355"/>
              <a:ext cx="7074408" cy="73609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2148" y="1720595"/>
              <a:ext cx="4465320" cy="73609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48555" y="1720595"/>
              <a:ext cx="2912363" cy="73609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22008" y="1720595"/>
              <a:ext cx="1118616" cy="73609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2148" y="2116835"/>
              <a:ext cx="8183880" cy="73609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2148" y="2513076"/>
              <a:ext cx="1575815" cy="73609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9051" y="2513076"/>
              <a:ext cx="3124200" cy="73609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44340" y="2513076"/>
              <a:ext cx="4447032" cy="73609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2148" y="2909316"/>
              <a:ext cx="7786116" cy="73609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69351" y="2909316"/>
              <a:ext cx="880872" cy="73609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2148" y="3305555"/>
              <a:ext cx="1574291" cy="73609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557528" y="3305555"/>
              <a:ext cx="6455664" cy="73609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22148" y="3701796"/>
              <a:ext cx="3361944" cy="73609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345179" y="3701796"/>
              <a:ext cx="3703320" cy="73609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609588" y="3701796"/>
              <a:ext cx="1179576" cy="73609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22148" y="4098035"/>
              <a:ext cx="7568183" cy="73609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22148" y="4494276"/>
              <a:ext cx="4332732" cy="73609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315967" y="4494276"/>
              <a:ext cx="1773936" cy="73609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650991" y="4494276"/>
              <a:ext cx="1674875" cy="73609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22148" y="4890515"/>
              <a:ext cx="2007108" cy="73609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990343" y="4890515"/>
              <a:ext cx="2112263" cy="73609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663696" y="4890515"/>
              <a:ext cx="4247388" cy="73609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22148" y="5286755"/>
              <a:ext cx="7786116" cy="73609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22148" y="5682996"/>
              <a:ext cx="2119884" cy="736092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616407" y="1407921"/>
            <a:ext cx="7744459" cy="47821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600" b="1" spc="175" dirty="0">
                <a:solidFill>
                  <a:srgbClr val="FFFFFF"/>
                </a:solidFill>
                <a:latin typeface="Cambria"/>
                <a:cs typeface="Cambria"/>
              </a:rPr>
              <a:t>Renaissance</a:t>
            </a:r>
            <a:r>
              <a:rPr sz="2600" b="1" spc="2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70" dirty="0">
                <a:solidFill>
                  <a:srgbClr val="FFFFFF"/>
                </a:solidFill>
                <a:latin typeface="Cambria"/>
                <a:cs typeface="Cambria"/>
              </a:rPr>
              <a:t>style</a:t>
            </a:r>
            <a:r>
              <a:rPr sz="2600" b="1" spc="3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45" dirty="0">
                <a:solidFill>
                  <a:srgbClr val="FFFFFF"/>
                </a:solidFill>
                <a:latin typeface="Cambria"/>
                <a:cs typeface="Cambria"/>
              </a:rPr>
              <a:t>places</a:t>
            </a:r>
            <a:r>
              <a:rPr sz="2600" b="1" spc="3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60" dirty="0">
                <a:solidFill>
                  <a:srgbClr val="FFFFFF"/>
                </a:solidFill>
                <a:latin typeface="Cambria"/>
                <a:cs typeface="Cambria"/>
              </a:rPr>
              <a:t>emphasis</a:t>
            </a:r>
            <a:r>
              <a:rPr sz="2600" b="1" spc="27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60" dirty="0">
                <a:solidFill>
                  <a:srgbClr val="FFFFFF"/>
                </a:solidFill>
                <a:latin typeface="Cambria"/>
                <a:cs typeface="Cambria"/>
              </a:rPr>
              <a:t>on </a:t>
            </a:r>
            <a:r>
              <a:rPr sz="2600" b="1" spc="16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204" dirty="0">
                <a:solidFill>
                  <a:srgbClr val="FFFFFF"/>
                </a:solidFill>
                <a:latin typeface="Cambria"/>
                <a:cs typeface="Cambria"/>
              </a:rPr>
              <a:t>symmetry,</a:t>
            </a:r>
            <a:r>
              <a:rPr sz="2600" b="1" spc="2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30" dirty="0">
                <a:solidFill>
                  <a:srgbClr val="FFFFFF"/>
                </a:solidFill>
                <a:latin typeface="Cambria"/>
                <a:cs typeface="Cambria"/>
              </a:rPr>
              <a:t>proportion,</a:t>
            </a:r>
            <a:r>
              <a:rPr sz="2600" b="1" spc="2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65" dirty="0">
                <a:solidFill>
                  <a:srgbClr val="FFFFFF"/>
                </a:solidFill>
                <a:latin typeface="Cambria"/>
                <a:cs typeface="Cambria"/>
              </a:rPr>
              <a:t>geometry</a:t>
            </a:r>
            <a:r>
              <a:rPr sz="2600" b="1" spc="2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40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2600" b="1" spc="3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95" dirty="0">
                <a:solidFill>
                  <a:srgbClr val="FFFFFF"/>
                </a:solidFill>
                <a:latin typeface="Cambria"/>
                <a:cs typeface="Cambria"/>
              </a:rPr>
              <a:t>the </a:t>
            </a:r>
            <a:r>
              <a:rPr sz="2600" b="1" spc="2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25" dirty="0">
                <a:solidFill>
                  <a:srgbClr val="FFFFFF"/>
                </a:solidFill>
                <a:latin typeface="Cambria"/>
                <a:cs typeface="Cambria"/>
              </a:rPr>
              <a:t>regularity</a:t>
            </a:r>
            <a:r>
              <a:rPr sz="2600" b="1" spc="3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35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2600" b="1" spc="3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20" dirty="0">
                <a:solidFill>
                  <a:srgbClr val="FFFFFF"/>
                </a:solidFill>
                <a:latin typeface="Cambria"/>
                <a:cs typeface="Cambria"/>
              </a:rPr>
              <a:t>parts</a:t>
            </a:r>
            <a:r>
              <a:rPr sz="2600" b="1" spc="3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35" dirty="0">
                <a:solidFill>
                  <a:srgbClr val="FFFFFF"/>
                </a:solidFill>
                <a:latin typeface="Cambria"/>
                <a:cs typeface="Cambria"/>
              </a:rPr>
              <a:t>as</a:t>
            </a:r>
            <a:r>
              <a:rPr sz="2600" b="1" spc="3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204" dirty="0">
                <a:solidFill>
                  <a:srgbClr val="FFFFFF"/>
                </a:solidFill>
                <a:latin typeface="Cambria"/>
                <a:cs typeface="Cambria"/>
              </a:rPr>
              <a:t>they</a:t>
            </a:r>
            <a:r>
              <a:rPr sz="2600" b="1" spc="3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75" dirty="0">
                <a:solidFill>
                  <a:srgbClr val="FFFFFF"/>
                </a:solidFill>
                <a:latin typeface="Cambria"/>
                <a:cs typeface="Cambria"/>
              </a:rPr>
              <a:t>are</a:t>
            </a:r>
            <a:r>
              <a:rPr sz="2600" b="1" spc="3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lang="es-ES" sz="2600" b="1" spc="315" dirty="0" err="1">
                <a:solidFill>
                  <a:srgbClr val="FFFFFF"/>
                </a:solidFill>
                <a:latin typeface="Cambria"/>
                <a:cs typeface="Cambria"/>
              </a:rPr>
              <a:t>shown</a:t>
            </a:r>
            <a:r>
              <a:rPr lang="es-ES" sz="2600" b="1" spc="3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60" dirty="0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sz="2600" b="1" spc="2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20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600" b="1" spc="2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60" dirty="0">
                <a:solidFill>
                  <a:srgbClr val="FFFFFF"/>
                </a:solidFill>
                <a:latin typeface="Cambria"/>
                <a:cs typeface="Cambria"/>
              </a:rPr>
              <a:t>architecture</a:t>
            </a:r>
            <a:r>
              <a:rPr sz="2600" b="1" spc="3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35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2600" b="1" spc="2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55" dirty="0">
                <a:solidFill>
                  <a:srgbClr val="FFFFFF"/>
                </a:solidFill>
                <a:latin typeface="Cambria"/>
                <a:cs typeface="Cambria"/>
              </a:rPr>
              <a:t>classical</a:t>
            </a:r>
            <a:r>
              <a:rPr sz="2600" b="1" spc="3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70" dirty="0">
                <a:solidFill>
                  <a:srgbClr val="FFFFFF"/>
                </a:solidFill>
                <a:latin typeface="Cambria"/>
                <a:cs typeface="Cambria"/>
              </a:rPr>
              <a:t>antiquity</a:t>
            </a:r>
            <a:r>
              <a:rPr sz="2600" b="1" spc="26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40" dirty="0">
                <a:solidFill>
                  <a:srgbClr val="FFFFFF"/>
                </a:solidFill>
                <a:latin typeface="Cambria"/>
                <a:cs typeface="Cambria"/>
              </a:rPr>
              <a:t>and </a:t>
            </a:r>
            <a:r>
              <a:rPr sz="2600" b="1" spc="-5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60" dirty="0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sz="2600" b="1" spc="3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20" dirty="0">
                <a:solidFill>
                  <a:srgbClr val="FFFFFF"/>
                </a:solidFill>
                <a:latin typeface="Cambria"/>
                <a:cs typeface="Cambria"/>
              </a:rPr>
              <a:t>particular</a:t>
            </a:r>
            <a:r>
              <a:rPr sz="2600" b="1" spc="3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80" dirty="0">
                <a:solidFill>
                  <a:srgbClr val="FFFFFF"/>
                </a:solidFill>
                <a:latin typeface="Cambria"/>
                <a:cs typeface="Cambria"/>
              </a:rPr>
              <a:t>ancient</a:t>
            </a:r>
            <a:r>
              <a:rPr sz="2600" b="1" spc="2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210" dirty="0">
                <a:solidFill>
                  <a:srgbClr val="FFFFFF"/>
                </a:solidFill>
                <a:latin typeface="Cambria"/>
                <a:cs typeface="Cambria"/>
              </a:rPr>
              <a:t>Roman</a:t>
            </a:r>
            <a:r>
              <a:rPr sz="2600" b="1" spc="2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70" dirty="0">
                <a:solidFill>
                  <a:srgbClr val="FFFFFF"/>
                </a:solidFill>
                <a:latin typeface="Cambria"/>
                <a:cs typeface="Cambria"/>
              </a:rPr>
              <a:t>architecture,</a:t>
            </a:r>
            <a:r>
              <a:rPr sz="2600" b="1" spc="3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30" dirty="0">
                <a:solidFill>
                  <a:srgbClr val="FFFFFF"/>
                </a:solidFill>
                <a:latin typeface="Cambria"/>
                <a:cs typeface="Cambria"/>
              </a:rPr>
              <a:t>of </a:t>
            </a:r>
            <a:r>
              <a:rPr sz="2600" b="1" spc="-5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70" dirty="0">
                <a:solidFill>
                  <a:srgbClr val="FFFFFF"/>
                </a:solidFill>
                <a:latin typeface="Cambria"/>
                <a:cs typeface="Cambria"/>
              </a:rPr>
              <a:t>which</a:t>
            </a:r>
            <a:r>
              <a:rPr sz="2600" b="1" spc="2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210" dirty="0">
                <a:solidFill>
                  <a:srgbClr val="FFFFFF"/>
                </a:solidFill>
                <a:latin typeface="Cambria"/>
                <a:cs typeface="Cambria"/>
              </a:rPr>
              <a:t>many</a:t>
            </a:r>
            <a:r>
              <a:rPr sz="2600" b="1" spc="2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50" dirty="0">
                <a:solidFill>
                  <a:srgbClr val="FFFFFF"/>
                </a:solidFill>
                <a:latin typeface="Cambria"/>
                <a:cs typeface="Cambria"/>
              </a:rPr>
              <a:t>examples</a:t>
            </a:r>
            <a:r>
              <a:rPr sz="2600" b="1" spc="2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50" dirty="0">
                <a:solidFill>
                  <a:srgbClr val="FFFFFF"/>
                </a:solidFill>
                <a:latin typeface="Cambria"/>
                <a:cs typeface="Cambria"/>
              </a:rPr>
              <a:t>remained.</a:t>
            </a:r>
            <a:r>
              <a:rPr sz="2600" b="1" spc="2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14" dirty="0">
                <a:solidFill>
                  <a:srgbClr val="FFFFFF"/>
                </a:solidFill>
                <a:latin typeface="Cambria"/>
                <a:cs typeface="Cambria"/>
              </a:rPr>
              <a:t>Orderly </a:t>
            </a:r>
            <a:r>
              <a:rPr sz="2600" b="1" spc="1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40" dirty="0">
                <a:solidFill>
                  <a:srgbClr val="FFFFFF"/>
                </a:solidFill>
                <a:latin typeface="Cambria"/>
                <a:cs typeface="Cambria"/>
              </a:rPr>
              <a:t>arrangements</a:t>
            </a:r>
            <a:r>
              <a:rPr sz="2600" b="1" spc="2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35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2600" b="1" spc="3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95" dirty="0">
                <a:solidFill>
                  <a:srgbClr val="FFFFFF"/>
                </a:solidFill>
                <a:latin typeface="Cambria"/>
                <a:cs typeface="Cambria"/>
              </a:rPr>
              <a:t>columns,</a:t>
            </a:r>
            <a:r>
              <a:rPr sz="2600" b="1" spc="2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20" dirty="0">
                <a:solidFill>
                  <a:srgbClr val="FFFFFF"/>
                </a:solidFill>
                <a:latin typeface="Cambria"/>
                <a:cs typeface="Cambria"/>
              </a:rPr>
              <a:t>pilasters</a:t>
            </a:r>
            <a:r>
              <a:rPr sz="2600" b="1" spc="3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40" dirty="0">
                <a:solidFill>
                  <a:srgbClr val="FFFFFF"/>
                </a:solidFill>
                <a:latin typeface="Cambria"/>
                <a:cs typeface="Cambria"/>
              </a:rPr>
              <a:t>and </a:t>
            </a:r>
            <a:r>
              <a:rPr sz="2600" b="1" spc="1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60" dirty="0">
                <a:solidFill>
                  <a:srgbClr val="FFFFFF"/>
                </a:solidFill>
                <a:latin typeface="Cambria"/>
                <a:cs typeface="Cambria"/>
              </a:rPr>
              <a:t>lintels,</a:t>
            </a:r>
            <a:r>
              <a:rPr sz="2600" b="1" spc="2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35" dirty="0">
                <a:solidFill>
                  <a:srgbClr val="FFFFFF"/>
                </a:solidFill>
                <a:latin typeface="Cambria"/>
                <a:cs typeface="Cambria"/>
              </a:rPr>
              <a:t>as</a:t>
            </a:r>
            <a:r>
              <a:rPr sz="2600" b="1" spc="3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75" dirty="0">
                <a:solidFill>
                  <a:srgbClr val="FFFFFF"/>
                </a:solidFill>
                <a:latin typeface="Cambria"/>
                <a:cs typeface="Cambria"/>
              </a:rPr>
              <a:t>well</a:t>
            </a:r>
            <a:r>
              <a:rPr sz="2600" b="1" spc="3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35" dirty="0">
                <a:solidFill>
                  <a:srgbClr val="FFFFFF"/>
                </a:solidFill>
                <a:latin typeface="Cambria"/>
                <a:cs typeface="Cambria"/>
              </a:rPr>
              <a:t>as</a:t>
            </a:r>
            <a:r>
              <a:rPr sz="2600" b="1" spc="3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20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600" b="1" spc="3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45" dirty="0">
                <a:solidFill>
                  <a:srgbClr val="FFFFFF"/>
                </a:solidFill>
                <a:latin typeface="Cambria"/>
                <a:cs typeface="Cambria"/>
              </a:rPr>
              <a:t>use</a:t>
            </a:r>
            <a:r>
              <a:rPr sz="2600" b="1" spc="3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35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2600" b="1" spc="3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40" dirty="0">
                <a:solidFill>
                  <a:srgbClr val="FFFFFF"/>
                </a:solidFill>
                <a:latin typeface="Cambria"/>
                <a:cs typeface="Cambria"/>
              </a:rPr>
              <a:t>semicircular </a:t>
            </a:r>
            <a:r>
              <a:rPr sz="2600" b="1" spc="1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65" dirty="0">
                <a:solidFill>
                  <a:srgbClr val="FFFFFF"/>
                </a:solidFill>
                <a:latin typeface="Cambria"/>
                <a:cs typeface="Cambria"/>
              </a:rPr>
              <a:t>arches,</a:t>
            </a:r>
            <a:r>
              <a:rPr sz="2600" b="1" spc="2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50" dirty="0">
                <a:solidFill>
                  <a:srgbClr val="FFFFFF"/>
                </a:solidFill>
                <a:latin typeface="Cambria"/>
                <a:cs typeface="Cambria"/>
              </a:rPr>
              <a:t>hemispherical</a:t>
            </a:r>
            <a:r>
              <a:rPr sz="2600" b="1" spc="2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80" dirty="0">
                <a:solidFill>
                  <a:srgbClr val="FFFFFF"/>
                </a:solidFill>
                <a:latin typeface="Cambria"/>
                <a:cs typeface="Cambria"/>
              </a:rPr>
              <a:t>domes,</a:t>
            </a:r>
            <a:r>
              <a:rPr sz="2600" b="1" spc="3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80" dirty="0">
                <a:solidFill>
                  <a:srgbClr val="FFFFFF"/>
                </a:solidFill>
                <a:latin typeface="Cambria"/>
                <a:cs typeface="Cambria"/>
              </a:rPr>
              <a:t>niches </a:t>
            </a:r>
            <a:r>
              <a:rPr sz="2600" b="1" spc="1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20" dirty="0">
                <a:solidFill>
                  <a:srgbClr val="FFFFFF"/>
                </a:solidFill>
                <a:latin typeface="Cambria"/>
                <a:cs typeface="Cambria"/>
              </a:rPr>
              <a:t>replaced</a:t>
            </a:r>
            <a:r>
              <a:rPr sz="2600" b="1" spc="2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95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600" b="1" spc="3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35" dirty="0">
                <a:solidFill>
                  <a:srgbClr val="FFFFFF"/>
                </a:solidFill>
                <a:latin typeface="Cambria"/>
                <a:cs typeface="Cambria"/>
              </a:rPr>
              <a:t>more</a:t>
            </a:r>
            <a:r>
              <a:rPr sz="2600" b="1" spc="3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75" dirty="0">
                <a:solidFill>
                  <a:srgbClr val="FFFFFF"/>
                </a:solidFill>
                <a:latin typeface="Cambria"/>
                <a:cs typeface="Cambria"/>
              </a:rPr>
              <a:t>complex</a:t>
            </a:r>
            <a:r>
              <a:rPr sz="2600" b="1" spc="3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14" dirty="0">
                <a:solidFill>
                  <a:srgbClr val="FFFFFF"/>
                </a:solidFill>
                <a:latin typeface="Cambria"/>
                <a:cs typeface="Cambria"/>
              </a:rPr>
              <a:t>proportional </a:t>
            </a:r>
            <a:r>
              <a:rPr sz="2600" b="1" spc="1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95" dirty="0">
                <a:solidFill>
                  <a:srgbClr val="FFFFFF"/>
                </a:solidFill>
                <a:latin typeface="Cambria"/>
                <a:cs typeface="Cambria"/>
              </a:rPr>
              <a:t>systems</a:t>
            </a:r>
            <a:r>
              <a:rPr sz="2600" b="1" spc="2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40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2600" b="1" spc="2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85" dirty="0">
                <a:solidFill>
                  <a:srgbClr val="FFFFFF"/>
                </a:solidFill>
                <a:latin typeface="Cambria"/>
                <a:cs typeface="Cambria"/>
              </a:rPr>
              <a:t>irregular</a:t>
            </a:r>
            <a:r>
              <a:rPr sz="2600" b="1" spc="3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05" dirty="0">
                <a:solidFill>
                  <a:srgbClr val="FFFFFF"/>
                </a:solidFill>
                <a:latin typeface="Cambria"/>
                <a:cs typeface="Cambria"/>
              </a:rPr>
              <a:t>profiles</a:t>
            </a:r>
            <a:r>
              <a:rPr sz="2600" b="1" spc="3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35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2600" b="1" spc="2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45" dirty="0">
                <a:solidFill>
                  <a:srgbClr val="FFFFFF"/>
                </a:solidFill>
                <a:latin typeface="Cambria"/>
                <a:cs typeface="Cambria"/>
              </a:rPr>
              <a:t>medieval </a:t>
            </a:r>
            <a:r>
              <a:rPr sz="2600" b="1" spc="1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40" dirty="0">
                <a:solidFill>
                  <a:srgbClr val="FFFFFF"/>
                </a:solidFill>
                <a:latin typeface="Cambria"/>
                <a:cs typeface="Cambria"/>
              </a:rPr>
              <a:t>buildings.</a:t>
            </a:r>
            <a:endParaRPr sz="2600" dirty="0">
              <a:latin typeface="Cambria"/>
              <a:cs typeface="Cambria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1315211" y="432816"/>
            <a:ext cx="6468110" cy="820419"/>
            <a:chOff x="1315211" y="432816"/>
            <a:chExt cx="6468110" cy="820419"/>
          </a:xfrm>
        </p:grpSpPr>
        <p:pic>
          <p:nvPicPr>
            <p:cNvPr id="33" name="object 3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315211" y="432816"/>
              <a:ext cx="6467855" cy="81991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381505" y="499237"/>
              <a:ext cx="6334633" cy="68694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79475" y="1976627"/>
            <a:ext cx="8444865" cy="3337560"/>
            <a:chOff x="379475" y="1976627"/>
            <a:chExt cx="8444865" cy="3337560"/>
          </a:xfrm>
        </p:grpSpPr>
        <p:sp>
          <p:nvSpPr>
            <p:cNvPr id="4" name="object 4"/>
            <p:cNvSpPr/>
            <p:nvPr/>
          </p:nvSpPr>
          <p:spPr>
            <a:xfrm>
              <a:off x="539495" y="2060447"/>
              <a:ext cx="8065134" cy="3048000"/>
            </a:xfrm>
            <a:custGeom>
              <a:avLst/>
              <a:gdLst/>
              <a:ahLst/>
              <a:cxnLst/>
              <a:rect l="l" t="t" r="r" b="b"/>
              <a:pathLst>
                <a:path w="8065134" h="3048000">
                  <a:moveTo>
                    <a:pt x="8065008" y="0"/>
                  </a:moveTo>
                  <a:lnTo>
                    <a:pt x="0" y="0"/>
                  </a:lnTo>
                  <a:lnTo>
                    <a:pt x="0" y="3048000"/>
                  </a:lnTo>
                  <a:lnTo>
                    <a:pt x="8065008" y="3048000"/>
                  </a:lnTo>
                  <a:lnTo>
                    <a:pt x="8065008" y="0"/>
                  </a:lnTo>
                  <a:close/>
                </a:path>
              </a:pathLst>
            </a:custGeom>
            <a:solidFill>
              <a:srgbClr val="895C00">
                <a:alpha val="6392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9495" y="2060447"/>
              <a:ext cx="8065134" cy="3048000"/>
            </a:xfrm>
            <a:custGeom>
              <a:avLst/>
              <a:gdLst/>
              <a:ahLst/>
              <a:cxnLst/>
              <a:rect l="l" t="t" r="r" b="b"/>
              <a:pathLst>
                <a:path w="8065134" h="3048000">
                  <a:moveTo>
                    <a:pt x="0" y="3048000"/>
                  </a:moveTo>
                  <a:lnTo>
                    <a:pt x="8065008" y="3048000"/>
                  </a:lnTo>
                  <a:lnTo>
                    <a:pt x="8065008" y="0"/>
                  </a:lnTo>
                  <a:lnTo>
                    <a:pt x="0" y="0"/>
                  </a:lnTo>
                  <a:lnTo>
                    <a:pt x="0" y="3048000"/>
                  </a:lnTo>
                  <a:close/>
                </a:path>
              </a:pathLst>
            </a:custGeom>
            <a:ln w="57912">
              <a:solidFill>
                <a:srgbClr val="797A7D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9475" y="1976627"/>
              <a:ext cx="8098535" cy="8991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9475" y="2464308"/>
              <a:ext cx="6490716" cy="8991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9475" y="2951988"/>
              <a:ext cx="3075432" cy="8991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21508" y="2951988"/>
              <a:ext cx="2491740" cy="89916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79847" y="2951988"/>
              <a:ext cx="3944111" cy="89916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9475" y="3439667"/>
              <a:ext cx="4553712" cy="89916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99787" y="3439667"/>
              <a:ext cx="3727704" cy="89916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94092" y="3439667"/>
              <a:ext cx="908303" cy="89916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9475" y="3927348"/>
              <a:ext cx="2991612" cy="89915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37687" y="3927348"/>
              <a:ext cx="3973067" cy="89915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277355" y="3927348"/>
              <a:ext cx="1371600" cy="8991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79475" y="4415027"/>
              <a:ext cx="1866900" cy="89916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12975" y="4415027"/>
              <a:ext cx="1728216" cy="89916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907792" y="4415027"/>
              <a:ext cx="1641348" cy="899160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618540" y="2079117"/>
            <a:ext cx="7797165" cy="2952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948055" algn="l"/>
                <a:tab pos="1144270" algn="l"/>
                <a:tab pos="1345565" algn="l"/>
                <a:tab pos="1518285" algn="l"/>
                <a:tab pos="1633220" algn="l"/>
                <a:tab pos="1661795" algn="l"/>
                <a:tab pos="1891030" algn="l"/>
                <a:tab pos="2207260" algn="l"/>
                <a:tab pos="2470785" algn="l"/>
                <a:tab pos="2541270" algn="l"/>
                <a:tab pos="2752725" algn="l"/>
                <a:tab pos="2988310" algn="l"/>
                <a:tab pos="3114675" algn="l"/>
                <a:tab pos="3186430" algn="l"/>
                <a:tab pos="3656965" algn="l"/>
                <a:tab pos="4032885" algn="l"/>
                <a:tab pos="4170045" algn="l"/>
                <a:tab pos="4513580" algn="l"/>
                <a:tab pos="4666615" algn="l"/>
                <a:tab pos="5508625" algn="l"/>
                <a:tab pos="5733415" algn="l"/>
                <a:tab pos="5910580" algn="l"/>
                <a:tab pos="7124700" algn="l"/>
              </a:tabLst>
            </a:pPr>
            <a:r>
              <a:rPr sz="3200" b="1" spc="204" dirty="0">
                <a:solidFill>
                  <a:srgbClr val="FFFFFF"/>
                </a:solidFill>
                <a:latin typeface="Cambria"/>
                <a:cs typeface="Cambria"/>
              </a:rPr>
              <a:t>The	</a:t>
            </a:r>
            <a:r>
              <a:rPr sz="3200" b="1" spc="160" dirty="0">
                <a:solidFill>
                  <a:srgbClr val="FFFFFF"/>
                </a:solidFill>
                <a:latin typeface="Cambria"/>
                <a:cs typeface="Cambria"/>
              </a:rPr>
              <a:t>plans	</a:t>
            </a:r>
            <a:r>
              <a:rPr sz="3200" b="1" spc="165" dirty="0">
                <a:solidFill>
                  <a:srgbClr val="FFFFFF"/>
                </a:solidFill>
                <a:latin typeface="Cambria"/>
                <a:cs typeface="Cambria"/>
              </a:rPr>
              <a:t>of	</a:t>
            </a:r>
            <a:r>
              <a:rPr sz="3200" b="1" spc="210" dirty="0">
                <a:solidFill>
                  <a:srgbClr val="FFFFFF"/>
                </a:solidFill>
                <a:latin typeface="Cambria"/>
                <a:cs typeface="Cambria"/>
              </a:rPr>
              <a:t>Renaissance	</a:t>
            </a:r>
            <a:r>
              <a:rPr sz="3200" b="1" spc="150" dirty="0">
                <a:solidFill>
                  <a:srgbClr val="FFFFFF"/>
                </a:solidFill>
                <a:latin typeface="Cambria"/>
                <a:cs typeface="Cambria"/>
              </a:rPr>
              <a:t>buildings </a:t>
            </a:r>
            <a:r>
              <a:rPr sz="3200" b="1" spc="1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195" dirty="0">
                <a:solidFill>
                  <a:srgbClr val="FFFFFF"/>
                </a:solidFill>
                <a:latin typeface="Cambria"/>
                <a:cs typeface="Cambria"/>
              </a:rPr>
              <a:t>have	</a:t>
            </a:r>
            <a:r>
              <a:rPr sz="3200" b="1" spc="145" dirty="0">
                <a:solidFill>
                  <a:srgbClr val="FFFFFF"/>
                </a:solidFill>
                <a:latin typeface="Cambria"/>
                <a:cs typeface="Cambria"/>
              </a:rPr>
              <a:t>a	</a:t>
            </a:r>
            <a:r>
              <a:rPr sz="3200" b="1" spc="160" dirty="0">
                <a:solidFill>
                  <a:srgbClr val="FFFFFF"/>
                </a:solidFill>
                <a:latin typeface="Cambria"/>
                <a:cs typeface="Cambria"/>
              </a:rPr>
              <a:t>square,		</a:t>
            </a:r>
            <a:r>
              <a:rPr sz="3200" b="1" spc="215" dirty="0">
                <a:solidFill>
                  <a:srgbClr val="FFFFFF"/>
                </a:solidFill>
                <a:latin typeface="Cambria"/>
                <a:cs typeface="Cambria"/>
              </a:rPr>
              <a:t>symmetrical </a:t>
            </a:r>
            <a:r>
              <a:rPr sz="3200" b="1" spc="2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160" dirty="0">
                <a:solidFill>
                  <a:srgbClr val="FFFFFF"/>
                </a:solidFill>
                <a:latin typeface="Cambria"/>
                <a:cs typeface="Cambria"/>
              </a:rPr>
              <a:t>appearance</a:t>
            </a:r>
            <a:r>
              <a:rPr sz="3200" b="1" dirty="0">
                <a:solidFill>
                  <a:srgbClr val="FFFFFF"/>
                </a:solidFill>
                <a:latin typeface="Cambria"/>
                <a:cs typeface="Cambria"/>
              </a:rPr>
              <a:t>		</a:t>
            </a:r>
            <a:r>
              <a:rPr sz="3200" b="1" spc="-6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195" dirty="0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sz="3200" b="1" dirty="0">
                <a:solidFill>
                  <a:srgbClr val="FFFFFF"/>
                </a:solidFill>
                <a:latin typeface="Cambria"/>
                <a:cs typeface="Cambria"/>
              </a:rPr>
              <a:t>		</a:t>
            </a:r>
            <a:r>
              <a:rPr sz="3200" b="1" spc="155" dirty="0">
                <a:solidFill>
                  <a:srgbClr val="FFFFFF"/>
                </a:solidFill>
                <a:latin typeface="Cambria"/>
                <a:cs typeface="Cambria"/>
              </a:rPr>
              <a:t>w</a:t>
            </a:r>
            <a:r>
              <a:rPr sz="3200" b="1" spc="120" dirty="0">
                <a:solidFill>
                  <a:srgbClr val="FFFFFF"/>
                </a:solidFill>
                <a:latin typeface="Cambria"/>
                <a:cs typeface="Cambria"/>
              </a:rPr>
              <a:t>h</a:t>
            </a:r>
            <a:r>
              <a:rPr sz="3200" b="1" spc="254" dirty="0">
                <a:solidFill>
                  <a:srgbClr val="FFFFFF"/>
                </a:solidFill>
                <a:latin typeface="Cambria"/>
                <a:cs typeface="Cambria"/>
              </a:rPr>
              <a:t>ich</a:t>
            </a:r>
            <a:r>
              <a:rPr sz="3200" b="1" dirty="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sz="3200" b="1" spc="100" dirty="0">
                <a:solidFill>
                  <a:srgbClr val="FFFFFF"/>
                </a:solidFill>
                <a:latin typeface="Cambria"/>
                <a:cs typeface="Cambria"/>
              </a:rPr>
              <a:t>pro</a:t>
            </a:r>
            <a:r>
              <a:rPr sz="3200" b="1" spc="120" dirty="0">
                <a:solidFill>
                  <a:srgbClr val="FFFFFF"/>
                </a:solidFill>
                <a:latin typeface="Cambria"/>
                <a:cs typeface="Cambria"/>
              </a:rPr>
              <a:t>p</a:t>
            </a:r>
            <a:r>
              <a:rPr sz="3200" b="1" spc="165" dirty="0">
                <a:solidFill>
                  <a:srgbClr val="FFFFFF"/>
                </a:solidFill>
                <a:latin typeface="Cambria"/>
                <a:cs typeface="Cambria"/>
              </a:rPr>
              <a:t>or</a:t>
            </a:r>
            <a:r>
              <a:rPr sz="3200" b="1" spc="125" dirty="0">
                <a:solidFill>
                  <a:srgbClr val="FFFFFF"/>
                </a:solidFill>
                <a:latin typeface="Cambria"/>
                <a:cs typeface="Cambria"/>
              </a:rPr>
              <a:t>t</a:t>
            </a:r>
            <a:r>
              <a:rPr sz="3200" b="1" spc="185" dirty="0">
                <a:solidFill>
                  <a:srgbClr val="FFFFFF"/>
                </a:solidFill>
                <a:latin typeface="Cambria"/>
                <a:cs typeface="Cambria"/>
              </a:rPr>
              <a:t>ions</a:t>
            </a:r>
            <a:r>
              <a:rPr sz="3200" b="1" dirty="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sz="3200" b="1" spc="70" dirty="0">
                <a:solidFill>
                  <a:srgbClr val="FFFFFF"/>
                </a:solidFill>
                <a:latin typeface="Cambria"/>
                <a:cs typeface="Cambria"/>
              </a:rPr>
              <a:t>are  </a:t>
            </a:r>
            <a:r>
              <a:rPr sz="3200" b="1" spc="170" dirty="0">
                <a:solidFill>
                  <a:srgbClr val="FFFFFF"/>
                </a:solidFill>
                <a:latin typeface="Cambria"/>
                <a:cs typeface="Cambria"/>
              </a:rPr>
              <a:t>usually		</a:t>
            </a:r>
            <a:r>
              <a:rPr sz="3200" b="1" spc="130" dirty="0">
                <a:solidFill>
                  <a:srgbClr val="FFFFFF"/>
                </a:solidFill>
                <a:latin typeface="Cambria"/>
                <a:cs typeface="Cambria"/>
              </a:rPr>
              <a:t>based	</a:t>
            </a:r>
            <a:r>
              <a:rPr sz="3200" b="1" spc="204" dirty="0">
                <a:solidFill>
                  <a:srgbClr val="FFFFFF"/>
                </a:solidFill>
                <a:latin typeface="Cambria"/>
                <a:cs typeface="Cambria"/>
              </a:rPr>
              <a:t>on	</a:t>
            </a:r>
            <a:r>
              <a:rPr sz="3200" b="1" spc="145" dirty="0">
                <a:solidFill>
                  <a:srgbClr val="FFFFFF"/>
                </a:solidFill>
                <a:latin typeface="Cambria"/>
                <a:cs typeface="Cambria"/>
              </a:rPr>
              <a:t>a	</a:t>
            </a:r>
            <a:r>
              <a:rPr sz="3200" b="1" spc="185" dirty="0">
                <a:solidFill>
                  <a:srgbClr val="FFFFFF"/>
                </a:solidFill>
                <a:latin typeface="Cambria"/>
                <a:cs typeface="Cambria"/>
              </a:rPr>
              <a:t>module	within</a:t>
            </a:r>
            <a:r>
              <a:rPr sz="3200" b="1" spc="3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145" dirty="0">
                <a:solidFill>
                  <a:srgbClr val="FFFFFF"/>
                </a:solidFill>
                <a:latin typeface="Cambria"/>
                <a:cs typeface="Cambria"/>
              </a:rPr>
              <a:t>a </a:t>
            </a:r>
            <a:r>
              <a:rPr sz="3200" b="1" spc="1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235" dirty="0">
                <a:solidFill>
                  <a:srgbClr val="FFFFFF"/>
                </a:solidFill>
                <a:latin typeface="Cambria"/>
                <a:cs typeface="Cambria"/>
              </a:rPr>
              <a:t>church		</a:t>
            </a:r>
            <a:r>
              <a:rPr sz="3200" b="1" spc="245" dirty="0">
                <a:solidFill>
                  <a:srgbClr val="FFFFFF"/>
                </a:solidFill>
                <a:latin typeface="Cambria"/>
                <a:cs typeface="Cambria"/>
              </a:rPr>
              <a:t>the	</a:t>
            </a:r>
            <a:r>
              <a:rPr sz="3200" b="1" spc="185" dirty="0">
                <a:solidFill>
                  <a:srgbClr val="FFFFFF"/>
                </a:solidFill>
                <a:latin typeface="Cambria"/>
                <a:cs typeface="Cambria"/>
              </a:rPr>
              <a:t>module		</a:t>
            </a:r>
            <a:r>
              <a:rPr sz="3200" b="1" spc="170" dirty="0">
                <a:solidFill>
                  <a:srgbClr val="FFFFFF"/>
                </a:solidFill>
                <a:latin typeface="Cambria"/>
                <a:cs typeface="Cambria"/>
              </a:rPr>
              <a:t>is	</a:t>
            </a:r>
            <a:r>
              <a:rPr sz="3200" b="1" spc="204" dirty="0">
                <a:solidFill>
                  <a:srgbClr val="FFFFFF"/>
                </a:solidFill>
                <a:latin typeface="Cambria"/>
                <a:cs typeface="Cambria"/>
              </a:rPr>
              <a:t>often	</a:t>
            </a:r>
            <a:r>
              <a:rPr sz="3200" b="1" spc="245" dirty="0">
                <a:solidFill>
                  <a:srgbClr val="FFFFFF"/>
                </a:solidFill>
                <a:latin typeface="Cambria"/>
                <a:cs typeface="Cambria"/>
              </a:rPr>
              <a:t>the </a:t>
            </a:r>
            <a:r>
              <a:rPr sz="3200" b="1" spc="2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170" dirty="0">
                <a:solidFill>
                  <a:srgbClr val="FFFFFF"/>
                </a:solidFill>
                <a:latin typeface="Cambria"/>
                <a:cs typeface="Cambria"/>
              </a:rPr>
              <a:t>width	</a:t>
            </a:r>
            <a:r>
              <a:rPr sz="3200" b="1" spc="165" dirty="0">
                <a:solidFill>
                  <a:srgbClr val="FFFFFF"/>
                </a:solidFill>
                <a:latin typeface="Cambria"/>
                <a:cs typeface="Cambria"/>
              </a:rPr>
              <a:t>of	</a:t>
            </a:r>
            <a:r>
              <a:rPr sz="3200" b="1" spc="190" dirty="0">
                <a:solidFill>
                  <a:srgbClr val="FFFFFF"/>
                </a:solidFill>
                <a:latin typeface="Cambria"/>
                <a:cs typeface="Cambria"/>
              </a:rPr>
              <a:t>an		</a:t>
            </a:r>
            <a:r>
              <a:rPr sz="3200" b="1" spc="175" dirty="0">
                <a:solidFill>
                  <a:srgbClr val="FFFFFF"/>
                </a:solidFill>
                <a:latin typeface="Cambria"/>
                <a:cs typeface="Cambria"/>
              </a:rPr>
              <a:t>aisle.</a:t>
            </a:r>
            <a:endParaRPr sz="3200">
              <a:latin typeface="Cambria"/>
              <a:cs typeface="Cambri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810000" y="271272"/>
            <a:ext cx="1851660" cy="737870"/>
            <a:chOff x="3810000" y="271272"/>
            <a:chExt cx="1851660" cy="737870"/>
          </a:xfrm>
        </p:grpSpPr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10000" y="271272"/>
              <a:ext cx="1851660" cy="73761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72610" y="333756"/>
              <a:ext cx="1727327" cy="61264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7867" y="0"/>
            <a:ext cx="4082796" cy="68579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60035" y="33526"/>
            <a:ext cx="4002023" cy="6824473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3255" y="1427988"/>
            <a:ext cx="8636508" cy="4002024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86255" y="214884"/>
            <a:ext cx="6412992" cy="6428232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77595" y="416051"/>
            <a:ext cx="3266440" cy="685800"/>
            <a:chOff x="577595" y="416051"/>
            <a:chExt cx="3266440" cy="6858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7595" y="416051"/>
              <a:ext cx="3265932" cy="6858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6079" y="474090"/>
              <a:ext cx="3150171" cy="569595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3997452" y="413004"/>
            <a:ext cx="1414780" cy="690880"/>
            <a:chOff x="3997452" y="413004"/>
            <a:chExt cx="1414780" cy="69088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97452" y="413004"/>
              <a:ext cx="1414272" cy="6903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55745" y="471678"/>
              <a:ext cx="1297432" cy="574421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5494020" y="417576"/>
            <a:ext cx="3072765" cy="883919"/>
            <a:chOff x="5494020" y="417576"/>
            <a:chExt cx="3072765" cy="883919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94020" y="417576"/>
              <a:ext cx="3072383" cy="88392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51297" y="475742"/>
              <a:ext cx="2957830" cy="767207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345947" y="1560575"/>
            <a:ext cx="8351520" cy="4203700"/>
            <a:chOff x="345947" y="1560575"/>
            <a:chExt cx="8351520" cy="4203700"/>
          </a:xfrm>
        </p:grpSpPr>
        <p:sp>
          <p:nvSpPr>
            <p:cNvPr id="13" name="object 13"/>
            <p:cNvSpPr/>
            <p:nvPr/>
          </p:nvSpPr>
          <p:spPr>
            <a:xfrm>
              <a:off x="475487" y="1629155"/>
              <a:ext cx="8193405" cy="3970020"/>
            </a:xfrm>
            <a:custGeom>
              <a:avLst/>
              <a:gdLst/>
              <a:ahLst/>
              <a:cxnLst/>
              <a:rect l="l" t="t" r="r" b="b"/>
              <a:pathLst>
                <a:path w="8193405" h="3970020">
                  <a:moveTo>
                    <a:pt x="8193023" y="0"/>
                  </a:moveTo>
                  <a:lnTo>
                    <a:pt x="0" y="0"/>
                  </a:lnTo>
                  <a:lnTo>
                    <a:pt x="0" y="3970020"/>
                  </a:lnTo>
                  <a:lnTo>
                    <a:pt x="8193023" y="3970020"/>
                  </a:lnTo>
                  <a:lnTo>
                    <a:pt x="8193023" y="0"/>
                  </a:lnTo>
                  <a:close/>
                </a:path>
              </a:pathLst>
            </a:custGeom>
            <a:solidFill>
              <a:srgbClr val="895C00">
                <a:alpha val="6392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75487" y="1629155"/>
              <a:ext cx="8193405" cy="3970020"/>
            </a:xfrm>
            <a:custGeom>
              <a:avLst/>
              <a:gdLst/>
              <a:ahLst/>
              <a:cxnLst/>
              <a:rect l="l" t="t" r="r" b="b"/>
              <a:pathLst>
                <a:path w="8193405" h="3970020">
                  <a:moveTo>
                    <a:pt x="0" y="3970020"/>
                  </a:moveTo>
                  <a:lnTo>
                    <a:pt x="8193023" y="3970020"/>
                  </a:lnTo>
                  <a:lnTo>
                    <a:pt x="8193023" y="0"/>
                  </a:lnTo>
                  <a:lnTo>
                    <a:pt x="0" y="0"/>
                  </a:lnTo>
                  <a:lnTo>
                    <a:pt x="0" y="3970020"/>
                  </a:lnTo>
                  <a:close/>
                </a:path>
              </a:pathLst>
            </a:custGeom>
            <a:ln w="57912">
              <a:solidFill>
                <a:srgbClr val="797A7D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5947" y="1560575"/>
              <a:ext cx="7825740" cy="78943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702295" y="1560575"/>
              <a:ext cx="597407" cy="78943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5947" y="1987295"/>
              <a:ext cx="3272028" cy="78943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148583" y="1987295"/>
              <a:ext cx="3768852" cy="78943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48044" y="1987295"/>
              <a:ext cx="1264920" cy="78943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45947" y="2414015"/>
              <a:ext cx="7328916" cy="78943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45947" y="2840736"/>
              <a:ext cx="4669536" cy="78943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546092" y="2840736"/>
              <a:ext cx="2880360" cy="78943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45947" y="3267455"/>
              <a:ext cx="3113531" cy="78943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990087" y="3267455"/>
              <a:ext cx="3700271" cy="78943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220968" y="3267455"/>
              <a:ext cx="1389888" cy="78943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45947" y="3694175"/>
              <a:ext cx="1926336" cy="78943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802892" y="3694175"/>
              <a:ext cx="1648968" cy="78943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982468" y="3694175"/>
              <a:ext cx="3163824" cy="78943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676900" y="3694175"/>
              <a:ext cx="2295144" cy="78943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45947" y="4120896"/>
              <a:ext cx="8218932" cy="78943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45947" y="4547615"/>
              <a:ext cx="1720595" cy="78943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597151" y="4547615"/>
              <a:ext cx="4489704" cy="78943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617463" y="4547615"/>
              <a:ext cx="3072384" cy="78943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45947" y="4974335"/>
              <a:ext cx="1901952" cy="789432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554227" y="1649983"/>
            <a:ext cx="7775575" cy="3866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69240">
              <a:lnSpc>
                <a:spcPct val="100000"/>
              </a:lnSpc>
              <a:spcBef>
                <a:spcPts val="95"/>
              </a:spcBef>
            </a:pPr>
            <a:r>
              <a:rPr sz="2800" b="1" spc="175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800" b="1" spc="3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220" dirty="0">
                <a:solidFill>
                  <a:srgbClr val="FFFFFF"/>
                </a:solidFill>
                <a:latin typeface="Cambria"/>
                <a:cs typeface="Cambria"/>
              </a:rPr>
              <a:t>Roman</a:t>
            </a:r>
            <a:r>
              <a:rPr sz="2800" b="1" spc="3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85" dirty="0">
                <a:solidFill>
                  <a:srgbClr val="FFFFFF"/>
                </a:solidFill>
                <a:latin typeface="Cambria"/>
                <a:cs typeface="Cambria"/>
              </a:rPr>
              <a:t>orders</a:t>
            </a:r>
            <a:r>
              <a:rPr sz="2800" b="1" spc="3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40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2800" b="1" spc="3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95" dirty="0">
                <a:solidFill>
                  <a:srgbClr val="FFFFFF"/>
                </a:solidFill>
                <a:latin typeface="Cambria"/>
                <a:cs typeface="Cambria"/>
              </a:rPr>
              <a:t>columns</a:t>
            </a:r>
            <a:r>
              <a:rPr sz="2800" b="1" spc="3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80" dirty="0">
                <a:solidFill>
                  <a:srgbClr val="FFFFFF"/>
                </a:solidFill>
                <a:latin typeface="Cambria"/>
                <a:cs typeface="Cambria"/>
              </a:rPr>
              <a:t>are</a:t>
            </a:r>
            <a:r>
              <a:rPr sz="2800" b="1" spc="3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35" dirty="0">
                <a:solidFill>
                  <a:srgbClr val="FFFFFF"/>
                </a:solidFill>
                <a:latin typeface="Cambria"/>
                <a:cs typeface="Cambria"/>
              </a:rPr>
              <a:t>used:</a:t>
            </a:r>
            <a:r>
              <a:rPr lang="es-ES" sz="2800" b="1" spc="135" dirty="0">
                <a:solidFill>
                  <a:srgbClr val="FFFFFF"/>
                </a:solidFill>
                <a:latin typeface="Cambria"/>
                <a:cs typeface="Cambria"/>
              </a:rPr>
              <a:t>-</a:t>
            </a:r>
            <a:r>
              <a:rPr sz="2800" b="1" spc="200" dirty="0">
                <a:solidFill>
                  <a:srgbClr val="FFFFFF"/>
                </a:solidFill>
                <a:latin typeface="Cambria"/>
                <a:cs typeface="Cambria"/>
              </a:rPr>
              <a:t>Tuscan,</a:t>
            </a:r>
            <a:r>
              <a:rPr sz="2800" b="1" spc="3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75" dirty="0">
                <a:solidFill>
                  <a:srgbClr val="FFFFFF"/>
                </a:solidFill>
                <a:latin typeface="Cambria"/>
                <a:cs typeface="Cambria"/>
              </a:rPr>
              <a:t>Doric,</a:t>
            </a:r>
            <a:r>
              <a:rPr sz="2800" b="1" spc="36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95" dirty="0">
                <a:solidFill>
                  <a:srgbClr val="FFFFFF"/>
                </a:solidFill>
                <a:latin typeface="Cambria"/>
                <a:cs typeface="Cambria"/>
              </a:rPr>
              <a:t>Ionic,</a:t>
            </a:r>
            <a:r>
              <a:rPr sz="2800" b="1" spc="3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85" dirty="0">
                <a:solidFill>
                  <a:srgbClr val="FFFFFF"/>
                </a:solidFill>
                <a:latin typeface="Cambria"/>
                <a:cs typeface="Cambria"/>
              </a:rPr>
              <a:t>Corinthian</a:t>
            </a:r>
            <a:r>
              <a:rPr sz="2800" b="1" spc="37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45" dirty="0">
                <a:solidFill>
                  <a:srgbClr val="FFFFFF"/>
                </a:solidFill>
                <a:latin typeface="Cambria"/>
                <a:cs typeface="Cambria"/>
              </a:rPr>
              <a:t>and </a:t>
            </a:r>
            <a:r>
              <a:rPr sz="2800" b="1" spc="1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210" dirty="0">
                <a:solidFill>
                  <a:srgbClr val="FFFFFF"/>
                </a:solidFill>
                <a:latin typeface="Cambria"/>
                <a:cs typeface="Cambria"/>
              </a:rPr>
              <a:t>Composite.</a:t>
            </a:r>
            <a:r>
              <a:rPr sz="2800" b="1" spc="3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75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800" b="1" spc="3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85" dirty="0">
                <a:solidFill>
                  <a:srgbClr val="FFFFFF"/>
                </a:solidFill>
                <a:latin typeface="Cambria"/>
                <a:cs typeface="Cambria"/>
              </a:rPr>
              <a:t>orders</a:t>
            </a:r>
            <a:r>
              <a:rPr sz="2800" b="1" spc="3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210" dirty="0">
                <a:solidFill>
                  <a:srgbClr val="FFFFFF"/>
                </a:solidFill>
                <a:latin typeface="Cambria"/>
                <a:cs typeface="Cambria"/>
              </a:rPr>
              <a:t>can</a:t>
            </a:r>
            <a:r>
              <a:rPr sz="2800" b="1" spc="3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40" dirty="0">
                <a:solidFill>
                  <a:srgbClr val="FFFFFF"/>
                </a:solidFill>
                <a:latin typeface="Cambria"/>
                <a:cs typeface="Cambria"/>
              </a:rPr>
              <a:t>either</a:t>
            </a:r>
            <a:r>
              <a:rPr sz="2800" b="1" spc="3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70" dirty="0">
                <a:solidFill>
                  <a:srgbClr val="FFFFFF"/>
                </a:solidFill>
                <a:latin typeface="Cambria"/>
                <a:cs typeface="Cambria"/>
              </a:rPr>
              <a:t>be </a:t>
            </a:r>
            <a:r>
              <a:rPr sz="2800" b="1" spc="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60" dirty="0">
                <a:solidFill>
                  <a:srgbClr val="FFFFFF"/>
                </a:solidFill>
                <a:latin typeface="Cambria"/>
                <a:cs typeface="Cambria"/>
              </a:rPr>
              <a:t>structural,</a:t>
            </a:r>
            <a:r>
              <a:rPr sz="2800" b="1" spc="3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40" dirty="0">
                <a:solidFill>
                  <a:srgbClr val="FFFFFF"/>
                </a:solidFill>
                <a:latin typeface="Cambria"/>
                <a:cs typeface="Cambria"/>
              </a:rPr>
              <a:t>supporting</a:t>
            </a:r>
            <a:r>
              <a:rPr sz="2800" b="1" spc="3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65" dirty="0">
                <a:solidFill>
                  <a:srgbClr val="FFFFFF"/>
                </a:solidFill>
                <a:latin typeface="Cambria"/>
                <a:cs typeface="Cambria"/>
              </a:rPr>
              <a:t>an</a:t>
            </a:r>
            <a:r>
              <a:rPr sz="2800" b="1" spc="3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25" dirty="0">
                <a:solidFill>
                  <a:srgbClr val="FFFFFF"/>
                </a:solidFill>
                <a:latin typeface="Cambria"/>
                <a:cs typeface="Cambria"/>
              </a:rPr>
              <a:t>arcade</a:t>
            </a:r>
            <a:r>
              <a:rPr sz="2800" b="1" spc="3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60" dirty="0">
                <a:solidFill>
                  <a:srgbClr val="FFFFFF"/>
                </a:solidFill>
                <a:latin typeface="Cambria"/>
                <a:cs typeface="Cambria"/>
              </a:rPr>
              <a:t>or </a:t>
            </a:r>
            <a:r>
              <a:rPr sz="2800" b="1" spc="6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55" dirty="0">
                <a:solidFill>
                  <a:srgbClr val="FFFFFF"/>
                </a:solidFill>
                <a:latin typeface="Cambria"/>
                <a:cs typeface="Cambria"/>
              </a:rPr>
              <a:t>architrave, </a:t>
            </a:r>
            <a:r>
              <a:rPr sz="2800" b="1" spc="65" dirty="0">
                <a:solidFill>
                  <a:srgbClr val="FFFFFF"/>
                </a:solidFill>
                <a:latin typeface="Cambria"/>
                <a:cs typeface="Cambria"/>
              </a:rPr>
              <a:t>or</a:t>
            </a:r>
            <a:r>
              <a:rPr sz="2800" b="1" spc="7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20" dirty="0">
                <a:solidFill>
                  <a:srgbClr val="FFFFFF"/>
                </a:solidFill>
                <a:latin typeface="Cambria"/>
                <a:cs typeface="Cambria"/>
              </a:rPr>
              <a:t>purely</a:t>
            </a:r>
            <a:r>
              <a:rPr sz="2800" b="1" spc="1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60" dirty="0">
                <a:solidFill>
                  <a:srgbClr val="FFFFFF"/>
                </a:solidFill>
                <a:latin typeface="Cambria"/>
                <a:cs typeface="Cambria"/>
              </a:rPr>
              <a:t>decorative, </a:t>
            </a:r>
            <a:r>
              <a:rPr sz="2800" b="1" spc="185" dirty="0">
                <a:solidFill>
                  <a:srgbClr val="FFFFFF"/>
                </a:solidFill>
                <a:latin typeface="Cambria"/>
                <a:cs typeface="Cambria"/>
              </a:rPr>
              <a:t>set </a:t>
            </a:r>
            <a:r>
              <a:rPr sz="2800" b="1" spc="1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60" dirty="0">
                <a:solidFill>
                  <a:srgbClr val="FFFFFF"/>
                </a:solidFill>
                <a:latin typeface="Cambria"/>
                <a:cs typeface="Cambria"/>
              </a:rPr>
              <a:t>against</a:t>
            </a:r>
            <a:r>
              <a:rPr sz="2800" b="1" spc="3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20" dirty="0">
                <a:solidFill>
                  <a:srgbClr val="FFFFFF"/>
                </a:solidFill>
                <a:latin typeface="Cambria"/>
                <a:cs typeface="Cambria"/>
              </a:rPr>
              <a:t>a</a:t>
            </a:r>
            <a:r>
              <a:rPr sz="2800" b="1" spc="3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70" dirty="0">
                <a:solidFill>
                  <a:srgbClr val="FFFFFF"/>
                </a:solidFill>
                <a:latin typeface="Cambria"/>
                <a:cs typeface="Cambria"/>
              </a:rPr>
              <a:t>wall</a:t>
            </a:r>
            <a:r>
              <a:rPr sz="2800" b="1" spc="3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65" dirty="0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sz="2800" b="1" spc="3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21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800" b="1" spc="3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45" dirty="0">
                <a:solidFill>
                  <a:srgbClr val="FFFFFF"/>
                </a:solidFill>
                <a:latin typeface="Cambria"/>
                <a:cs typeface="Cambria"/>
              </a:rPr>
              <a:t>form</a:t>
            </a:r>
            <a:r>
              <a:rPr sz="2800" b="1" spc="3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40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2800" b="1" spc="3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40" dirty="0">
                <a:solidFill>
                  <a:srgbClr val="FFFFFF"/>
                </a:solidFill>
                <a:latin typeface="Cambria"/>
                <a:cs typeface="Cambria"/>
              </a:rPr>
              <a:t>pilasters.</a:t>
            </a:r>
            <a:endParaRPr sz="2800" dirty="0">
              <a:latin typeface="Cambria"/>
              <a:cs typeface="Cambria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2800" b="1" spc="145" dirty="0">
                <a:solidFill>
                  <a:srgbClr val="FFFFFF"/>
                </a:solidFill>
                <a:latin typeface="Cambria"/>
                <a:cs typeface="Cambria"/>
              </a:rPr>
              <a:t>During</a:t>
            </a:r>
            <a:r>
              <a:rPr sz="2800" b="1" spc="3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21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800" b="1" spc="3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80" dirty="0">
                <a:solidFill>
                  <a:srgbClr val="FFFFFF"/>
                </a:solidFill>
                <a:latin typeface="Cambria"/>
                <a:cs typeface="Cambria"/>
              </a:rPr>
              <a:t>Renaissance</a:t>
            </a:r>
            <a:r>
              <a:rPr sz="2800" b="1" spc="37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85" dirty="0">
                <a:solidFill>
                  <a:srgbClr val="FFFFFF"/>
                </a:solidFill>
                <a:latin typeface="Cambria"/>
                <a:cs typeface="Cambria"/>
              </a:rPr>
              <a:t>architects</a:t>
            </a:r>
            <a:r>
              <a:rPr sz="2800" b="1" spc="3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55" dirty="0">
                <a:solidFill>
                  <a:srgbClr val="FFFFFF"/>
                </a:solidFill>
                <a:latin typeface="Cambria"/>
                <a:cs typeface="Cambria"/>
              </a:rPr>
              <a:t>aimed </a:t>
            </a:r>
            <a:r>
              <a:rPr sz="2800" b="1" spc="1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200" dirty="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sz="2800" b="1" spc="3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55" dirty="0">
                <a:solidFill>
                  <a:srgbClr val="FFFFFF"/>
                </a:solidFill>
                <a:latin typeface="Cambria"/>
                <a:cs typeface="Cambria"/>
              </a:rPr>
              <a:t>use</a:t>
            </a:r>
            <a:r>
              <a:rPr sz="2800" b="1" spc="3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204" dirty="0">
                <a:solidFill>
                  <a:srgbClr val="FFFFFF"/>
                </a:solidFill>
                <a:latin typeface="Cambria"/>
                <a:cs typeface="Cambria"/>
              </a:rPr>
              <a:t>columns,</a:t>
            </a:r>
            <a:r>
              <a:rPr sz="2800" b="1" spc="3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25" dirty="0">
                <a:solidFill>
                  <a:srgbClr val="FFFFFF"/>
                </a:solidFill>
                <a:latin typeface="Cambria"/>
                <a:cs typeface="Cambria"/>
              </a:rPr>
              <a:t>pilasters</a:t>
            </a:r>
            <a:r>
              <a:rPr sz="2800" b="1" spc="3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40" dirty="0">
                <a:solidFill>
                  <a:srgbClr val="FFFFFF"/>
                </a:solidFill>
                <a:latin typeface="Cambria"/>
                <a:cs typeface="Cambria"/>
              </a:rPr>
              <a:t>as</a:t>
            </a:r>
            <a:r>
              <a:rPr sz="2800" b="1" spc="3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65" dirty="0">
                <a:solidFill>
                  <a:srgbClr val="FFFFFF"/>
                </a:solidFill>
                <a:latin typeface="Cambria"/>
                <a:cs typeface="Cambria"/>
              </a:rPr>
              <a:t>an</a:t>
            </a:r>
            <a:r>
              <a:rPr sz="2800" b="1" spc="3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50" dirty="0">
                <a:solidFill>
                  <a:srgbClr val="FFFFFF"/>
                </a:solidFill>
                <a:latin typeface="Cambria"/>
                <a:cs typeface="Cambria"/>
              </a:rPr>
              <a:t>integrated </a:t>
            </a:r>
            <a:r>
              <a:rPr sz="2800" b="1" spc="-6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220" dirty="0">
                <a:solidFill>
                  <a:srgbClr val="FFFFFF"/>
                </a:solidFill>
                <a:latin typeface="Cambria"/>
                <a:cs typeface="Cambria"/>
              </a:rPr>
              <a:t>system.</a:t>
            </a:r>
            <a:endParaRPr sz="28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4215384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91000" y="0"/>
              <a:ext cx="4953000" cy="364693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15384" y="3285743"/>
              <a:ext cx="4928616" cy="357225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9011" y="6163055"/>
            <a:ext cx="2912364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8704" y="441959"/>
            <a:ext cx="3246120" cy="621791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3519" y="6278879"/>
            <a:ext cx="5544311" cy="379476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244" y="217931"/>
            <a:ext cx="4800600" cy="630936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877311" y="216408"/>
            <a:ext cx="3377565" cy="894715"/>
            <a:chOff x="2877311" y="216408"/>
            <a:chExt cx="3377565" cy="89471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77311" y="216408"/>
              <a:ext cx="3377184" cy="8945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49447" y="288671"/>
              <a:ext cx="3233674" cy="750315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438912" y="1816607"/>
            <a:ext cx="8266430" cy="3165475"/>
            <a:chOff x="438912" y="1816607"/>
            <a:chExt cx="8266430" cy="3165475"/>
          </a:xfrm>
        </p:grpSpPr>
        <p:sp>
          <p:nvSpPr>
            <p:cNvPr id="7" name="object 7"/>
            <p:cNvSpPr/>
            <p:nvPr/>
          </p:nvSpPr>
          <p:spPr>
            <a:xfrm>
              <a:off x="467868" y="1845563"/>
              <a:ext cx="8208645" cy="3107690"/>
            </a:xfrm>
            <a:custGeom>
              <a:avLst/>
              <a:gdLst/>
              <a:ahLst/>
              <a:cxnLst/>
              <a:rect l="l" t="t" r="r" b="b"/>
              <a:pathLst>
                <a:path w="8208645" h="3107690">
                  <a:moveTo>
                    <a:pt x="8208264" y="0"/>
                  </a:moveTo>
                  <a:lnTo>
                    <a:pt x="0" y="0"/>
                  </a:lnTo>
                  <a:lnTo>
                    <a:pt x="0" y="3107436"/>
                  </a:lnTo>
                  <a:lnTo>
                    <a:pt x="8208264" y="3107436"/>
                  </a:lnTo>
                  <a:lnTo>
                    <a:pt x="8208264" y="0"/>
                  </a:lnTo>
                  <a:close/>
                </a:path>
              </a:pathLst>
            </a:custGeom>
            <a:solidFill>
              <a:srgbClr val="895C00">
                <a:alpha val="6392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7868" y="1845563"/>
              <a:ext cx="8208645" cy="3107690"/>
            </a:xfrm>
            <a:custGeom>
              <a:avLst/>
              <a:gdLst/>
              <a:ahLst/>
              <a:cxnLst/>
              <a:rect l="l" t="t" r="r" b="b"/>
              <a:pathLst>
                <a:path w="8208645" h="3107690">
                  <a:moveTo>
                    <a:pt x="0" y="3107436"/>
                  </a:moveTo>
                  <a:lnTo>
                    <a:pt x="8208264" y="3107436"/>
                  </a:lnTo>
                  <a:lnTo>
                    <a:pt x="8208264" y="0"/>
                  </a:lnTo>
                  <a:lnTo>
                    <a:pt x="0" y="0"/>
                  </a:lnTo>
                  <a:lnTo>
                    <a:pt x="0" y="3107436"/>
                  </a:lnTo>
                  <a:close/>
                </a:path>
              </a:pathLst>
            </a:custGeom>
            <a:ln w="57912">
              <a:solidFill>
                <a:srgbClr val="797A7D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46303" y="1866137"/>
            <a:ext cx="7980680" cy="3012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303530">
              <a:lnSpc>
                <a:spcPct val="100000"/>
              </a:lnSpc>
              <a:spcBef>
                <a:spcPts val="95"/>
              </a:spcBef>
            </a:pPr>
            <a:r>
              <a:rPr sz="2800" b="1" spc="165" dirty="0">
                <a:solidFill>
                  <a:srgbClr val="FFFFFF"/>
                </a:solidFill>
                <a:latin typeface="Cambria"/>
                <a:cs typeface="Cambria"/>
              </a:rPr>
              <a:t>Arches </a:t>
            </a:r>
            <a:r>
              <a:rPr sz="2800" b="1" spc="80" dirty="0">
                <a:solidFill>
                  <a:srgbClr val="FFFFFF"/>
                </a:solidFill>
                <a:latin typeface="Cambria"/>
                <a:cs typeface="Cambria"/>
              </a:rPr>
              <a:t>are </a:t>
            </a:r>
            <a:r>
              <a:rPr sz="2800" b="1" spc="140" dirty="0">
                <a:solidFill>
                  <a:srgbClr val="FFFFFF"/>
                </a:solidFill>
                <a:latin typeface="Cambria"/>
                <a:cs typeface="Cambria"/>
              </a:rPr>
              <a:t>semi-circular </a:t>
            </a:r>
            <a:r>
              <a:rPr sz="2800" b="1" spc="60" dirty="0">
                <a:solidFill>
                  <a:srgbClr val="FFFFFF"/>
                </a:solidFill>
                <a:latin typeface="Cambria"/>
                <a:cs typeface="Cambria"/>
              </a:rPr>
              <a:t>or</a:t>
            </a:r>
            <a:r>
              <a:rPr sz="2800" b="1" spc="6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30" dirty="0">
                <a:solidFill>
                  <a:srgbClr val="FFFFFF"/>
                </a:solidFill>
                <a:latin typeface="Cambria"/>
                <a:cs typeface="Cambria"/>
              </a:rPr>
              <a:t>(in</a:t>
            </a:r>
            <a:r>
              <a:rPr sz="2800" b="1" spc="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210" dirty="0">
                <a:solidFill>
                  <a:srgbClr val="FFFFFF"/>
                </a:solidFill>
                <a:latin typeface="Cambria"/>
                <a:cs typeface="Cambria"/>
              </a:rPr>
              <a:t>the </a:t>
            </a:r>
            <a:r>
              <a:rPr sz="2800" b="1" spc="2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60" dirty="0">
                <a:solidFill>
                  <a:srgbClr val="FFFFFF"/>
                </a:solidFill>
                <a:latin typeface="Cambria"/>
                <a:cs typeface="Cambria"/>
              </a:rPr>
              <a:t>Mannerist</a:t>
            </a:r>
            <a:r>
              <a:rPr sz="2800" b="1" spc="3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05" dirty="0">
                <a:solidFill>
                  <a:srgbClr val="FFFFFF"/>
                </a:solidFill>
                <a:latin typeface="Cambria"/>
                <a:cs typeface="Cambria"/>
              </a:rPr>
              <a:t>style)</a:t>
            </a:r>
            <a:r>
              <a:rPr sz="2800" b="1" spc="3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85" dirty="0">
                <a:solidFill>
                  <a:srgbClr val="FFFFFF"/>
                </a:solidFill>
                <a:latin typeface="Cambria"/>
                <a:cs typeface="Cambria"/>
              </a:rPr>
              <a:t>segmental.</a:t>
            </a:r>
            <a:r>
              <a:rPr sz="2800" b="1" spc="36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65" dirty="0">
                <a:solidFill>
                  <a:srgbClr val="FFFFFF"/>
                </a:solidFill>
                <a:latin typeface="Cambria"/>
                <a:cs typeface="Cambria"/>
              </a:rPr>
              <a:t>Arches</a:t>
            </a:r>
            <a:r>
              <a:rPr sz="2800" b="1" spc="3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80" dirty="0">
                <a:solidFill>
                  <a:srgbClr val="FFFFFF"/>
                </a:solidFill>
                <a:latin typeface="Cambria"/>
                <a:cs typeface="Cambria"/>
              </a:rPr>
              <a:t>are </a:t>
            </a:r>
            <a:r>
              <a:rPr sz="2800" b="1" spc="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75" dirty="0">
                <a:solidFill>
                  <a:srgbClr val="FFFFFF"/>
                </a:solidFill>
                <a:latin typeface="Cambria"/>
                <a:cs typeface="Cambria"/>
              </a:rPr>
              <a:t>often</a:t>
            </a:r>
            <a:r>
              <a:rPr sz="2800" b="1" spc="3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45" dirty="0">
                <a:solidFill>
                  <a:srgbClr val="FFFFFF"/>
                </a:solidFill>
                <a:latin typeface="Cambria"/>
                <a:cs typeface="Cambria"/>
              </a:rPr>
              <a:t>used</a:t>
            </a:r>
            <a:r>
              <a:rPr sz="2800" b="1" spc="3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65" dirty="0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sz="2800" b="1" spc="3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50" dirty="0">
                <a:solidFill>
                  <a:srgbClr val="FFFFFF"/>
                </a:solidFill>
                <a:latin typeface="Cambria"/>
                <a:cs typeface="Cambria"/>
              </a:rPr>
              <a:t>arcades,</a:t>
            </a:r>
            <a:r>
              <a:rPr sz="2800" b="1" spc="3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30" dirty="0">
                <a:solidFill>
                  <a:srgbClr val="FFFFFF"/>
                </a:solidFill>
                <a:latin typeface="Cambria"/>
                <a:cs typeface="Cambria"/>
              </a:rPr>
              <a:t>supported</a:t>
            </a:r>
            <a:r>
              <a:rPr sz="2800" b="1" spc="3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70" dirty="0">
                <a:solidFill>
                  <a:srgbClr val="FFFFFF"/>
                </a:solidFill>
                <a:latin typeface="Cambria"/>
                <a:cs typeface="Cambria"/>
              </a:rPr>
              <a:t>on</a:t>
            </a:r>
            <a:r>
              <a:rPr sz="2800" b="1" spc="3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00" dirty="0">
                <a:solidFill>
                  <a:srgbClr val="FFFFFF"/>
                </a:solidFill>
                <a:latin typeface="Cambria"/>
                <a:cs typeface="Cambria"/>
              </a:rPr>
              <a:t>piers </a:t>
            </a:r>
            <a:r>
              <a:rPr sz="2800" b="1" spc="-6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60" dirty="0">
                <a:solidFill>
                  <a:srgbClr val="FFFFFF"/>
                </a:solidFill>
                <a:latin typeface="Cambria"/>
                <a:cs typeface="Cambria"/>
              </a:rPr>
              <a:t>or</a:t>
            </a:r>
            <a:r>
              <a:rPr sz="2800" b="1" spc="3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90" dirty="0">
                <a:solidFill>
                  <a:srgbClr val="FFFFFF"/>
                </a:solidFill>
                <a:latin typeface="Cambria"/>
                <a:cs typeface="Cambria"/>
              </a:rPr>
              <a:t>columns</a:t>
            </a:r>
            <a:r>
              <a:rPr sz="2800" b="1" spc="3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55" dirty="0">
                <a:solidFill>
                  <a:srgbClr val="FFFFFF"/>
                </a:solidFill>
                <a:latin typeface="Cambria"/>
                <a:cs typeface="Cambria"/>
              </a:rPr>
              <a:t>with</a:t>
            </a:r>
            <a:r>
              <a:rPr sz="2800" b="1" spc="3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75" dirty="0">
                <a:solidFill>
                  <a:srgbClr val="FFFFFF"/>
                </a:solidFill>
                <a:latin typeface="Cambria"/>
                <a:cs typeface="Cambria"/>
              </a:rPr>
              <a:t>capitals.</a:t>
            </a:r>
            <a:endParaRPr sz="2800">
              <a:latin typeface="Cambria"/>
              <a:cs typeface="Cambria"/>
            </a:endParaRPr>
          </a:p>
          <a:p>
            <a:pPr marL="12700" marR="5080">
              <a:lnSpc>
                <a:spcPct val="100000"/>
              </a:lnSpc>
              <a:buFont typeface="Arial MT"/>
              <a:buChar char="•"/>
              <a:tabLst>
                <a:tab pos="256540" algn="l"/>
              </a:tabLst>
            </a:pPr>
            <a:r>
              <a:rPr sz="2800" b="1" spc="165" dirty="0">
                <a:solidFill>
                  <a:srgbClr val="FFFFFF"/>
                </a:solidFill>
                <a:latin typeface="Cambria"/>
                <a:cs typeface="Cambria"/>
              </a:rPr>
              <a:t>Arches</a:t>
            </a:r>
            <a:r>
              <a:rPr sz="2800" b="1" spc="3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45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2800" b="1" spc="3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65" dirty="0">
                <a:solidFill>
                  <a:srgbClr val="FFFFFF"/>
                </a:solidFill>
                <a:latin typeface="Cambria"/>
                <a:cs typeface="Cambria"/>
              </a:rPr>
              <a:t>domes</a:t>
            </a:r>
            <a:r>
              <a:rPr sz="2800" b="1" spc="3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60" dirty="0">
                <a:solidFill>
                  <a:srgbClr val="FFFFFF"/>
                </a:solidFill>
                <a:latin typeface="Cambria"/>
                <a:cs typeface="Cambria"/>
              </a:rPr>
              <a:t>were</a:t>
            </a:r>
            <a:r>
              <a:rPr sz="2800" b="1" spc="3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25" dirty="0">
                <a:solidFill>
                  <a:srgbClr val="FFFFFF"/>
                </a:solidFill>
                <a:latin typeface="Cambria"/>
                <a:cs typeface="Cambria"/>
              </a:rPr>
              <a:t>popular.</a:t>
            </a:r>
            <a:r>
              <a:rPr sz="2800" b="1" spc="3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65" dirty="0">
                <a:solidFill>
                  <a:srgbClr val="FFFFFF"/>
                </a:solidFill>
                <a:latin typeface="Cambria"/>
                <a:cs typeface="Cambria"/>
              </a:rPr>
              <a:t>This</a:t>
            </a:r>
            <a:r>
              <a:rPr sz="2800" b="1" spc="3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95" dirty="0">
                <a:solidFill>
                  <a:srgbClr val="FFFFFF"/>
                </a:solidFill>
                <a:latin typeface="Cambria"/>
                <a:cs typeface="Cambria"/>
              </a:rPr>
              <a:t>was </a:t>
            </a:r>
            <a:r>
              <a:rPr sz="2800" b="1" spc="-6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45" dirty="0">
                <a:solidFill>
                  <a:srgbClr val="FFFFFF"/>
                </a:solidFill>
                <a:latin typeface="Cambria"/>
                <a:cs typeface="Cambria"/>
              </a:rPr>
              <a:t>again</a:t>
            </a:r>
            <a:r>
              <a:rPr sz="2800" b="1" spc="3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85" dirty="0">
                <a:solidFill>
                  <a:srgbClr val="FFFFFF"/>
                </a:solidFill>
                <a:latin typeface="Cambria"/>
                <a:cs typeface="Cambria"/>
              </a:rPr>
              <a:t>taken</a:t>
            </a:r>
            <a:r>
              <a:rPr sz="2800" b="1" spc="3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45" dirty="0">
                <a:solidFill>
                  <a:srgbClr val="FFFFFF"/>
                </a:solidFill>
                <a:latin typeface="Cambria"/>
                <a:cs typeface="Cambria"/>
              </a:rPr>
              <a:t>from</a:t>
            </a:r>
            <a:r>
              <a:rPr sz="2800" b="1" spc="3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220" dirty="0">
                <a:solidFill>
                  <a:srgbClr val="FFFFFF"/>
                </a:solidFill>
                <a:latin typeface="Cambria"/>
                <a:cs typeface="Cambria"/>
              </a:rPr>
              <a:t>Roman</a:t>
            </a:r>
            <a:r>
              <a:rPr sz="2800" b="1" spc="3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45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2800" b="1" spc="3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65" dirty="0">
                <a:solidFill>
                  <a:srgbClr val="FFFFFF"/>
                </a:solidFill>
                <a:latin typeface="Cambria"/>
                <a:cs typeface="Cambria"/>
              </a:rPr>
              <a:t>Greek </a:t>
            </a:r>
            <a:r>
              <a:rPr sz="2800" b="1" spc="17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75" dirty="0">
                <a:solidFill>
                  <a:srgbClr val="FFFFFF"/>
                </a:solidFill>
                <a:latin typeface="Cambria"/>
                <a:cs typeface="Cambria"/>
              </a:rPr>
              <a:t>architecture.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0100" y="193547"/>
            <a:ext cx="7005828" cy="606551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51859" y="193547"/>
            <a:ext cx="5631180" cy="605027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921252" y="466344"/>
            <a:ext cx="4331335" cy="645160"/>
            <a:chOff x="3921252" y="466344"/>
            <a:chExt cx="4331335" cy="64516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21252" y="466344"/>
              <a:ext cx="4331208" cy="64465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75862" y="521843"/>
              <a:ext cx="4221607" cy="53352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57627" y="6120383"/>
            <a:ext cx="5038344" cy="737615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6991" y="38100"/>
            <a:ext cx="8827007" cy="745236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9116695" cy="6858000"/>
            <a:chOff x="0" y="0"/>
            <a:chExt cx="9116695" cy="6858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16568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5088" y="406908"/>
              <a:ext cx="6792467" cy="60655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8540" y="2542412"/>
            <a:ext cx="7280909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170" dirty="0"/>
              <a:t>Vaults</a:t>
            </a:r>
            <a:r>
              <a:rPr spc="330" dirty="0"/>
              <a:t> </a:t>
            </a:r>
            <a:r>
              <a:rPr spc="125" dirty="0"/>
              <a:t>do</a:t>
            </a:r>
            <a:r>
              <a:rPr spc="325" dirty="0"/>
              <a:t> </a:t>
            </a:r>
            <a:r>
              <a:rPr spc="200" dirty="0"/>
              <a:t>not</a:t>
            </a:r>
            <a:r>
              <a:rPr spc="325" dirty="0"/>
              <a:t> </a:t>
            </a:r>
            <a:r>
              <a:rPr spc="165" dirty="0"/>
              <a:t>have</a:t>
            </a:r>
            <a:r>
              <a:rPr spc="325" dirty="0"/>
              <a:t> </a:t>
            </a:r>
            <a:r>
              <a:rPr spc="120" dirty="0"/>
              <a:t>ribs.</a:t>
            </a:r>
            <a:r>
              <a:rPr spc="325" dirty="0"/>
              <a:t> </a:t>
            </a:r>
            <a:r>
              <a:rPr spc="190" dirty="0"/>
              <a:t>They</a:t>
            </a:r>
            <a:r>
              <a:rPr spc="335" dirty="0"/>
              <a:t> </a:t>
            </a:r>
            <a:r>
              <a:rPr spc="80" dirty="0"/>
              <a:t>are</a:t>
            </a:r>
            <a:r>
              <a:rPr spc="325" dirty="0"/>
              <a:t> </a:t>
            </a:r>
            <a:r>
              <a:rPr spc="160" dirty="0"/>
              <a:t>semi- </a:t>
            </a:r>
            <a:r>
              <a:rPr spc="-605" dirty="0"/>
              <a:t> </a:t>
            </a:r>
            <a:r>
              <a:rPr spc="135" dirty="0"/>
              <a:t>circular</a:t>
            </a:r>
            <a:r>
              <a:rPr spc="355" dirty="0"/>
              <a:t> </a:t>
            </a:r>
            <a:r>
              <a:rPr spc="65" dirty="0"/>
              <a:t>or</a:t>
            </a:r>
            <a:r>
              <a:rPr spc="325" dirty="0"/>
              <a:t> </a:t>
            </a:r>
            <a:r>
              <a:rPr spc="170" dirty="0"/>
              <a:t>segmental</a:t>
            </a:r>
            <a:r>
              <a:rPr spc="355" dirty="0"/>
              <a:t> </a:t>
            </a:r>
            <a:r>
              <a:rPr spc="145" dirty="0"/>
              <a:t>and</a:t>
            </a:r>
            <a:r>
              <a:rPr spc="330" dirty="0"/>
              <a:t> </a:t>
            </a:r>
            <a:r>
              <a:rPr spc="170" dirty="0"/>
              <a:t>on</a:t>
            </a:r>
            <a:r>
              <a:rPr spc="340" dirty="0"/>
              <a:t> </a:t>
            </a:r>
            <a:r>
              <a:rPr spc="120" dirty="0"/>
              <a:t>a</a:t>
            </a:r>
            <a:r>
              <a:rPr spc="330" dirty="0"/>
              <a:t> </a:t>
            </a:r>
            <a:r>
              <a:rPr spc="105" dirty="0"/>
              <a:t>square </a:t>
            </a:r>
            <a:r>
              <a:rPr spc="110" dirty="0"/>
              <a:t> </a:t>
            </a:r>
            <a:r>
              <a:rPr spc="160" dirty="0"/>
              <a:t>plan,</a:t>
            </a:r>
            <a:r>
              <a:rPr spc="325" dirty="0"/>
              <a:t> </a:t>
            </a:r>
            <a:r>
              <a:rPr spc="150" dirty="0"/>
              <a:t>unlike</a:t>
            </a:r>
            <a:r>
              <a:rPr spc="345" dirty="0"/>
              <a:t> </a:t>
            </a:r>
            <a:r>
              <a:rPr spc="210" dirty="0"/>
              <a:t>the</a:t>
            </a:r>
            <a:r>
              <a:rPr spc="325" dirty="0"/>
              <a:t> </a:t>
            </a:r>
            <a:r>
              <a:rPr spc="235" dirty="0"/>
              <a:t>Gothic</a:t>
            </a:r>
            <a:r>
              <a:rPr spc="360" dirty="0"/>
              <a:t> </a:t>
            </a:r>
            <a:r>
              <a:rPr spc="160" dirty="0"/>
              <a:t>vault</a:t>
            </a:r>
            <a:r>
              <a:rPr spc="330" dirty="0"/>
              <a:t> </a:t>
            </a:r>
            <a:r>
              <a:rPr spc="175" dirty="0"/>
              <a:t>which</a:t>
            </a:r>
            <a:r>
              <a:rPr spc="340" dirty="0"/>
              <a:t> </a:t>
            </a:r>
            <a:r>
              <a:rPr spc="145" dirty="0"/>
              <a:t>is </a:t>
            </a:r>
            <a:r>
              <a:rPr spc="150" dirty="0"/>
              <a:t> </a:t>
            </a:r>
            <a:r>
              <a:rPr spc="145" dirty="0"/>
              <a:t>frequently</a:t>
            </a:r>
            <a:r>
              <a:rPr spc="350" dirty="0"/>
              <a:t> </a:t>
            </a:r>
            <a:r>
              <a:rPr spc="150" dirty="0"/>
              <a:t>rectangular.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086100" y="611123"/>
            <a:ext cx="2284730" cy="684530"/>
            <a:chOff x="3086100" y="611123"/>
            <a:chExt cx="2284730" cy="6845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86100" y="611123"/>
              <a:ext cx="2284476" cy="6842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43377" y="669670"/>
              <a:ext cx="2168906" cy="5679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169408" cy="364388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43500" y="1840991"/>
              <a:ext cx="4000500" cy="501700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92352" y="5870447"/>
            <a:ext cx="6496812" cy="551687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642872" y="0"/>
            <a:ext cx="5643880" cy="6858000"/>
            <a:chOff x="1642872" y="0"/>
            <a:chExt cx="5643880" cy="6858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42872" y="0"/>
              <a:ext cx="5643372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44268" y="6030467"/>
              <a:ext cx="1481328" cy="63703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98623" y="6085471"/>
              <a:ext cx="1371727" cy="52727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23132" y="6036562"/>
              <a:ext cx="1836419" cy="81229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77233" y="6092164"/>
              <a:ext cx="1727073" cy="70178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48411" y="5955791"/>
            <a:ext cx="8155305" cy="685800"/>
            <a:chOff x="248411" y="5955791"/>
            <a:chExt cx="8155305" cy="6858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8411" y="5955791"/>
              <a:ext cx="8154924" cy="6857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6590" y="6012979"/>
              <a:ext cx="8038452" cy="5699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7432" y="0"/>
            <a:ext cx="9101455" cy="6858000"/>
            <a:chOff x="27432" y="0"/>
            <a:chExt cx="9101455" cy="6858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432" y="0"/>
              <a:ext cx="9101328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9764" y="623316"/>
              <a:ext cx="3744467" cy="96469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22451" y="685926"/>
              <a:ext cx="3618788" cy="83985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17008" y="638555"/>
              <a:ext cx="2982467" cy="94945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79237" y="701675"/>
              <a:ext cx="2857119" cy="82410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31291" y="1988820"/>
              <a:ext cx="8281670" cy="3693160"/>
            </a:xfrm>
            <a:custGeom>
              <a:avLst/>
              <a:gdLst/>
              <a:ahLst/>
              <a:cxnLst/>
              <a:rect l="l" t="t" r="r" b="b"/>
              <a:pathLst>
                <a:path w="8281670" h="3693160">
                  <a:moveTo>
                    <a:pt x="8281416" y="0"/>
                  </a:moveTo>
                  <a:lnTo>
                    <a:pt x="0" y="0"/>
                  </a:lnTo>
                  <a:lnTo>
                    <a:pt x="0" y="3692652"/>
                  </a:lnTo>
                  <a:lnTo>
                    <a:pt x="8281416" y="3692652"/>
                  </a:lnTo>
                  <a:lnTo>
                    <a:pt x="8281416" y="0"/>
                  </a:lnTo>
                  <a:close/>
                </a:path>
              </a:pathLst>
            </a:custGeom>
            <a:solidFill>
              <a:srgbClr val="895C00">
                <a:alpha val="6392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31291" y="1988820"/>
              <a:ext cx="8281670" cy="3693160"/>
            </a:xfrm>
            <a:custGeom>
              <a:avLst/>
              <a:gdLst/>
              <a:ahLst/>
              <a:cxnLst/>
              <a:rect l="l" t="t" r="r" b="b"/>
              <a:pathLst>
                <a:path w="8281670" h="3693160">
                  <a:moveTo>
                    <a:pt x="0" y="3692652"/>
                  </a:moveTo>
                  <a:lnTo>
                    <a:pt x="8281416" y="3692652"/>
                  </a:lnTo>
                  <a:lnTo>
                    <a:pt x="8281416" y="0"/>
                  </a:lnTo>
                  <a:lnTo>
                    <a:pt x="0" y="0"/>
                  </a:lnTo>
                  <a:lnTo>
                    <a:pt x="0" y="3692652"/>
                  </a:lnTo>
                  <a:close/>
                </a:path>
              </a:pathLst>
            </a:custGeom>
            <a:ln w="57912">
              <a:solidFill>
                <a:srgbClr val="797A7D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10336" y="2010282"/>
            <a:ext cx="8052434" cy="35928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600" b="1" spc="165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600" b="1" spc="3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200" dirty="0">
                <a:solidFill>
                  <a:srgbClr val="FFFFFF"/>
                </a:solidFill>
                <a:latin typeface="Cambria"/>
                <a:cs typeface="Cambria"/>
              </a:rPr>
              <a:t>16th</a:t>
            </a:r>
            <a:r>
              <a:rPr sz="2600" b="1" spc="2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80" dirty="0">
                <a:solidFill>
                  <a:srgbClr val="FFFFFF"/>
                </a:solidFill>
                <a:latin typeface="Cambria"/>
                <a:cs typeface="Cambria"/>
              </a:rPr>
              <a:t>century</a:t>
            </a:r>
            <a:r>
              <a:rPr sz="2600" b="1" spc="2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90" dirty="0">
                <a:solidFill>
                  <a:srgbClr val="FFFFFF"/>
                </a:solidFill>
                <a:latin typeface="Cambria"/>
                <a:cs typeface="Cambria"/>
              </a:rPr>
              <a:t>saw</a:t>
            </a:r>
            <a:r>
              <a:rPr sz="2600" b="1" spc="3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95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600" b="1" spc="3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95" dirty="0">
                <a:solidFill>
                  <a:srgbClr val="FFFFFF"/>
                </a:solidFill>
                <a:latin typeface="Cambria"/>
                <a:cs typeface="Cambria"/>
              </a:rPr>
              <a:t>economic</a:t>
            </a:r>
            <a:r>
              <a:rPr sz="2600" b="1" spc="2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40" dirty="0">
                <a:solidFill>
                  <a:srgbClr val="FFFFFF"/>
                </a:solidFill>
                <a:latin typeface="Cambria"/>
                <a:cs typeface="Cambria"/>
              </a:rPr>
              <a:t>and </a:t>
            </a:r>
            <a:r>
              <a:rPr sz="2600" b="1" spc="145" dirty="0">
                <a:solidFill>
                  <a:srgbClr val="FFFFFF"/>
                </a:solidFill>
                <a:latin typeface="Cambria"/>
                <a:cs typeface="Cambria"/>
              </a:rPr>
              <a:t> political</a:t>
            </a:r>
            <a:r>
              <a:rPr sz="2600" b="1" spc="3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80" dirty="0">
                <a:solidFill>
                  <a:srgbClr val="FFFFFF"/>
                </a:solidFill>
                <a:latin typeface="Cambria"/>
                <a:cs typeface="Cambria"/>
              </a:rPr>
              <a:t>ascendancy</a:t>
            </a:r>
            <a:r>
              <a:rPr sz="2600" b="1" spc="27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35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2600" b="1" spc="3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75" dirty="0">
                <a:solidFill>
                  <a:srgbClr val="FFFFFF"/>
                </a:solidFill>
                <a:latin typeface="Cambria"/>
                <a:cs typeface="Cambria"/>
              </a:rPr>
              <a:t>France</a:t>
            </a:r>
            <a:r>
              <a:rPr sz="2600" b="1" spc="2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40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2600" b="1" spc="2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95" dirty="0">
                <a:solidFill>
                  <a:srgbClr val="FFFFFF"/>
                </a:solidFill>
                <a:latin typeface="Cambria"/>
                <a:cs typeface="Cambria"/>
              </a:rPr>
              <a:t>Spain,</a:t>
            </a:r>
            <a:r>
              <a:rPr sz="2600" b="1" spc="3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40" dirty="0">
                <a:solidFill>
                  <a:srgbClr val="FFFFFF"/>
                </a:solidFill>
                <a:latin typeface="Cambria"/>
                <a:cs typeface="Cambria"/>
              </a:rPr>
              <a:t>and </a:t>
            </a:r>
            <a:r>
              <a:rPr sz="2600" b="1" spc="1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200" dirty="0">
                <a:solidFill>
                  <a:srgbClr val="FFFFFF"/>
                </a:solidFill>
                <a:latin typeface="Cambria"/>
                <a:cs typeface="Cambria"/>
              </a:rPr>
              <a:t>then</a:t>
            </a:r>
            <a:r>
              <a:rPr sz="2600" b="1" spc="2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14" dirty="0">
                <a:solidFill>
                  <a:srgbClr val="FFFFFF"/>
                </a:solidFill>
                <a:latin typeface="Cambria"/>
                <a:cs typeface="Cambria"/>
              </a:rPr>
              <a:t>later</a:t>
            </a:r>
            <a:r>
              <a:rPr sz="2600" b="1" spc="3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40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2600" b="1" spc="2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60" dirty="0">
                <a:solidFill>
                  <a:srgbClr val="FFFFFF"/>
                </a:solidFill>
                <a:latin typeface="Cambria"/>
                <a:cs typeface="Cambria"/>
              </a:rPr>
              <a:t>Holland,</a:t>
            </a:r>
            <a:r>
              <a:rPr sz="2600" b="1" spc="2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90" dirty="0">
                <a:solidFill>
                  <a:srgbClr val="FFFFFF"/>
                </a:solidFill>
                <a:latin typeface="Cambria"/>
                <a:cs typeface="Cambria"/>
              </a:rPr>
              <a:t>England,</a:t>
            </a:r>
            <a:r>
              <a:rPr sz="2600" b="1" spc="2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85" dirty="0">
                <a:solidFill>
                  <a:srgbClr val="FFFFFF"/>
                </a:solidFill>
                <a:latin typeface="Cambria"/>
                <a:cs typeface="Cambria"/>
              </a:rPr>
              <a:t>Germany</a:t>
            </a:r>
            <a:r>
              <a:rPr sz="2600" b="1" spc="2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40" dirty="0">
                <a:solidFill>
                  <a:srgbClr val="FFFFFF"/>
                </a:solidFill>
                <a:latin typeface="Cambria"/>
                <a:cs typeface="Cambria"/>
              </a:rPr>
              <a:t>and </a:t>
            </a:r>
            <a:r>
              <a:rPr sz="2600" b="1" spc="1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85" dirty="0">
                <a:solidFill>
                  <a:srgbClr val="FFFFFF"/>
                </a:solidFill>
                <a:latin typeface="Cambria"/>
                <a:cs typeface="Cambria"/>
              </a:rPr>
              <a:t>Russia.</a:t>
            </a:r>
            <a:r>
              <a:rPr sz="2600" b="1" spc="2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65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600" b="1" spc="3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30" dirty="0">
                <a:solidFill>
                  <a:srgbClr val="FFFFFF"/>
                </a:solidFill>
                <a:latin typeface="Cambria"/>
                <a:cs typeface="Cambria"/>
              </a:rPr>
              <a:t>result</a:t>
            </a:r>
            <a:r>
              <a:rPr sz="2600" b="1" spc="3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95" dirty="0">
                <a:solidFill>
                  <a:srgbClr val="FFFFFF"/>
                </a:solidFill>
                <a:latin typeface="Cambria"/>
                <a:cs typeface="Cambria"/>
              </a:rPr>
              <a:t>was</a:t>
            </a:r>
            <a:r>
              <a:rPr sz="2600" b="1" spc="2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210" dirty="0">
                <a:solidFill>
                  <a:srgbClr val="FFFFFF"/>
                </a:solidFill>
                <a:latin typeface="Cambria"/>
                <a:cs typeface="Cambria"/>
              </a:rPr>
              <a:t>that</a:t>
            </a:r>
            <a:r>
              <a:rPr sz="2600" b="1" spc="3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75" dirty="0">
                <a:solidFill>
                  <a:srgbClr val="FFFFFF"/>
                </a:solidFill>
                <a:latin typeface="Cambria"/>
                <a:cs typeface="Cambria"/>
              </a:rPr>
              <a:t>these</a:t>
            </a:r>
            <a:r>
              <a:rPr sz="2600" b="1" spc="2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45" dirty="0">
                <a:solidFill>
                  <a:srgbClr val="FFFFFF"/>
                </a:solidFill>
                <a:latin typeface="Cambria"/>
                <a:cs typeface="Cambria"/>
              </a:rPr>
              <a:t>places</a:t>
            </a:r>
            <a:r>
              <a:rPr sz="2600" b="1" spc="3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20" dirty="0">
                <a:solidFill>
                  <a:srgbClr val="FFFFFF"/>
                </a:solidFill>
                <a:latin typeface="Cambria"/>
                <a:cs typeface="Cambria"/>
              </a:rPr>
              <a:t>began </a:t>
            </a:r>
            <a:r>
              <a:rPr sz="2600" b="1" spc="-5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90" dirty="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sz="2600" b="1" spc="3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50" dirty="0">
                <a:solidFill>
                  <a:srgbClr val="FFFFFF"/>
                </a:solidFill>
                <a:latin typeface="Cambria"/>
                <a:cs typeface="Cambria"/>
              </a:rPr>
              <a:t>import</a:t>
            </a:r>
            <a:r>
              <a:rPr sz="2600" b="1" spc="3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95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600" b="1" spc="3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75" dirty="0">
                <a:solidFill>
                  <a:srgbClr val="FFFFFF"/>
                </a:solidFill>
                <a:latin typeface="Cambria"/>
                <a:cs typeface="Cambria"/>
              </a:rPr>
              <a:t>Renaissance</a:t>
            </a:r>
            <a:r>
              <a:rPr sz="2600" b="1" spc="2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70" dirty="0">
                <a:solidFill>
                  <a:srgbClr val="FFFFFF"/>
                </a:solidFill>
                <a:latin typeface="Cambria"/>
                <a:cs typeface="Cambria"/>
              </a:rPr>
              <a:t>style</a:t>
            </a:r>
            <a:r>
              <a:rPr sz="2600" b="1" spc="3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35" dirty="0">
                <a:solidFill>
                  <a:srgbClr val="FFFFFF"/>
                </a:solidFill>
                <a:latin typeface="Cambria"/>
                <a:cs typeface="Cambria"/>
              </a:rPr>
              <a:t>as</a:t>
            </a:r>
            <a:r>
              <a:rPr sz="2600" b="1" spc="3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45" dirty="0">
                <a:solidFill>
                  <a:srgbClr val="FFFFFF"/>
                </a:solidFill>
                <a:latin typeface="Cambria"/>
                <a:cs typeface="Cambria"/>
              </a:rPr>
              <a:t>indicators </a:t>
            </a:r>
            <a:r>
              <a:rPr sz="2600" b="1" spc="1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35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2600" b="1" spc="3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40" dirty="0">
                <a:solidFill>
                  <a:srgbClr val="FFFFFF"/>
                </a:solidFill>
                <a:latin typeface="Cambria"/>
                <a:cs typeface="Cambria"/>
              </a:rPr>
              <a:t>their</a:t>
            </a:r>
            <a:r>
              <a:rPr sz="2600" b="1" spc="3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05" dirty="0">
                <a:solidFill>
                  <a:srgbClr val="FFFFFF"/>
                </a:solidFill>
                <a:latin typeface="Cambria"/>
                <a:cs typeface="Cambria"/>
              </a:rPr>
              <a:t>new</a:t>
            </a:r>
            <a:r>
              <a:rPr sz="2600" b="1" spc="2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40" dirty="0">
                <a:solidFill>
                  <a:srgbClr val="FFFFFF"/>
                </a:solidFill>
                <a:latin typeface="Cambria"/>
                <a:cs typeface="Cambria"/>
              </a:rPr>
              <a:t>cultural</a:t>
            </a:r>
            <a:r>
              <a:rPr sz="2600" b="1" spc="3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65" dirty="0">
                <a:solidFill>
                  <a:srgbClr val="FFFFFF"/>
                </a:solidFill>
                <a:latin typeface="Cambria"/>
                <a:cs typeface="Cambria"/>
              </a:rPr>
              <a:t>position.</a:t>
            </a:r>
            <a:r>
              <a:rPr sz="2600" b="1" spc="2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60" dirty="0">
                <a:solidFill>
                  <a:srgbClr val="FFFFFF"/>
                </a:solidFill>
                <a:latin typeface="Cambria"/>
                <a:cs typeface="Cambria"/>
              </a:rPr>
              <a:t>This</a:t>
            </a:r>
            <a:r>
              <a:rPr sz="2600" b="1" spc="2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20" dirty="0">
                <a:solidFill>
                  <a:srgbClr val="FFFFFF"/>
                </a:solidFill>
                <a:latin typeface="Cambria"/>
                <a:cs typeface="Cambria"/>
              </a:rPr>
              <a:t>also</a:t>
            </a:r>
            <a:r>
              <a:rPr sz="2600" b="1" spc="3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95" dirty="0">
                <a:solidFill>
                  <a:srgbClr val="FFFFFF"/>
                </a:solidFill>
                <a:latin typeface="Cambria"/>
                <a:cs typeface="Cambria"/>
              </a:rPr>
              <a:t>meant </a:t>
            </a:r>
            <a:r>
              <a:rPr sz="2600" b="1" spc="-5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210" dirty="0">
                <a:solidFill>
                  <a:srgbClr val="FFFFFF"/>
                </a:solidFill>
                <a:latin typeface="Cambria"/>
                <a:cs typeface="Cambria"/>
              </a:rPr>
              <a:t>that</a:t>
            </a:r>
            <a:r>
              <a:rPr sz="2600" b="1" spc="3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75" dirty="0">
                <a:solidFill>
                  <a:srgbClr val="FFFFFF"/>
                </a:solidFill>
                <a:latin typeface="Cambria"/>
                <a:cs typeface="Cambria"/>
              </a:rPr>
              <a:t>it</a:t>
            </a:r>
            <a:r>
              <a:rPr sz="2600" b="1" spc="3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95" dirty="0">
                <a:solidFill>
                  <a:srgbClr val="FFFFFF"/>
                </a:solidFill>
                <a:latin typeface="Cambria"/>
                <a:cs typeface="Cambria"/>
              </a:rPr>
              <a:t>was</a:t>
            </a:r>
            <a:r>
              <a:rPr sz="2600" b="1" spc="2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90" dirty="0">
                <a:solidFill>
                  <a:srgbClr val="FFFFFF"/>
                </a:solidFill>
                <a:latin typeface="Cambria"/>
                <a:cs typeface="Cambria"/>
              </a:rPr>
              <a:t>not</a:t>
            </a:r>
            <a:r>
              <a:rPr sz="2600" b="1" spc="3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55" dirty="0">
                <a:solidFill>
                  <a:srgbClr val="FFFFFF"/>
                </a:solidFill>
                <a:latin typeface="Cambria"/>
                <a:cs typeface="Cambria"/>
              </a:rPr>
              <a:t>until</a:t>
            </a:r>
            <a:r>
              <a:rPr sz="2600" b="1" spc="2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30" dirty="0">
                <a:solidFill>
                  <a:srgbClr val="FFFFFF"/>
                </a:solidFill>
                <a:latin typeface="Cambria"/>
                <a:cs typeface="Cambria"/>
              </a:rPr>
              <a:t>about</a:t>
            </a:r>
            <a:r>
              <a:rPr sz="2600" b="1" spc="3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75" dirty="0">
                <a:solidFill>
                  <a:srgbClr val="FFFFFF"/>
                </a:solidFill>
                <a:latin typeface="Cambria"/>
                <a:cs typeface="Cambria"/>
              </a:rPr>
              <a:t>1500</a:t>
            </a:r>
            <a:r>
              <a:rPr sz="2600" b="1" spc="2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40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2600" b="1" spc="3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14" dirty="0">
                <a:solidFill>
                  <a:srgbClr val="FFFFFF"/>
                </a:solidFill>
                <a:latin typeface="Cambria"/>
                <a:cs typeface="Cambria"/>
              </a:rPr>
              <a:t>later</a:t>
            </a:r>
            <a:r>
              <a:rPr sz="2600" b="1" spc="3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204" dirty="0">
                <a:solidFill>
                  <a:srgbClr val="FFFFFF"/>
                </a:solidFill>
                <a:latin typeface="Cambria"/>
                <a:cs typeface="Cambria"/>
              </a:rPr>
              <a:t>that </a:t>
            </a:r>
            <a:r>
              <a:rPr sz="2600" b="1" spc="-5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55" dirty="0">
                <a:solidFill>
                  <a:srgbClr val="FFFFFF"/>
                </a:solidFill>
                <a:latin typeface="Cambria"/>
                <a:cs typeface="Cambria"/>
              </a:rPr>
              <a:t>signs</a:t>
            </a:r>
            <a:r>
              <a:rPr sz="2600" b="1" spc="2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35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2600" b="1" spc="3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75" dirty="0">
                <a:solidFill>
                  <a:srgbClr val="FFFFFF"/>
                </a:solidFill>
                <a:latin typeface="Cambria"/>
                <a:cs typeface="Cambria"/>
              </a:rPr>
              <a:t>Renaissance</a:t>
            </a:r>
            <a:r>
              <a:rPr sz="2600" b="1" spc="2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50" dirty="0">
                <a:solidFill>
                  <a:srgbClr val="FFFFFF"/>
                </a:solidFill>
                <a:latin typeface="Cambria"/>
                <a:cs typeface="Cambria"/>
              </a:rPr>
              <a:t>architectural</a:t>
            </a:r>
            <a:r>
              <a:rPr sz="2600" b="1" spc="3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65" dirty="0">
                <a:solidFill>
                  <a:srgbClr val="FFFFFF"/>
                </a:solidFill>
                <a:latin typeface="Cambria"/>
                <a:cs typeface="Cambria"/>
              </a:rPr>
              <a:t>style</a:t>
            </a:r>
            <a:r>
              <a:rPr sz="2600" b="1" spc="3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20" dirty="0">
                <a:solidFill>
                  <a:srgbClr val="FFFFFF"/>
                </a:solidFill>
                <a:latin typeface="Cambria"/>
                <a:cs typeface="Cambria"/>
              </a:rPr>
              <a:t>began </a:t>
            </a:r>
            <a:r>
              <a:rPr sz="2600" b="1" spc="-5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90" dirty="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sz="2600" b="1" spc="3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95" dirty="0">
                <a:solidFill>
                  <a:srgbClr val="FFFFFF"/>
                </a:solidFill>
                <a:latin typeface="Cambria"/>
                <a:cs typeface="Cambria"/>
              </a:rPr>
              <a:t>appear</a:t>
            </a:r>
            <a:r>
              <a:rPr sz="2600" b="1" spc="3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45" dirty="0">
                <a:solidFill>
                  <a:srgbClr val="FFFFFF"/>
                </a:solidFill>
                <a:latin typeface="Cambria"/>
                <a:cs typeface="Cambria"/>
              </a:rPr>
              <a:t>outside</a:t>
            </a:r>
            <a:r>
              <a:rPr sz="2600" b="1" spc="2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1" spc="180" dirty="0">
                <a:solidFill>
                  <a:srgbClr val="FFFFFF"/>
                </a:solidFill>
                <a:latin typeface="Cambria"/>
                <a:cs typeface="Cambria"/>
              </a:rPr>
              <a:t>Italy.</a:t>
            </a:r>
            <a:endParaRPr sz="26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904" y="0"/>
            <a:ext cx="7380732" cy="685799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850895" y="6208267"/>
            <a:ext cx="25031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100" dirty="0">
                <a:latin typeface="Cambria"/>
                <a:cs typeface="Cambria"/>
              </a:rPr>
              <a:t>Mediterranean</a:t>
            </a:r>
            <a:r>
              <a:rPr sz="2000" b="1" spc="185" dirty="0">
                <a:latin typeface="Cambria"/>
                <a:cs typeface="Cambria"/>
              </a:rPr>
              <a:t> </a:t>
            </a:r>
            <a:r>
              <a:rPr sz="2000" b="1" spc="155" dirty="0">
                <a:latin typeface="Cambria"/>
                <a:cs typeface="Cambria"/>
              </a:rPr>
              <a:t>Sea</a:t>
            </a:r>
            <a:endParaRPr sz="2000">
              <a:latin typeface="Cambria"/>
              <a:cs typeface="Cambri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033272" y="240791"/>
            <a:ext cx="6840220" cy="965200"/>
            <a:chOff x="1033272" y="240791"/>
            <a:chExt cx="6840220" cy="96520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3272" y="240791"/>
              <a:ext cx="3744467" cy="96469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6187" y="303275"/>
              <a:ext cx="3618814" cy="8397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90516" y="256031"/>
              <a:ext cx="2982467" cy="94945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52873" y="318896"/>
              <a:ext cx="2857246" cy="82410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F5F5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Words>874</Words>
  <Application>Microsoft Office PowerPoint</Application>
  <PresentationFormat>Presentación en pantalla (4:3)</PresentationFormat>
  <Paragraphs>30</Paragraphs>
  <Slides>56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56</vt:i4>
      </vt:variant>
    </vt:vector>
  </HeadingPairs>
  <TitlesOfParts>
    <vt:vector size="62" baseType="lpstr">
      <vt:lpstr>Arial MT</vt:lpstr>
      <vt:lpstr>Calibri</vt:lpstr>
      <vt:lpstr>Cambria</vt:lpstr>
      <vt:lpstr>Trebuchet MS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Vaults do not have ribs. They are semi-  circular or segmental and on a square  plan, unlike the Gothic vault which is  frequently rectangular.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Maria Sanz</cp:lastModifiedBy>
  <cp:revision>5</cp:revision>
  <dcterms:created xsi:type="dcterms:W3CDTF">2021-09-06T15:45:11Z</dcterms:created>
  <dcterms:modified xsi:type="dcterms:W3CDTF">2021-09-06T16:21:18Z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2014-11-04T00:00:00Z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2021-09-06T00:00:00Z</vt:filetime>
  </property>
</Properties>
</file>