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audio2.bin" ContentType="audio/unknown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3"/>
  </p:notesMasterIdLst>
  <p:sldIdLst>
    <p:sldId id="257" r:id="rId2"/>
    <p:sldId id="280" r:id="rId3"/>
    <p:sldId id="281" r:id="rId4"/>
    <p:sldId id="282" r:id="rId5"/>
    <p:sldId id="256" r:id="rId6"/>
    <p:sldId id="283" r:id="rId7"/>
    <p:sldId id="284" r:id="rId8"/>
    <p:sldId id="285" r:id="rId9"/>
    <p:sldId id="279" r:id="rId10"/>
    <p:sldId id="258" r:id="rId11"/>
    <p:sldId id="286" r:id="rId12"/>
    <p:sldId id="289" r:id="rId13"/>
    <p:sldId id="287" r:id="rId14"/>
    <p:sldId id="294" r:id="rId15"/>
    <p:sldId id="288" r:id="rId16"/>
    <p:sldId id="278" r:id="rId17"/>
    <p:sldId id="259" r:id="rId18"/>
    <p:sldId id="290" r:id="rId19"/>
    <p:sldId id="292" r:id="rId20"/>
    <p:sldId id="293" r:id="rId21"/>
    <p:sldId id="261" r:id="rId22"/>
    <p:sldId id="319" r:id="rId23"/>
    <p:sldId id="301" r:id="rId24"/>
    <p:sldId id="302" r:id="rId25"/>
    <p:sldId id="303" r:id="rId26"/>
    <p:sldId id="304" r:id="rId27"/>
    <p:sldId id="307" r:id="rId28"/>
    <p:sldId id="305" r:id="rId29"/>
    <p:sldId id="306" r:id="rId30"/>
    <p:sldId id="308" r:id="rId31"/>
    <p:sldId id="262" r:id="rId32"/>
    <p:sldId id="309" r:id="rId33"/>
    <p:sldId id="310" r:id="rId34"/>
    <p:sldId id="311" r:id="rId35"/>
    <p:sldId id="312" r:id="rId36"/>
    <p:sldId id="313" r:id="rId37"/>
    <p:sldId id="315" r:id="rId38"/>
    <p:sldId id="316" r:id="rId39"/>
    <p:sldId id="317" r:id="rId40"/>
    <p:sldId id="318" r:id="rId41"/>
    <p:sldId id="343" r:id="rId42"/>
    <p:sldId id="327" r:id="rId43"/>
    <p:sldId id="328" r:id="rId44"/>
    <p:sldId id="329" r:id="rId45"/>
    <p:sldId id="330" r:id="rId46"/>
    <p:sldId id="331" r:id="rId47"/>
    <p:sldId id="332" r:id="rId48"/>
    <p:sldId id="264" r:id="rId49"/>
    <p:sldId id="333" r:id="rId50"/>
    <p:sldId id="334" r:id="rId51"/>
    <p:sldId id="335" r:id="rId52"/>
    <p:sldId id="336" r:id="rId53"/>
    <p:sldId id="337" r:id="rId54"/>
    <p:sldId id="338" r:id="rId55"/>
    <p:sldId id="339" r:id="rId56"/>
    <p:sldId id="340" r:id="rId57"/>
    <p:sldId id="341" r:id="rId58"/>
    <p:sldId id="342" r:id="rId59"/>
    <p:sldId id="266" r:id="rId60"/>
    <p:sldId id="263" r:id="rId61"/>
    <p:sldId id="349" r:id="rId62"/>
    <p:sldId id="344" r:id="rId63"/>
    <p:sldId id="345" r:id="rId64"/>
    <p:sldId id="346" r:id="rId65"/>
    <p:sldId id="347" r:id="rId66"/>
    <p:sldId id="348" r:id="rId67"/>
    <p:sldId id="350" r:id="rId68"/>
    <p:sldId id="265" r:id="rId69"/>
    <p:sldId id="354" r:id="rId70"/>
    <p:sldId id="355" r:id="rId71"/>
    <p:sldId id="267" r:id="rId72"/>
    <p:sldId id="268" r:id="rId73"/>
    <p:sldId id="269" r:id="rId74"/>
    <p:sldId id="271" r:id="rId75"/>
    <p:sldId id="270" r:id="rId76"/>
    <p:sldId id="272" r:id="rId77"/>
    <p:sldId id="380" r:id="rId78"/>
    <p:sldId id="381" r:id="rId79"/>
    <p:sldId id="382" r:id="rId80"/>
    <p:sldId id="273" r:id="rId81"/>
    <p:sldId id="321" r:id="rId82"/>
    <p:sldId id="274" r:id="rId83"/>
    <p:sldId id="275" r:id="rId84"/>
    <p:sldId id="322" r:id="rId85"/>
    <p:sldId id="323" r:id="rId86"/>
    <p:sldId id="324" r:id="rId87"/>
    <p:sldId id="325" r:id="rId88"/>
    <p:sldId id="326" r:id="rId89"/>
    <p:sldId id="276" r:id="rId90"/>
    <p:sldId id="391" r:id="rId91"/>
    <p:sldId id="392" r:id="rId9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bg1"/>
        </a:solidFill>
        <a:latin typeface="Garamond" panose="02020404030301010803" pitchFamily="18" charset="0"/>
        <a:ea typeface="ＭＳ Ｐゴシック" pitchFamily="-10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87863"/>
    <a:srgbClr val="06677A"/>
    <a:srgbClr val="CECDD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D20969-9847-445C-9058-872BBAA74796}" type="datetime1">
              <a:rPr lang="en-US" altLang="es-ES"/>
              <a:pPr>
                <a:defRPr/>
              </a:pPr>
              <a:t>12/23/aa</a:t>
            </a:fld>
            <a:endParaRPr lang="en-US" alt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s-ES" noProof="0" smtClean="0"/>
              <a:t>Click to edit Master text styles</a:t>
            </a:r>
          </a:p>
          <a:p>
            <a:pPr lvl="1"/>
            <a:r>
              <a:rPr lang="en-US" altLang="es-ES" noProof="0" smtClean="0"/>
              <a:t>Second level</a:t>
            </a:r>
          </a:p>
          <a:p>
            <a:pPr lvl="2"/>
            <a:r>
              <a:rPr lang="en-US" altLang="es-ES" noProof="0" smtClean="0"/>
              <a:t>Third level</a:t>
            </a:r>
          </a:p>
          <a:p>
            <a:pPr lvl="3"/>
            <a:r>
              <a:rPr lang="en-US" altLang="es-ES" noProof="0" smtClean="0"/>
              <a:t>Fourth level</a:t>
            </a:r>
          </a:p>
          <a:p>
            <a:pPr lvl="4"/>
            <a:r>
              <a:rPr lang="en-US" altLang="es-E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94DEC3-1B6D-4CB0-8CCA-9564DB6C382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0CC46042-B5F7-48DC-999E-AAF6DA89B034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407095B2-B924-4C4E-A89B-BDF7209E34B3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5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36D92431-D82E-4600-85B2-56B26A3D5274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10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8A9A4C68-8F10-4817-9C9A-308CAA79D1D6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17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DA237B69-2A99-41D4-A70F-7CD317045F25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21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1C99A32A-E07E-405A-A6E4-145731D577C4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31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9AE34521-AC8F-4318-A64F-212E5C2D44AB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48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BA786DC0-16DD-4A8B-AB22-406D2DA0D0FA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59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4FC72D94-D7AE-4B86-8044-8B9645A541CC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60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EAE23C17-9805-4990-8989-C2F258FCDD9C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68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C4D48520-2017-4B5B-B0C9-E13AC882261E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70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E610F0AD-128C-4FE2-82B4-52290B1F8A4B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71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DABD03D2-4033-43D4-93F8-AB6AAFF96AC9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72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DE2DFEB1-69B7-4B94-95A6-2484123B20F7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73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B86A8E65-3018-4712-9DEB-758B5A59233B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74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5299E1E8-30AF-49DB-92A7-0CFC0F4E1F1D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75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EDB7548D-56EE-47CE-B25A-FB041B0127C3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76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38CC109B-3F82-4FEE-B631-C3FB9D75A99C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80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054EF246-60CD-4381-9FF4-A389835D27AD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82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AC82D8E1-092F-432B-BE38-BE6E9DB77104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83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</a:pPr>
            <a:fld id="{A8A044B1-B5F5-4D0A-92FE-CA6AB80010CB}" type="slidenum"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</a:pPr>
              <a:t>89</a:t>
            </a:fld>
            <a:endParaRPr lang="en-US" altLang="es-ES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5DAA2-1409-4D83-8838-390C9345705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5693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A725D-CB2A-4593-ACC2-921FE3A049E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9222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524EA-7EAB-40BB-BB2A-66C2A4D8E46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3671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9C751-A301-41B5-BC61-5AF1EC497B5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6576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21A27-5FA9-4952-BDB4-166D19CBC5D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3083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E4CE6-5C63-410D-AE5C-EF0C59AB5CF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6507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E2D45-894E-403F-B4A9-6673C48CC4D8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56896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C7F0A-1BF6-4067-871E-C88F7BDD749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8131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FF46B-3FEC-4C2E-9EC7-F2D67FEE0C7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561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C797A-EFE0-4A9C-93E5-94FF5C1D72C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3438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CCACA-5D2B-4D00-8026-5C2AC59CC8F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930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5CA67-85A9-4111-B2CD-7C38E21DD7F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68309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05E0B-FA67-4BB1-9A3E-221E9CE467C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5148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67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581B055-3B35-464A-9782-4FCF1AE01F5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IitbJszd1kM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jpeg"/><Relationship Id="rId3" Type="http://schemas.openxmlformats.org/officeDocument/2006/relationships/hyperlink" Target="http://hepguru.com/monalisa/images.htm" TargetMode="External"/><Relationship Id="rId7" Type="http://schemas.openxmlformats.org/officeDocument/2006/relationships/image" Target="../media/image37.jpeg"/><Relationship Id="rId12" Type="http://schemas.openxmlformats.org/officeDocument/2006/relationships/image" Target="../media/image4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11" Type="http://schemas.openxmlformats.org/officeDocument/2006/relationships/image" Target="../media/image40.jpeg"/><Relationship Id="rId5" Type="http://schemas.openxmlformats.org/officeDocument/2006/relationships/image" Target="../media/image35.jpeg"/><Relationship Id="rId10" Type="http://schemas.openxmlformats.org/officeDocument/2006/relationships/hyperlink" Target="http://gawker.com/assets/resources/2008/04/monalisa.jpeg" TargetMode="External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4.jpeg"/><Relationship Id="rId5" Type="http://schemas.openxmlformats.org/officeDocument/2006/relationships/image" Target="../media/image13.jpeg"/><Relationship Id="rId4" Type="http://schemas.openxmlformats.org/officeDocument/2006/relationships/image" Target="../media/image4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hyperlink" Target="http://affiliates.allposters.com/link/redirect.asp?item=376828&amp;AID=704091&amp;PSTID=1&amp;LTID=2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6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"/>
          <p:cNvSpPr>
            <a:spLocks noChangeArrowheads="1"/>
          </p:cNvSpPr>
          <p:nvPr/>
        </p:nvSpPr>
        <p:spPr bwMode="auto">
          <a:xfrm>
            <a:off x="152400" y="152400"/>
            <a:ext cx="3124200" cy="54864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340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400">
                <a:solidFill>
                  <a:schemeClr val="bg1"/>
                </a:solidFill>
                <a:latin typeface="Garamond" panose="02020404030301010803" pitchFamily="18" charset="0"/>
              </a:rPr>
              <a:t>How did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400">
                <a:solidFill>
                  <a:schemeClr val="bg1"/>
                </a:solidFill>
                <a:latin typeface="Garamond" panose="02020404030301010803" pitchFamily="18" charset="0"/>
              </a:rPr>
              <a:t>Renaissance Art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400">
                <a:solidFill>
                  <a:schemeClr val="bg1"/>
                </a:solidFill>
                <a:latin typeface="Garamond" panose="02020404030301010803" pitchFamily="18" charset="0"/>
              </a:rPr>
              <a:t>And Architecture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400">
                <a:solidFill>
                  <a:schemeClr val="bg1"/>
                </a:solidFill>
                <a:latin typeface="Garamond" panose="02020404030301010803" pitchFamily="18" charset="0"/>
              </a:rPr>
              <a:t>Differ from the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400">
                <a:solidFill>
                  <a:schemeClr val="bg1"/>
                </a:solidFill>
                <a:latin typeface="Garamond" panose="02020404030301010803" pitchFamily="18" charset="0"/>
              </a:rPr>
              <a:t>Medieval Period?</a:t>
            </a:r>
          </a:p>
        </p:txBody>
      </p:sp>
      <p:sp>
        <p:nvSpPr>
          <p:cNvPr id="3075" name="AutoShape 6"/>
          <p:cNvSpPr>
            <a:spLocks noChangeArrowheads="1"/>
          </p:cNvSpPr>
          <p:nvPr/>
        </p:nvSpPr>
        <p:spPr bwMode="auto">
          <a:xfrm>
            <a:off x="228600" y="5867400"/>
            <a:ext cx="8915400" cy="990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Do Now</a:t>
            </a: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: Study the picture above then answer the questions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on your handout</a:t>
            </a:r>
          </a:p>
        </p:txBody>
      </p:sp>
      <p:pic>
        <p:nvPicPr>
          <p:cNvPr id="3076" name="Picture 8" descr="http://www.library.ubc.ca/finearts/Images/medieval/italian_crucifi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4800"/>
            <a:ext cx="59436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3810000" y="330200"/>
            <a:ext cx="4953000" cy="584200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1. Realism &amp; Expression</a:t>
            </a: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3810000" y="1066800"/>
            <a:ext cx="51054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000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Expulsion from the Garden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0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Masaccio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1427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First nudes since</a:t>
            </a:r>
            <a:b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classical times.</a:t>
            </a:r>
          </a:p>
        </p:txBody>
      </p:sp>
      <p:pic>
        <p:nvPicPr>
          <p:cNvPr id="5124" name="Picture 5" descr="Masaccio-Expulsion from the Garden of Eden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2667000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2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05200"/>
            <a:ext cx="1981200" cy="3162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6096000" y="5238750"/>
            <a:ext cx="2286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1600" b="1" i="1" smtClean="0">
                <a:latin typeface="Times New Roman" panose="02020603050405020304" pitchFamily="18" charset="0"/>
              </a:rPr>
              <a:t>SAINT DEMETRIUS OF SALONICA.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1600" b="1" i="1" smtClean="0">
                <a:latin typeface="Times New Roman" panose="02020603050405020304" pitchFamily="18" charset="0"/>
              </a:rPr>
              <a:t>High Middle Ages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1600" b="1" i="1" smtClean="0">
                <a:latin typeface="Times New Roman" panose="02020603050405020304" pitchFamily="18" charset="0"/>
              </a:rPr>
              <a:t>End of 14th century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6324600" y="3886200"/>
            <a:ext cx="1219200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400" smtClean="0">
                <a:solidFill>
                  <a:schemeClr val="tx1"/>
                </a:solidFill>
                <a:latin typeface="Times New Roman" panose="02020603050405020304" pitchFamily="18" charset="0"/>
              </a:rPr>
              <a:t>Before</a:t>
            </a:r>
          </a:p>
        </p:txBody>
      </p:sp>
    </p:spTree>
  </p:cSld>
  <p:clrMapOvr>
    <a:masterClrMapping/>
  </p:clrMapOvr>
  <p:transition>
    <p:sndAc>
      <p:endSnd/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152400"/>
            <a:ext cx="2286000" cy="9906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altLang="es-ES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Masaccio’s “Trinity”</a:t>
            </a:r>
          </a:p>
        </p:txBody>
      </p:sp>
      <p:pic>
        <p:nvPicPr>
          <p:cNvPr id="6147" name="Picture 5" descr="masacci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5138"/>
            <a:ext cx="3089275" cy="6392862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3657600" y="2270125"/>
            <a:ext cx="2057400" cy="37496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solidFill>
                  <a:schemeClr val="bg1"/>
                </a:solidFill>
              </a:rPr>
              <a:t>The first known painting to apply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solidFill>
                  <a:schemeClr val="bg1"/>
                </a:solidFill>
              </a:rPr>
              <a:t>Brunelleschi’s system of linear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solidFill>
                  <a:schemeClr val="bg1"/>
                </a:solidFill>
              </a:rPr>
              <a:t>perspective.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2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solidFill>
                  <a:schemeClr val="bg1"/>
                </a:solidFill>
              </a:rPr>
              <a:t>Church of Santa Maria Novella,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solidFill>
                  <a:schemeClr val="bg1"/>
                </a:solidFill>
              </a:rPr>
              <a:t>Florence</a:t>
            </a:r>
          </a:p>
        </p:txBody>
      </p:sp>
      <p:pic>
        <p:nvPicPr>
          <p:cNvPr id="6149" name="Picture 4" descr="weingar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990600"/>
            <a:ext cx="3292475" cy="4495800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152400" y="152400"/>
            <a:ext cx="1219200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400" smtClean="0">
                <a:solidFill>
                  <a:schemeClr val="tx1"/>
                </a:solidFill>
                <a:latin typeface="Times New Roman" panose="02020603050405020304" pitchFamily="18" charset="0"/>
              </a:rPr>
              <a:t>Before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027" descr="zmasacciol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392113"/>
            <a:ext cx="3052762" cy="6389687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76200"/>
            <a:ext cx="6934200" cy="584200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2. Perspective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608013" y="2362200"/>
            <a:ext cx="22113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1" name="Rectangle 5"/>
          <p:cNvSpPr>
            <a:spLocks noChangeArrowheads="1"/>
          </p:cNvSpPr>
          <p:nvPr/>
        </p:nvSpPr>
        <p:spPr bwMode="auto">
          <a:xfrm>
            <a:off x="760413" y="2789238"/>
            <a:ext cx="1919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2" name="Rectangle 6"/>
          <p:cNvSpPr>
            <a:spLocks noChangeArrowheads="1"/>
          </p:cNvSpPr>
          <p:nvPr/>
        </p:nvSpPr>
        <p:spPr bwMode="auto">
          <a:xfrm>
            <a:off x="684213" y="2563813"/>
            <a:ext cx="20637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2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912813" y="3017838"/>
            <a:ext cx="163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20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1044575" y="3213100"/>
            <a:ext cx="1343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1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457200" y="4038600"/>
            <a:ext cx="228441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9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First use </a:t>
            </a:r>
            <a:br>
              <a:rPr lang="en-US" altLang="es-ES" sz="29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9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of linear </a:t>
            </a:r>
            <a:br>
              <a:rPr lang="en-US" altLang="es-ES" sz="29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9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6" name="Rectangle 10"/>
          <p:cNvSpPr>
            <a:spLocks noChangeArrowheads="1"/>
          </p:cNvSpPr>
          <p:nvPr/>
        </p:nvSpPr>
        <p:spPr bwMode="auto">
          <a:xfrm>
            <a:off x="1203325" y="3397250"/>
            <a:ext cx="1054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12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87" name="Rectangle 11"/>
          <p:cNvSpPr>
            <a:spLocks noChangeArrowheads="1"/>
          </p:cNvSpPr>
          <p:nvPr/>
        </p:nvSpPr>
        <p:spPr bwMode="auto">
          <a:xfrm>
            <a:off x="1346200" y="3551238"/>
            <a:ext cx="7635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>
            <a:off x="6324600" y="1828800"/>
            <a:ext cx="25146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4488" indent="-344488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Trinity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Masaccio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1427</a:t>
            </a:r>
          </a:p>
        </p:txBody>
      </p:sp>
      <p:sp>
        <p:nvSpPr>
          <p:cNvPr id="178193" name="Text Box 17"/>
          <p:cNvSpPr txBox="1">
            <a:spLocks noChangeArrowheads="1"/>
          </p:cNvSpPr>
          <p:nvPr/>
        </p:nvSpPr>
        <p:spPr bwMode="auto">
          <a:xfrm>
            <a:off x="6400800" y="4495800"/>
            <a:ext cx="2286000" cy="18557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None/>
              <a:defRPr/>
            </a:pPr>
            <a:r>
              <a:rPr lang="en-US" altLang="es-ES" sz="23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you are, I once was; what I am, you will become.</a:t>
            </a:r>
          </a:p>
        </p:txBody>
      </p:sp>
      <p:sp>
        <p:nvSpPr>
          <p:cNvPr id="178194" name="Line 18"/>
          <p:cNvSpPr>
            <a:spLocks noChangeShapeType="1"/>
          </p:cNvSpPr>
          <p:nvPr/>
        </p:nvSpPr>
        <p:spPr bwMode="auto">
          <a:xfrm flipH="1">
            <a:off x="5410200" y="5410200"/>
            <a:ext cx="990600" cy="22860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  <p:bldP spid="178181" grpId="0"/>
      <p:bldP spid="178182" grpId="0"/>
      <p:bldP spid="178183" grpId="0"/>
      <p:bldP spid="178184" grpId="0"/>
      <p:bldP spid="178185" grpId="0"/>
      <p:bldP spid="178186" grpId="0"/>
      <p:bldP spid="178187" grpId="0"/>
      <p:bldP spid="178192" grpId="0"/>
      <p:bldP spid="1781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 altLang="es-ES" smtClean="0"/>
          </a:p>
        </p:txBody>
      </p:sp>
      <p:pic>
        <p:nvPicPr>
          <p:cNvPr id="8195" name="Picture 5" descr="SuperStock_475-3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19200"/>
            <a:ext cx="3086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AutoShape 6"/>
          <p:cNvSpPr>
            <a:spLocks noChangeArrowheads="1"/>
          </p:cNvSpPr>
          <p:nvPr/>
        </p:nvSpPr>
        <p:spPr bwMode="auto">
          <a:xfrm>
            <a:off x="381000" y="228600"/>
            <a:ext cx="84582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b="1">
                <a:solidFill>
                  <a:schemeClr val="bg1"/>
                </a:solidFill>
                <a:latin typeface="Garamond" panose="02020404030301010803" pitchFamily="18" charset="0"/>
              </a:rPr>
              <a:t>Progression of the Use of Perspective</a:t>
            </a:r>
          </a:p>
        </p:txBody>
      </p:sp>
      <p:pic>
        <p:nvPicPr>
          <p:cNvPr id="8197" name="Picture 8" descr="Giot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30845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0" descr="300px-Raphael_Marriage_of_the_Virg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95400"/>
            <a:ext cx="2895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AutoShape 11"/>
          <p:cNvSpPr>
            <a:spLocks noChangeArrowheads="1"/>
          </p:cNvSpPr>
          <p:nvPr/>
        </p:nvSpPr>
        <p:spPr bwMode="auto">
          <a:xfrm>
            <a:off x="228600" y="6019800"/>
            <a:ext cx="2438400" cy="838200"/>
          </a:xfrm>
          <a:prstGeom prst="rightArrow">
            <a:avLst>
              <a:gd name="adj1" fmla="val 50000"/>
              <a:gd name="adj2" fmla="val 72727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1280’s</a:t>
            </a:r>
          </a:p>
        </p:txBody>
      </p:sp>
      <p:sp>
        <p:nvSpPr>
          <p:cNvPr id="8200" name="AutoShape 13"/>
          <p:cNvSpPr>
            <a:spLocks noChangeArrowheads="1"/>
          </p:cNvSpPr>
          <p:nvPr/>
        </p:nvSpPr>
        <p:spPr bwMode="auto">
          <a:xfrm>
            <a:off x="6324600" y="6022975"/>
            <a:ext cx="2439988" cy="841375"/>
          </a:xfrm>
          <a:prstGeom prst="rightArrow">
            <a:avLst>
              <a:gd name="adj1" fmla="val 50000"/>
              <a:gd name="adj2" fmla="val 725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1480’s</a:t>
            </a:r>
          </a:p>
        </p:txBody>
      </p:sp>
      <p:pic>
        <p:nvPicPr>
          <p:cNvPr id="8201" name="Picture 15" descr="http://www.spartacus.schoolnet.co.uk/MEDber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19400"/>
            <a:ext cx="30480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AutoShape 12"/>
          <p:cNvSpPr>
            <a:spLocks noChangeArrowheads="1"/>
          </p:cNvSpPr>
          <p:nvPr/>
        </p:nvSpPr>
        <p:spPr bwMode="auto">
          <a:xfrm>
            <a:off x="3354388" y="6022975"/>
            <a:ext cx="2439987" cy="841375"/>
          </a:xfrm>
          <a:prstGeom prst="rightArrow">
            <a:avLst>
              <a:gd name="adj1" fmla="val 50000"/>
              <a:gd name="adj2" fmla="val 725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1380’s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2" descr="Raphael-Betrothal of the Virgin-15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"/>
            <a:ext cx="4419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0" name="Text Box 2"/>
          <p:cNvSpPr txBox="1">
            <a:spLocks noChangeArrowheads="1"/>
          </p:cNvSpPr>
          <p:nvPr/>
        </p:nvSpPr>
        <p:spPr bwMode="auto">
          <a:xfrm>
            <a:off x="6172200" y="563563"/>
            <a:ext cx="2819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9783" dir="3885598" algn="ctr" rotWithShape="0">
              <a:schemeClr val="tx1">
                <a:alpha val="74998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FFFF9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35172" name="Line 4"/>
          <p:cNvSpPr>
            <a:spLocks noChangeShapeType="1"/>
          </p:cNvSpPr>
          <p:nvPr/>
        </p:nvSpPr>
        <p:spPr bwMode="auto">
          <a:xfrm flipV="1">
            <a:off x="5410200" y="2743200"/>
            <a:ext cx="0" cy="152400"/>
          </a:xfrm>
          <a:prstGeom prst="line">
            <a:avLst/>
          </a:prstGeom>
          <a:noFill/>
          <a:ln w="38100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3" name="Line 5"/>
          <p:cNvSpPr>
            <a:spLocks noChangeShapeType="1"/>
          </p:cNvSpPr>
          <p:nvPr/>
        </p:nvSpPr>
        <p:spPr bwMode="auto">
          <a:xfrm flipV="1">
            <a:off x="3200400" y="2895600"/>
            <a:ext cx="2209800" cy="36576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4" name="Line 6"/>
          <p:cNvSpPr>
            <a:spLocks noChangeShapeType="1"/>
          </p:cNvSpPr>
          <p:nvPr/>
        </p:nvSpPr>
        <p:spPr bwMode="auto">
          <a:xfrm>
            <a:off x="5410200" y="2895600"/>
            <a:ext cx="2133600" cy="35052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5" name="Line 7"/>
          <p:cNvSpPr>
            <a:spLocks noChangeShapeType="1"/>
          </p:cNvSpPr>
          <p:nvPr/>
        </p:nvSpPr>
        <p:spPr bwMode="auto">
          <a:xfrm flipV="1">
            <a:off x="3276600" y="2895600"/>
            <a:ext cx="2133600" cy="19812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6" name="Line 8"/>
          <p:cNvSpPr>
            <a:spLocks noChangeShapeType="1"/>
          </p:cNvSpPr>
          <p:nvPr/>
        </p:nvSpPr>
        <p:spPr bwMode="auto">
          <a:xfrm flipV="1">
            <a:off x="3352800" y="2895600"/>
            <a:ext cx="2057400" cy="8382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7" name="Line 9"/>
          <p:cNvSpPr>
            <a:spLocks noChangeShapeType="1"/>
          </p:cNvSpPr>
          <p:nvPr/>
        </p:nvSpPr>
        <p:spPr bwMode="auto">
          <a:xfrm>
            <a:off x="5410200" y="2895600"/>
            <a:ext cx="2057400" cy="17526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8" name="Line 10"/>
          <p:cNvSpPr>
            <a:spLocks noChangeShapeType="1"/>
          </p:cNvSpPr>
          <p:nvPr/>
        </p:nvSpPr>
        <p:spPr bwMode="auto">
          <a:xfrm>
            <a:off x="5410200" y="2895600"/>
            <a:ext cx="2133600" cy="914400"/>
          </a:xfrm>
          <a:prstGeom prst="line">
            <a:avLst/>
          </a:prstGeom>
          <a:noFill/>
          <a:ln w="28575">
            <a:solidFill>
              <a:srgbClr val="FFFF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179" name="Rectangle 11"/>
          <p:cNvSpPr>
            <a:spLocks noChangeArrowheads="1"/>
          </p:cNvSpPr>
          <p:nvPr/>
        </p:nvSpPr>
        <p:spPr bwMode="auto">
          <a:xfrm>
            <a:off x="152400" y="1477963"/>
            <a:ext cx="2819400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2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Betrothal </a:t>
            </a:r>
            <a:br>
              <a:rPr lang="en-US" altLang="es-ES" sz="42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2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of the Virgin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Raphael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1504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/>
          <p:cNvSpPr txBox="1">
            <a:spLocks noChangeArrowheads="1"/>
          </p:cNvSpPr>
          <p:nvPr/>
        </p:nvSpPr>
        <p:spPr bwMode="auto">
          <a:xfrm>
            <a:off x="2971800" y="304800"/>
            <a:ext cx="5638800" cy="588963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3. Classicism and Realism</a:t>
            </a:r>
          </a:p>
        </p:txBody>
      </p:sp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3962400" y="1219200"/>
            <a:ext cx="3962400" cy="3673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44488" indent="-3444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600" b="1">
                <a:latin typeface="Comic Sans MS" panose="030F0702030302020204" pitchFamily="66" charset="0"/>
              </a:rPr>
              <a:t>Greco-Roman influence.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600" b="1">
                <a:latin typeface="Comic Sans MS" panose="030F0702030302020204" pitchFamily="66" charset="0"/>
              </a:rPr>
              <a:t>Secularism.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600" b="1">
                <a:latin typeface="Comic Sans MS" panose="030F0702030302020204" pitchFamily="66" charset="0"/>
              </a:rPr>
              <a:t>Humanism.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600" b="1">
                <a:latin typeface="Comic Sans MS" panose="030F0702030302020204" pitchFamily="66" charset="0"/>
              </a:rPr>
              <a:t>Individualism </a:t>
            </a:r>
            <a:r>
              <a:rPr lang="en-US" altLang="es-ES" sz="2600" b="1">
                <a:latin typeface="Comic Sans MS" panose="030F0702030302020204" pitchFamily="66" charset="0"/>
                <a:sym typeface="Wingdings" panose="05000000000000000000" pitchFamily="2" charset="2"/>
              </a:rPr>
              <a:t> f</a:t>
            </a:r>
            <a:r>
              <a:rPr lang="en-US" altLang="es-ES" sz="2600" b="1">
                <a:latin typeface="Comic Sans MS" panose="030F0702030302020204" pitchFamily="66" charset="0"/>
              </a:rPr>
              <a:t>ree standing figures.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600" b="1">
                <a:latin typeface="Comic Sans MS" panose="030F0702030302020204" pitchFamily="66" charset="0"/>
              </a:rPr>
              <a:t>Symmetry/Balance</a:t>
            </a:r>
          </a:p>
        </p:txBody>
      </p:sp>
      <p:pic>
        <p:nvPicPr>
          <p:cNvPr id="11268" name="Picture 5" descr="Medici Venus-1c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1776413" cy="5257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206" name="Text Box 6"/>
          <p:cNvSpPr txBox="1">
            <a:spLocks noChangeArrowheads="1"/>
          </p:cNvSpPr>
          <p:nvPr/>
        </p:nvSpPr>
        <p:spPr bwMode="auto">
          <a:xfrm>
            <a:off x="228600" y="57912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</a:t>
            </a:r>
            <a:r>
              <a:rPr lang="en-US" altLang="es-ES" sz="2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“Classical Pose”</a:t>
            </a:r>
            <a:r>
              <a:rPr lang="en-US" altLang="es-ES" sz="2400" b="1" smtClean="0">
                <a:solidFill>
                  <a:srgbClr val="2C2C8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en-US" altLang="es-ES" sz="2400" b="1" smtClean="0">
                <a:solidFill>
                  <a:srgbClr val="2C2C8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Medici “Venus” (1c)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Birth of Venus</a:t>
            </a:r>
            <a:r>
              <a:rPr lang="en-US" altLang="es-ES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– Botticelli, 1485</a:t>
            </a:r>
          </a:p>
        </p:txBody>
      </p:sp>
      <p:pic>
        <p:nvPicPr>
          <p:cNvPr id="12291" name="Picture 3" descr="Botticelli-Birth of Venus-1485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48831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457200" y="6110288"/>
            <a:ext cx="822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An attempt to depict perfect beauty.</a:t>
            </a:r>
            <a:endParaRPr lang="en-US" altLang="es-ES" sz="2800" b="1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6"/>
          <p:cNvSpPr>
            <a:spLocks noChangeArrowheads="1"/>
          </p:cNvSpPr>
          <p:nvPr/>
        </p:nvSpPr>
        <p:spPr bwMode="auto">
          <a:xfrm>
            <a:off x="304800" y="838200"/>
            <a:ext cx="8610600" cy="8382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Examples of Humanism and Realism in Renaissance Art</a:t>
            </a:r>
          </a:p>
        </p:txBody>
      </p:sp>
      <p:pic>
        <p:nvPicPr>
          <p:cNvPr id="13315" name="Picture 6" descr="botticelli-birth-ven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42672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AutoShape 7"/>
          <p:cNvSpPr>
            <a:spLocks noChangeArrowheads="1"/>
          </p:cNvSpPr>
          <p:nvPr/>
        </p:nvSpPr>
        <p:spPr bwMode="auto">
          <a:xfrm>
            <a:off x="152400" y="4953000"/>
            <a:ext cx="43434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Botticelli's Birth of Venus </a:t>
            </a:r>
          </a:p>
        </p:txBody>
      </p:sp>
      <p:pic>
        <p:nvPicPr>
          <p:cNvPr id="13317" name="Picture 9" descr="zhanddiss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81200"/>
            <a:ext cx="3810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AutoShape 7"/>
          <p:cNvSpPr>
            <a:spLocks noChangeArrowheads="1"/>
          </p:cNvSpPr>
          <p:nvPr/>
        </p:nvSpPr>
        <p:spPr bwMode="auto">
          <a:xfrm>
            <a:off x="4648200" y="4953000"/>
            <a:ext cx="43434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Caravaggio’s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4d1-H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365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AutoShape 7"/>
          <p:cNvSpPr>
            <a:spLocks noChangeArrowheads="1"/>
          </p:cNvSpPr>
          <p:nvPr/>
        </p:nvSpPr>
        <p:spPr bwMode="auto">
          <a:xfrm>
            <a:off x="533400" y="5943600"/>
            <a:ext cx="32004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Michelangelo’s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Sistine Chapel</a:t>
            </a:r>
          </a:p>
        </p:txBody>
      </p:sp>
      <p:pic>
        <p:nvPicPr>
          <p:cNvPr id="14340" name="Picture 9" descr="vitruvianm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9200"/>
            <a:ext cx="368776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AutoShape 10"/>
          <p:cNvSpPr>
            <a:spLocks noChangeArrowheads="1"/>
          </p:cNvSpPr>
          <p:nvPr/>
        </p:nvSpPr>
        <p:spPr bwMode="auto">
          <a:xfrm>
            <a:off x="5029200" y="5867400"/>
            <a:ext cx="32004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200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>
                <a:solidFill>
                  <a:schemeClr val="bg1"/>
                </a:solidFill>
                <a:latin typeface="Garamond" panose="02020404030301010803" pitchFamily="18" charset="0"/>
              </a:rPr>
              <a:t>Da Vinci’s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>
                <a:solidFill>
                  <a:schemeClr val="bg1"/>
                </a:solidFill>
                <a:latin typeface="Garamond" panose="02020404030301010803" pitchFamily="18" charset="0"/>
              </a:rPr>
              <a:t>Vitruvian Man</a:t>
            </a:r>
            <a:r>
              <a:rPr lang="en-US" altLang="es-ES" sz="280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280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304800" y="152400"/>
            <a:ext cx="8610600" cy="8382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Examples of Humanism and Realism in Renaissance Art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76200" y="76200"/>
            <a:ext cx="8991600" cy="584200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4. Emphasis on Individualism</a:t>
            </a:r>
          </a:p>
        </p:txBody>
      </p:sp>
      <p:pic>
        <p:nvPicPr>
          <p:cNvPr id="16387" name="Picture 3" descr="della Francesca-The Portraits of Battista Sforza &amp; Federico de Montefeltro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39975"/>
            <a:ext cx="6248400" cy="44291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609600" y="762000"/>
            <a:ext cx="8077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4488" indent="-344488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Batista Sforza &amp; Federico de Montefeltre:  The Duke &amp; Dutchess of Urbino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Piero della Francesca, 1465-1466.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334000" y="746125"/>
            <a:ext cx="35052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Vitruvian Man </a:t>
            </a:r>
            <a: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Leonardo da</a:t>
            </a:r>
            <a:b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Vinci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1492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181600" y="3657600"/>
            <a:ext cx="373380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55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</a:t>
            </a:r>
            <a:r>
              <a:rPr lang="en-US" altLang="es-ES" sz="55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sz="55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5500" b="1" i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L’uomo</a:t>
            </a:r>
            <a:br>
              <a:rPr lang="en-US" altLang="es-ES" sz="5500" b="1" i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5500" b="1" i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universale</a:t>
            </a:r>
            <a:endParaRPr lang="en-US" altLang="es-ES" sz="5500" b="1" u="sng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24586" name="Picture 10" descr="Vitruvian Man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28600"/>
            <a:ext cx="4591050" cy="647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610600" cy="584200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5. Geometrical Arrangement of Figures</a:t>
            </a:r>
          </a:p>
        </p:txBody>
      </p:sp>
      <p:pic>
        <p:nvPicPr>
          <p:cNvPr id="18435" name="Picture 7" descr="Da Vinci-The Dreyfus Madonna with the Pomegranate-1469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4454525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256" name="AutoShape 8"/>
          <p:cNvSpPr>
            <a:spLocks noChangeArrowheads="1"/>
          </p:cNvSpPr>
          <p:nvPr/>
        </p:nvSpPr>
        <p:spPr bwMode="auto">
          <a:xfrm>
            <a:off x="838200" y="2133600"/>
            <a:ext cx="3124200" cy="2895600"/>
          </a:xfrm>
          <a:prstGeom prst="triangle">
            <a:avLst>
              <a:gd name="adj" fmla="val 37125"/>
            </a:avLst>
          </a:prstGeom>
          <a:noFill/>
          <a:ln w="38100">
            <a:solidFill>
              <a:srgbClr val="FFFF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181257" name="AutoShape 9"/>
          <p:cNvSpPr>
            <a:spLocks noChangeArrowheads="1"/>
          </p:cNvSpPr>
          <p:nvPr/>
        </p:nvSpPr>
        <p:spPr bwMode="auto">
          <a:xfrm>
            <a:off x="914400" y="1371600"/>
            <a:ext cx="4267200" cy="4876800"/>
          </a:xfrm>
          <a:prstGeom prst="triangle">
            <a:avLst>
              <a:gd name="adj" fmla="val 45051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Times New Roman" panose="02020603050405020304" pitchFamily="18" charset="0"/>
            </a:endParaRPr>
          </a:p>
        </p:txBody>
      </p:sp>
      <p:sp>
        <p:nvSpPr>
          <p:cNvPr id="181259" name="Text Box 11"/>
          <p:cNvSpPr txBox="1">
            <a:spLocks noChangeArrowheads="1"/>
          </p:cNvSpPr>
          <p:nvPr/>
        </p:nvSpPr>
        <p:spPr bwMode="auto">
          <a:xfrm>
            <a:off x="5638800" y="1524000"/>
            <a:ext cx="3276600" cy="425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98463" indent="-3984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Dreyfus Madonna </a:t>
            </a:r>
            <a:b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with the Pomegranate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Leonardo da Vinci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1469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figure as architecture!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81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8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6" grpId="0" animBg="1"/>
      <p:bldP spid="1812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76200" y="152400"/>
            <a:ext cx="899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Raphael’s</a:t>
            </a:r>
            <a:r>
              <a:rPr lang="en-US" altLang="es-ES" sz="40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Canagiani Madonna, </a:t>
            </a: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1507</a:t>
            </a:r>
          </a:p>
        </p:txBody>
      </p:sp>
      <p:pic>
        <p:nvPicPr>
          <p:cNvPr id="19459" name="Picture 7" descr="Raphael-The Canagiani Madonna-1507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90600"/>
            <a:ext cx="4446588" cy="5562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60" name="AutoShape 8"/>
          <p:cNvSpPr>
            <a:spLocks noChangeArrowheads="1"/>
          </p:cNvSpPr>
          <p:nvPr/>
        </p:nvSpPr>
        <p:spPr bwMode="auto">
          <a:xfrm>
            <a:off x="2286000" y="1295400"/>
            <a:ext cx="4648200" cy="5105400"/>
          </a:xfrm>
          <a:prstGeom prst="triangle">
            <a:avLst>
              <a:gd name="adj" fmla="val 46116"/>
            </a:avLst>
          </a:prstGeom>
          <a:noFill/>
          <a:ln w="28575">
            <a:solidFill>
              <a:srgbClr val="FFFF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3961" name="AutoShape 9"/>
          <p:cNvSpPr>
            <a:spLocks noChangeArrowheads="1"/>
          </p:cNvSpPr>
          <p:nvPr/>
        </p:nvSpPr>
        <p:spPr bwMode="auto">
          <a:xfrm>
            <a:off x="2209800" y="2971800"/>
            <a:ext cx="2971800" cy="3352800"/>
          </a:xfrm>
          <a:prstGeom prst="triangle">
            <a:avLst>
              <a:gd name="adj" fmla="val 49199"/>
            </a:avLst>
          </a:prstGeom>
          <a:noFill/>
          <a:ln w="28575">
            <a:solidFill>
              <a:srgbClr val="9F9FD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3962" name="AutoShape 10"/>
          <p:cNvSpPr>
            <a:spLocks noChangeArrowheads="1"/>
          </p:cNvSpPr>
          <p:nvPr/>
        </p:nvSpPr>
        <p:spPr bwMode="auto">
          <a:xfrm>
            <a:off x="4495800" y="2819400"/>
            <a:ext cx="2438400" cy="3581400"/>
          </a:xfrm>
          <a:prstGeom prst="triangle">
            <a:avLst>
              <a:gd name="adj" fmla="val 15046"/>
            </a:avLst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3963" name="AutoShape 11"/>
          <p:cNvSpPr>
            <a:spLocks noChangeArrowheads="1"/>
          </p:cNvSpPr>
          <p:nvPr/>
        </p:nvSpPr>
        <p:spPr bwMode="auto">
          <a:xfrm>
            <a:off x="2590800" y="3733800"/>
            <a:ext cx="2286000" cy="2590800"/>
          </a:xfrm>
          <a:prstGeom prst="triangle">
            <a:avLst>
              <a:gd name="adj" fmla="val 63403"/>
            </a:avLst>
          </a:prstGeom>
          <a:noFill/>
          <a:ln w="28575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3964" name="AutoShape 12"/>
          <p:cNvSpPr>
            <a:spLocks noChangeArrowheads="1"/>
          </p:cNvSpPr>
          <p:nvPr/>
        </p:nvSpPr>
        <p:spPr bwMode="auto">
          <a:xfrm>
            <a:off x="4038600" y="3962400"/>
            <a:ext cx="1752600" cy="2362200"/>
          </a:xfrm>
          <a:prstGeom prst="triangle">
            <a:avLst>
              <a:gd name="adj" fmla="val 25093"/>
            </a:avLst>
          </a:prstGeom>
          <a:noFill/>
          <a:ln w="28575">
            <a:solidFill>
              <a:srgbClr val="FF4A1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3965" name="AutoShape 13"/>
          <p:cNvSpPr>
            <a:spLocks noChangeArrowheads="1"/>
          </p:cNvSpPr>
          <p:nvPr/>
        </p:nvSpPr>
        <p:spPr bwMode="auto">
          <a:xfrm>
            <a:off x="2209800" y="3657600"/>
            <a:ext cx="3886200" cy="2667000"/>
          </a:xfrm>
          <a:prstGeom prst="triangle">
            <a:avLst>
              <a:gd name="adj" fmla="val 49481"/>
            </a:avLst>
          </a:prstGeom>
          <a:noFill/>
          <a:ln w="28575">
            <a:solidFill>
              <a:srgbClr val="FF99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5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5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53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53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53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60" grpId="0" animBg="1"/>
      <p:bldP spid="253961" grpId="0" animBg="1"/>
      <p:bldP spid="253962" grpId="0" animBg="1"/>
      <p:bldP spid="253963" grpId="0" animBg="1"/>
      <p:bldP spid="253964" grpId="0" animBg="1"/>
      <p:bldP spid="2539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76200" y="228600"/>
            <a:ext cx="8991600" cy="584200"/>
          </a:xfrm>
          <a:prstGeom prst="rect">
            <a:avLst/>
          </a:prstGeom>
          <a:gradFill rotWithShape="1"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1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6. Light &amp; Shadowing/Softening Edges</a:t>
            </a:r>
          </a:p>
        </p:txBody>
      </p:sp>
      <p:pic>
        <p:nvPicPr>
          <p:cNvPr id="20483" name="Picture 3" descr="13"/>
          <p:cNvPicPr>
            <a:picLocks noChangeAspect="1" noChangeArrowheads="1"/>
          </p:cNvPicPr>
          <p:nvPr/>
        </p:nvPicPr>
        <p:blipFill>
          <a:blip r:embed="rId2" cstate="print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1066800"/>
            <a:ext cx="5241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76200" y="3106738"/>
            <a:ext cx="20208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Chiaroscuro</a:t>
            </a:r>
          </a:p>
        </p:txBody>
      </p:sp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7391400" y="1763713"/>
            <a:ext cx="15224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6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Sfumato</a:t>
            </a:r>
          </a:p>
        </p:txBody>
      </p:sp>
      <p:sp>
        <p:nvSpPr>
          <p:cNvPr id="182278" name="Line 6"/>
          <p:cNvSpPr>
            <a:spLocks noChangeShapeType="1"/>
          </p:cNvSpPr>
          <p:nvPr/>
        </p:nvSpPr>
        <p:spPr bwMode="auto">
          <a:xfrm flipV="1">
            <a:off x="2082800" y="2590800"/>
            <a:ext cx="1524000" cy="8382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279" name="Line 7"/>
          <p:cNvSpPr>
            <a:spLocks noChangeShapeType="1"/>
          </p:cNvSpPr>
          <p:nvPr/>
        </p:nvSpPr>
        <p:spPr bwMode="auto">
          <a:xfrm>
            <a:off x="2082800" y="3429000"/>
            <a:ext cx="1676400" cy="14478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280" name="Line 8"/>
          <p:cNvSpPr>
            <a:spLocks noChangeShapeType="1"/>
          </p:cNvSpPr>
          <p:nvPr/>
        </p:nvSpPr>
        <p:spPr bwMode="auto">
          <a:xfrm flipH="1">
            <a:off x="6400800" y="2209800"/>
            <a:ext cx="1295400" cy="2286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281" name="Line 9"/>
          <p:cNvSpPr>
            <a:spLocks noChangeShapeType="1"/>
          </p:cNvSpPr>
          <p:nvPr/>
        </p:nvSpPr>
        <p:spPr bwMode="auto">
          <a:xfrm flipH="1">
            <a:off x="5943600" y="2209800"/>
            <a:ext cx="1752600" cy="26670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7620000" y="2514600"/>
            <a:ext cx="1219200" cy="3946525"/>
          </a:xfrm>
          <a:prstGeom prst="rect">
            <a:avLst/>
          </a:prstGeom>
          <a:gradFill rotWithShape="1">
            <a:gsLst>
              <a:gs pos="0">
                <a:schemeClr val="accent1">
                  <a:alpha val="80000"/>
                </a:schemeClr>
              </a:gs>
              <a:gs pos="100000">
                <a:srgbClr val="99FF99">
                  <a:alpha val="80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1800" b="1" smtClean="0">
                <a:solidFill>
                  <a:schemeClr val="tx1"/>
                </a:solidFill>
                <a:latin typeface="Times New Roman" panose="02020603050405020304" pitchFamily="18" charset="0"/>
              </a:rPr>
              <a:t>Leonardo da Vinci described sfumato as "without lines or borders, in the manner of smoke or beyond the focus plane."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7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/>
      <p:bldP spid="182277" grpId="0"/>
      <p:bldP spid="696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2929996303_a0f84be0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ANd9GcQq1-HlLtTwvbVBgQ5tlTCA_lLHybm_PzmKMU-3L9-yFFbFK_me&amp;t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36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9" descr="botticelli-birth-of-venus-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8713"/>
            <a:ext cx="5029200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3" descr="Rafael+Sanzi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733800"/>
            <a:ext cx="240506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pPr eaLnBrk="1" hangingPunct="1"/>
            <a:endParaRPr lang="es-ES" altLang="es-ES" smtClean="0"/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b="1">
                <a:solidFill>
                  <a:schemeClr val="bg1"/>
                </a:solidFill>
                <a:latin typeface="Garamond" panose="02020404030301010803" pitchFamily="18" charset="0"/>
              </a:rPr>
              <a:t>Famous works by Italian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b="1">
                <a:solidFill>
                  <a:schemeClr val="bg1"/>
                </a:solidFill>
                <a:latin typeface="Garamond" panose="02020404030301010803" pitchFamily="18" charset="0"/>
              </a:rPr>
              <a:t>Renaissance Artists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09600" y="1676400"/>
            <a:ext cx="8534400" cy="4487863"/>
            <a:chOff x="384" y="480"/>
            <a:chExt cx="5376" cy="3749"/>
          </a:xfrm>
        </p:grpSpPr>
        <p:pic>
          <p:nvPicPr>
            <p:cNvPr id="22533" name="Picture 10" descr="logo_seg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912"/>
              <a:ext cx="3408" cy="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4" name="Text Box 11"/>
            <p:cNvSpPr txBox="1">
              <a:spLocks noChangeArrowheads="1"/>
            </p:cNvSpPr>
            <p:nvPr/>
          </p:nvSpPr>
          <p:spPr bwMode="auto">
            <a:xfrm>
              <a:off x="384" y="3695"/>
              <a:ext cx="1584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>
                  <a:solidFill>
                    <a:schemeClr val="bg1"/>
                  </a:solidFill>
                  <a:latin typeface="Times New Roman" panose="02020603050405020304" pitchFamily="18" charset="0"/>
                </a:rPr>
                <a:t>Michelangelo</a:t>
              </a:r>
            </a:p>
          </p:txBody>
        </p:sp>
        <p:sp>
          <p:nvSpPr>
            <p:cNvPr id="22535" name="Text Box 12"/>
            <p:cNvSpPr txBox="1">
              <a:spLocks noChangeArrowheads="1"/>
            </p:cNvSpPr>
            <p:nvPr/>
          </p:nvSpPr>
          <p:spPr bwMode="auto">
            <a:xfrm>
              <a:off x="480" y="528"/>
              <a:ext cx="153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>
                  <a:solidFill>
                    <a:schemeClr val="bg1"/>
                  </a:solidFill>
                  <a:latin typeface="Times New Roman" panose="02020603050405020304" pitchFamily="18" charset="0"/>
                </a:rPr>
                <a:t>Leonardo</a:t>
              </a:r>
            </a:p>
          </p:txBody>
        </p:sp>
        <p:sp>
          <p:nvSpPr>
            <p:cNvPr id="22536" name="Text Box 13"/>
            <p:cNvSpPr txBox="1">
              <a:spLocks noChangeArrowheads="1"/>
            </p:cNvSpPr>
            <p:nvPr/>
          </p:nvSpPr>
          <p:spPr bwMode="auto">
            <a:xfrm>
              <a:off x="3935" y="480"/>
              <a:ext cx="1825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>
                  <a:solidFill>
                    <a:schemeClr val="bg1"/>
                  </a:solidFill>
                  <a:latin typeface="Times New Roman" panose="02020603050405020304" pitchFamily="18" charset="0"/>
                </a:rPr>
                <a:t>Raphael</a:t>
              </a:r>
            </a:p>
          </p:txBody>
        </p:sp>
        <p:sp>
          <p:nvSpPr>
            <p:cNvPr id="22537" name="Text Box 14"/>
            <p:cNvSpPr txBox="1">
              <a:spLocks noChangeArrowheads="1"/>
            </p:cNvSpPr>
            <p:nvPr/>
          </p:nvSpPr>
          <p:spPr bwMode="auto">
            <a:xfrm>
              <a:off x="3362" y="3745"/>
              <a:ext cx="215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>
                  <a:solidFill>
                    <a:schemeClr val="bg1"/>
                  </a:solidFill>
                  <a:latin typeface="Times New Roman" panose="02020603050405020304" pitchFamily="18" charset="0"/>
                </a:rPr>
                <a:t>Donatello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99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Renaissance “Man”</a:t>
            </a:r>
          </a:p>
        </p:txBody>
      </p:sp>
      <p:sp>
        <p:nvSpPr>
          <p:cNvPr id="248835" name="Rectangle 3"/>
          <p:cNvSpPr>
            <a:spLocks noChangeArrowheads="1"/>
          </p:cNvSpPr>
          <p:nvPr/>
        </p:nvSpPr>
        <p:spPr bwMode="auto">
          <a:xfrm>
            <a:off x="3657600" y="838200"/>
            <a:ext cx="5410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06400" indent="-406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chemeClr val="bg1"/>
                </a:solidFill>
                <a:latin typeface="Comic Sans MS" panose="030F0702030302020204" pitchFamily="66" charset="0"/>
              </a:rPr>
              <a:t>Broad knowledge about many things in different fields.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chemeClr val="bg1"/>
                </a:solidFill>
                <a:latin typeface="Comic Sans MS" panose="030F0702030302020204" pitchFamily="66" charset="0"/>
              </a:rPr>
              <a:t>Deep knowledge/skill in one area.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chemeClr val="bg1"/>
                </a:solidFill>
                <a:latin typeface="Comic Sans MS" panose="030F0702030302020204" pitchFamily="66" charset="0"/>
              </a:rPr>
              <a:t>Able to link information from different areas/disciplines and create new knowledge.</a:t>
            </a:r>
            <a:br>
              <a:rPr lang="en-US" altLang="es-ES" sz="2000" b="1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altLang="es-ES" sz="2000" b="1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chemeClr val="bg1"/>
                </a:solidFill>
                <a:latin typeface="Comic Sans MS" panose="030F0702030302020204" pitchFamily="66" charset="0"/>
              </a:rPr>
              <a:t>The Greek ideal of the “well-rounded man” was at the heart of Renaissance education.</a:t>
            </a:r>
          </a:p>
        </p:txBody>
      </p:sp>
      <p:pic>
        <p:nvPicPr>
          <p:cNvPr id="24580" name="Picture 8" descr="Da Vinci-Self-Portrait-1512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990600"/>
            <a:ext cx="3471862" cy="5410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715000" y="3886200"/>
            <a:ext cx="32766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5938" indent="-5159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Artist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Sculptor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Architect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Scientist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Engineer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000" b="1">
                <a:solidFill>
                  <a:srgbClr val="FFFF00"/>
                </a:solidFill>
                <a:latin typeface="Comic Sans MS" panose="030F0702030302020204" pitchFamily="66" charset="0"/>
              </a:rPr>
              <a:t>Inventor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143000" y="6369050"/>
            <a:ext cx="1476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1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1452 - 1519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5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228600" y="487363"/>
            <a:ext cx="419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 da Vinci, </a:t>
            </a:r>
            <a:endParaRPr lang="en-US" altLang="es-ES" sz="3200" b="1" i="1" smtClean="0"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25603" name="Picture 6" descr="Da Vinci-Virgin of the Rocks-1483-86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"/>
            <a:ext cx="4113213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609600" y="2667000"/>
            <a:ext cx="3505200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457200" indent="-457200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Virgin of the Rocks </a:t>
            </a:r>
            <a:r>
              <a:rPr lang="en-US" altLang="es-E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Leonardo da</a:t>
            </a:r>
            <a:br>
              <a:rPr lang="en-US" altLang="es-E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Vinci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1483-1486</a:t>
            </a:r>
          </a:p>
        </p:txBody>
      </p:sp>
      <p:sp>
        <p:nvSpPr>
          <p:cNvPr id="239624" name="AutoShape 8"/>
          <p:cNvSpPr>
            <a:spLocks noChangeArrowheads="1"/>
          </p:cNvSpPr>
          <p:nvPr/>
        </p:nvSpPr>
        <p:spPr bwMode="auto">
          <a:xfrm>
            <a:off x="4572000" y="2362200"/>
            <a:ext cx="4114800" cy="3581400"/>
          </a:xfrm>
          <a:prstGeom prst="triangle">
            <a:avLst>
              <a:gd name="adj" fmla="val 47185"/>
            </a:avLst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39625" name="AutoShape 9"/>
          <p:cNvSpPr>
            <a:spLocks noChangeArrowheads="1"/>
          </p:cNvSpPr>
          <p:nvPr/>
        </p:nvSpPr>
        <p:spPr bwMode="auto">
          <a:xfrm>
            <a:off x="6477000" y="3657600"/>
            <a:ext cx="2209800" cy="2286000"/>
          </a:xfrm>
          <a:prstGeom prst="triangle">
            <a:avLst>
              <a:gd name="adj" fmla="val 48852"/>
            </a:avLst>
          </a:prstGeom>
          <a:noFill/>
          <a:ln w="28575">
            <a:solidFill>
              <a:srgbClr val="9F9FD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39626" name="AutoShape 10"/>
          <p:cNvSpPr>
            <a:spLocks noChangeArrowheads="1"/>
          </p:cNvSpPr>
          <p:nvPr/>
        </p:nvSpPr>
        <p:spPr bwMode="auto">
          <a:xfrm>
            <a:off x="5638800" y="2362200"/>
            <a:ext cx="1905000" cy="1676400"/>
          </a:xfrm>
          <a:prstGeom prst="triangle">
            <a:avLst>
              <a:gd name="adj" fmla="val 46333"/>
            </a:avLst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39627" name="AutoShape 11"/>
          <p:cNvSpPr>
            <a:spLocks noChangeArrowheads="1"/>
          </p:cNvSpPr>
          <p:nvPr/>
        </p:nvSpPr>
        <p:spPr bwMode="auto">
          <a:xfrm>
            <a:off x="4572000" y="3886200"/>
            <a:ext cx="1524000" cy="1295400"/>
          </a:xfrm>
          <a:prstGeom prst="triangle">
            <a:avLst>
              <a:gd name="adj" fmla="val 54093"/>
            </a:avLst>
          </a:prstGeom>
          <a:noFill/>
          <a:ln w="28575">
            <a:solidFill>
              <a:srgbClr val="FF4A1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9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4" grpId="0" animBg="1"/>
      <p:bldP spid="239625" grpId="0" animBg="1"/>
      <p:bldP spid="239626" grpId="0" animBg="1"/>
      <p:bldP spid="2396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ext Box 2"/>
          <p:cNvSpPr txBox="1">
            <a:spLocks noChangeArrowheads="1"/>
          </p:cNvSpPr>
          <p:nvPr/>
        </p:nvSpPr>
        <p:spPr bwMode="auto">
          <a:xfrm>
            <a:off x="228600" y="168275"/>
            <a:ext cx="89154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Artist:</a:t>
            </a:r>
            <a:br>
              <a:rPr lang="en-US" altLang="es-ES" sz="4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From his </a:t>
            </a:r>
            <a:r>
              <a:rPr lang="en-US" altLang="es-ES" sz="28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 of over </a:t>
            </a: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5000 pages (1508-1519)</a:t>
            </a:r>
            <a:endParaRPr lang="en-US" altLang="es-ES" sz="2800" b="1" i="1" smtClean="0"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26627" name="Picture 4" descr="Da Vinci-study of grotesque heads-1490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752600"/>
            <a:ext cx="3816350" cy="4686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6" descr="Da Vinci-Rearing Horse-1483-98"/>
          <p:cNvPicPr>
            <a:picLocks noChangeAspect="1" noChangeArrowheads="1"/>
          </p:cNvPicPr>
          <p:nvPr/>
        </p:nvPicPr>
        <p:blipFill>
          <a:blip r:embed="rId3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1763713"/>
            <a:ext cx="3965575" cy="47132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vinci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3100388" cy="449421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AutoShape 4"/>
          <p:cNvSpPr>
            <a:spLocks noChangeArrowheads="1"/>
          </p:cNvSpPr>
          <p:nvPr/>
        </p:nvSpPr>
        <p:spPr bwMode="auto">
          <a:xfrm>
            <a:off x="304800" y="228600"/>
            <a:ext cx="8382000" cy="9144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>
                <a:solidFill>
                  <a:schemeClr val="bg1"/>
                </a:solidFill>
                <a:latin typeface="Times New Roman" panose="02020603050405020304" pitchFamily="18" charset="0"/>
              </a:rPr>
              <a:t>Leonardo Da Vinci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4648200" y="1600200"/>
            <a:ext cx="376078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 b="1" u="sng">
                <a:solidFill>
                  <a:srgbClr val="FFFF00"/>
                </a:solidFill>
                <a:latin typeface="Times New Roman" panose="02020603050405020304" pitchFamily="18" charset="0"/>
                <a:hlinkClick r:id="rId4"/>
              </a:rPr>
              <a:t>Why is Mona Lisa so famous?</a:t>
            </a:r>
            <a:endParaRPr lang="en-US" altLang="es-ES" sz="4000" b="1" u="sng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" sz="4000" b="1" u="sng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533400" y="5943600"/>
            <a:ext cx="35052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2400" b="1" i="1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 b="1" i="1">
                <a:solidFill>
                  <a:schemeClr val="bg1"/>
                </a:solidFill>
                <a:latin typeface="Garamond" panose="02020404030301010803" pitchFamily="18" charset="0"/>
              </a:rPr>
              <a:t>Mona Lisa (La Giocande)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200" b="1" i="1">
                <a:solidFill>
                  <a:schemeClr val="bg1"/>
                </a:solidFill>
                <a:latin typeface="Arial Narrow" panose="020B0606020202030204" pitchFamily="34" charset="0"/>
                <a:cs typeface="David" pitchFamily="34" charset="0"/>
              </a:rPr>
              <a:t>Oil on wood panel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2800" b="1">
              <a:solidFill>
                <a:schemeClr val="bg1"/>
              </a:solidFill>
              <a:latin typeface="Garamond" panose="02020404030301010803" pitchFamily="18" charset="0"/>
              <a:cs typeface="David" pitchFamily="34" charset="0"/>
            </a:endParaRPr>
          </a:p>
        </p:txBody>
      </p:sp>
      <p:sp>
        <p:nvSpPr>
          <p:cNvPr id="7175" name="Explosion 2 8"/>
          <p:cNvSpPr>
            <a:spLocks noChangeArrowheads="1"/>
          </p:cNvSpPr>
          <p:nvPr/>
        </p:nvSpPr>
        <p:spPr bwMode="auto">
          <a:xfrm>
            <a:off x="3810000" y="2971800"/>
            <a:ext cx="6248400" cy="3505200"/>
          </a:xfrm>
          <a:prstGeom prst="irregularSeal2">
            <a:avLst/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  <a:latin typeface="Arial Narrow" panose="020B0606020202030204" pitchFamily="34" charset="0"/>
              </a:rPr>
              <a:t>Fun Fact! Notice her lack of eyebrows! Women during this period would shave them off! It was considered fashionable to do so!</a:t>
            </a:r>
          </a:p>
        </p:txBody>
      </p:sp>
      <p:cxnSp>
        <p:nvCxnSpPr>
          <p:cNvPr id="7176" name="Straight Arrow Connector 10"/>
          <p:cNvCxnSpPr>
            <a:cxnSpLocks noChangeShapeType="1"/>
          </p:cNvCxnSpPr>
          <p:nvPr/>
        </p:nvCxnSpPr>
        <p:spPr bwMode="auto">
          <a:xfrm rot="10800000">
            <a:off x="2438400" y="2286000"/>
            <a:ext cx="2667000" cy="1524000"/>
          </a:xfrm>
          <a:prstGeom prst="straightConnector1">
            <a:avLst/>
          </a:prstGeom>
          <a:noFill/>
          <a:ln w="38100">
            <a:solidFill>
              <a:srgbClr val="08786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685800" y="1447800"/>
            <a:ext cx="3200400" cy="4343400"/>
          </a:xfrm>
          <a:prstGeom prst="triangle">
            <a:avLst>
              <a:gd name="adj" fmla="val 49556"/>
            </a:avLst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5" grpId="0" animBg="1"/>
      <p:bldP spid="389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250px-Mona_Li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304800"/>
            <a:ext cx="4130675" cy="62484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79" name="Picture 3" descr="perugia_mugsho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2590800" cy="2438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0" name="Picture 4" descr="NewYorkerMonaMonic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0732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 descr="Leo%20&amp;%20Mona%27s%20Laugh-In%20(POSTER)"/>
          <p:cNvPicPr>
            <a:picLocks noChangeAspect="1" noChangeArrowheads="1"/>
          </p:cNvPicPr>
          <p:nvPr/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04800"/>
            <a:ext cx="4138612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6" descr="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2900"/>
            <a:ext cx="23241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7" descr="12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90900"/>
            <a:ext cx="2027238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8" descr="S_MonaLis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05200"/>
            <a:ext cx="23177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5" name="Picture 9" descr="monalisa.jpe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29000"/>
            <a:ext cx="2057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6" name="Picture 10" descr="Mona Lisa for children; Lego versi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304800"/>
            <a:ext cx="3609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7" name="Picture 11" descr="Mona Lisa as the girl from the exorcis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228600"/>
            <a:ext cx="2241550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8" name="Picture 12" descr="Vin Disel &amp; Mona Lisa colla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352800"/>
            <a:ext cx="47625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914400" y="228600"/>
            <a:ext cx="7315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8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Mona Lisa</a:t>
            </a:r>
            <a:r>
              <a:rPr lang="en-US" altLang="es-ES" sz="48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</a:t>
            </a:r>
            <a:r>
              <a:rPr lang="en-US" altLang="es-ES"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lackChancery" pitchFamily="2" charset="0"/>
              </a:rPr>
              <a:t>OR</a:t>
            </a:r>
            <a:r>
              <a:rPr lang="en-US" altLang="es-ES" sz="48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da Vinci??</a:t>
            </a:r>
          </a:p>
        </p:txBody>
      </p:sp>
      <p:pic>
        <p:nvPicPr>
          <p:cNvPr id="43014" name="Picture 6" descr="monamorph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0"/>
            <a:ext cx="8458200" cy="1035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8" descr="Mona-le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66800"/>
            <a:ext cx="3086100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Last Supper</a:t>
            </a:r>
          </a:p>
        </p:txBody>
      </p:sp>
      <p:pic>
        <p:nvPicPr>
          <p:cNvPr id="31747" name="Picture 3" descr="f1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188913"/>
            <a:ext cx="4479925" cy="6478587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937125" y="1992313"/>
            <a:ext cx="33575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</a:rPr>
              <a:t>Gospel Book of Bernward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</a:rPr>
              <a:t>Hildesheim, c. 1016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</a:rPr>
              <a:t>German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s-ES" sz="40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Leonardo</a:t>
            </a:r>
            <a:r>
              <a:rPr lang="en-US" altLang="es-E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da Vinci, “Last Supper”</a:t>
            </a:r>
          </a:p>
        </p:txBody>
      </p:sp>
      <p:pic>
        <p:nvPicPr>
          <p:cNvPr id="32771" name="Picture 3" descr="vinci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1828800"/>
            <a:ext cx="8656637" cy="3889375"/>
          </a:xfrm>
          <a:prstGeom prst="rect">
            <a:avLst/>
          </a:prstGeom>
          <a:noFill/>
          <a:ln w="12700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981200" y="5867400"/>
            <a:ext cx="5627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</a:rPr>
              <a:t>Convent of Santa Maria delle Grazie, Milan, Italy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“Last Supper” Perspective</a:t>
            </a:r>
          </a:p>
        </p:txBody>
      </p:sp>
      <p:pic>
        <p:nvPicPr>
          <p:cNvPr id="33795" name="Picture 4" descr="ls-pers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827213"/>
            <a:ext cx="8656637" cy="3889375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6" name="Object 2"/>
          <p:cNvGraphicFramePr>
            <a:graphicFrameLocks noChangeAspect="1"/>
          </p:cNvGraphicFramePr>
          <p:nvPr/>
        </p:nvGraphicFramePr>
        <p:xfrm>
          <a:off x="304800" y="1143000"/>
          <a:ext cx="8636000" cy="439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Clip" r:id="rId3" imgW="0" imgH="0" progId="MS_ClipArt_Gallery.2">
                  <p:embed/>
                </p:oleObj>
              </mc:Choice>
              <mc:Fallback>
                <p:oleObj name="Clip" r:id="rId3" imgW="0" imgH="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143000"/>
                        <a:ext cx="8636000" cy="43973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7" name="Line 5"/>
          <p:cNvSpPr>
            <a:spLocks noChangeShapeType="1"/>
          </p:cNvSpPr>
          <p:nvPr/>
        </p:nvSpPr>
        <p:spPr bwMode="auto">
          <a:xfrm>
            <a:off x="4724400" y="1066800"/>
            <a:ext cx="0" cy="4500563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>
            <a:off x="330200" y="3352800"/>
            <a:ext cx="8610600" cy="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 flipV="1">
            <a:off x="762000" y="1143000"/>
            <a:ext cx="8077200" cy="434340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200" name="Line 8"/>
          <p:cNvSpPr>
            <a:spLocks noChangeShapeType="1"/>
          </p:cNvSpPr>
          <p:nvPr/>
        </p:nvSpPr>
        <p:spPr bwMode="auto">
          <a:xfrm flipV="1">
            <a:off x="2590800" y="1143000"/>
            <a:ext cx="4343400" cy="441960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201" name="Line 9"/>
          <p:cNvSpPr>
            <a:spLocks noChangeShapeType="1"/>
          </p:cNvSpPr>
          <p:nvPr/>
        </p:nvSpPr>
        <p:spPr bwMode="auto">
          <a:xfrm>
            <a:off x="0" y="1295400"/>
            <a:ext cx="8991600" cy="396240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202" name="Line 10"/>
          <p:cNvSpPr>
            <a:spLocks noChangeShapeType="1"/>
          </p:cNvSpPr>
          <p:nvPr/>
        </p:nvSpPr>
        <p:spPr bwMode="auto">
          <a:xfrm>
            <a:off x="2743200" y="1143000"/>
            <a:ext cx="3886200" cy="441960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254000" y="2965450"/>
            <a:ext cx="163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s-ES" sz="2400" b="1">
                <a:solidFill>
                  <a:srgbClr val="FFCC00"/>
                </a:solidFill>
                <a:latin typeface="Comic Sans MS" panose="030F0702030302020204" pitchFamily="66" charset="0"/>
              </a:rPr>
              <a:t>horizontal</a:t>
            </a:r>
          </a:p>
        </p:txBody>
      </p:sp>
      <p:sp>
        <p:nvSpPr>
          <p:cNvPr id="136204" name="Text Box 12"/>
          <p:cNvSpPr txBox="1">
            <a:spLocks noChangeArrowheads="1"/>
          </p:cNvSpPr>
          <p:nvPr/>
        </p:nvSpPr>
        <p:spPr bwMode="auto">
          <a:xfrm rot="-5400000">
            <a:off x="3852069" y="1445419"/>
            <a:ext cx="1287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s-ES" sz="2400" b="1">
                <a:solidFill>
                  <a:srgbClr val="FFCC00"/>
                </a:solidFill>
                <a:latin typeface="Comic Sans MS" panose="030F0702030302020204" pitchFamily="66" charset="0"/>
              </a:rPr>
              <a:t>vertical</a:t>
            </a:r>
          </a:p>
        </p:txBody>
      </p:sp>
      <p:sp>
        <p:nvSpPr>
          <p:cNvPr id="136205" name="Text Box 13"/>
          <p:cNvSpPr txBox="1">
            <a:spLocks noChangeArrowheads="1"/>
          </p:cNvSpPr>
          <p:nvPr/>
        </p:nvSpPr>
        <p:spPr bwMode="auto">
          <a:xfrm>
            <a:off x="3200400" y="6019800"/>
            <a:ext cx="2819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Perspective!</a:t>
            </a:r>
          </a:p>
        </p:txBody>
      </p:sp>
      <p:sp>
        <p:nvSpPr>
          <p:cNvPr id="136206" name="Text Box 14"/>
          <p:cNvSpPr txBox="1">
            <a:spLocks noChangeArrowheads="1"/>
          </p:cNvSpPr>
          <p:nvPr/>
        </p:nvSpPr>
        <p:spPr bwMode="auto">
          <a:xfrm>
            <a:off x="381000" y="258763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Last Supper </a:t>
            </a: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- da Vinci, 1498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3" grpId="0" autoUpdateAnimBg="0"/>
      <p:bldP spid="136204" grpId="0" autoUpdateAnimBg="0"/>
      <p:bldP spid="13620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458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Last Supper </a:t>
            </a: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- da Vinci, 1498</a:t>
            </a:r>
            <a:b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&amp; Geometry</a:t>
            </a:r>
          </a:p>
        </p:txBody>
      </p:sp>
      <p:pic>
        <p:nvPicPr>
          <p:cNvPr id="35843" name="Picture 4" descr="Da Vinci-Last Supper-1498A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36738"/>
            <a:ext cx="8534400" cy="448786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7575" name="AutoShape 7"/>
          <p:cNvSpPr>
            <a:spLocks noChangeArrowheads="1"/>
          </p:cNvSpPr>
          <p:nvPr/>
        </p:nvSpPr>
        <p:spPr bwMode="auto">
          <a:xfrm>
            <a:off x="3733800" y="3733800"/>
            <a:ext cx="1752600" cy="1371600"/>
          </a:xfrm>
          <a:prstGeom prst="triangle">
            <a:avLst>
              <a:gd name="adj" fmla="val 50000"/>
            </a:avLst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7578" name="AutoShape 10"/>
          <p:cNvSpPr>
            <a:spLocks noChangeArrowheads="1"/>
          </p:cNvSpPr>
          <p:nvPr/>
        </p:nvSpPr>
        <p:spPr bwMode="auto">
          <a:xfrm flipV="1">
            <a:off x="6629400" y="3810000"/>
            <a:ext cx="2209800" cy="1295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37579" name="AutoShape 11"/>
          <p:cNvSpPr>
            <a:spLocks noChangeArrowheads="1"/>
          </p:cNvSpPr>
          <p:nvPr/>
        </p:nvSpPr>
        <p:spPr bwMode="auto">
          <a:xfrm flipV="1">
            <a:off x="228600" y="3886200"/>
            <a:ext cx="2590800" cy="12192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37580" name="AutoShape 12"/>
          <p:cNvSpPr>
            <a:spLocks noChangeArrowheads="1"/>
          </p:cNvSpPr>
          <p:nvPr/>
        </p:nvSpPr>
        <p:spPr bwMode="auto">
          <a:xfrm flipH="1">
            <a:off x="4953000" y="3733800"/>
            <a:ext cx="1981200" cy="1371600"/>
          </a:xfrm>
          <a:prstGeom prst="parallelogram">
            <a:avLst>
              <a:gd name="adj" fmla="val 36111"/>
            </a:avLst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37581" name="AutoShape 13"/>
          <p:cNvSpPr>
            <a:spLocks noChangeArrowheads="1"/>
          </p:cNvSpPr>
          <p:nvPr/>
        </p:nvSpPr>
        <p:spPr bwMode="auto">
          <a:xfrm flipH="1">
            <a:off x="2286000" y="4038600"/>
            <a:ext cx="1752600" cy="1066800"/>
          </a:xfrm>
          <a:prstGeom prst="parallelogram">
            <a:avLst>
              <a:gd name="adj" fmla="val 41071"/>
            </a:avLst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5" grpId="0" animBg="1"/>
      <p:bldP spid="237580" grpId="0" animBg="1"/>
      <p:bldP spid="23758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5486400" y="827088"/>
            <a:ext cx="3505200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Refractory</a:t>
            </a: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endParaRPr lang="en-US" altLang="es-ES" sz="4400" b="1" smtClean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Convent of Santa Maria delle Grazie</a:t>
            </a:r>
            <a:br>
              <a:rPr lang="en-US" altLang="es-ES" sz="4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endParaRPr lang="en-US" altLang="es-ES" sz="4400" b="1" smtClean="0"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Milan</a:t>
            </a:r>
          </a:p>
        </p:txBody>
      </p:sp>
      <p:pic>
        <p:nvPicPr>
          <p:cNvPr id="36867" name="Picture 4" descr="Da Vinci-Last Supper Refractory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4773613" cy="6629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791200" y="1990725"/>
            <a:ext cx="29718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98463" indent="-3984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Detail of Jesus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i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Last Supper</a:t>
            </a: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Leonardo da Vinci</a:t>
            </a:r>
            <a:endParaRPr lang="en-US" altLang="es-ES" sz="2800" b="1" i="1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1498</a:t>
            </a:r>
          </a:p>
        </p:txBody>
      </p:sp>
      <p:pic>
        <p:nvPicPr>
          <p:cNvPr id="27652" name="Picture 4" descr="leonardo_lastsup_d1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251450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562600" y="334963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Deterioration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last_sup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658225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AutoShap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96963"/>
          </a:xfrm>
          <a:prstGeom prst="flowChartAlternateProcess">
            <a:avLst/>
          </a:prstGeom>
          <a:solidFill>
            <a:srgbClr val="008080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t>Leonardo Da Vinci</a:t>
            </a:r>
          </a:p>
        </p:txBody>
      </p:sp>
      <p:sp>
        <p:nvSpPr>
          <p:cNvPr id="38916" name="AutoShape 7"/>
          <p:cNvSpPr>
            <a:spLocks noChangeArrowheads="1"/>
          </p:cNvSpPr>
          <p:nvPr/>
        </p:nvSpPr>
        <p:spPr bwMode="auto">
          <a:xfrm>
            <a:off x="609600" y="5715000"/>
            <a:ext cx="8229600" cy="990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400" i="1">
                <a:solidFill>
                  <a:schemeClr val="bg1"/>
                </a:solidFill>
                <a:latin typeface="Garamond" panose="02020404030301010803" pitchFamily="18" charset="0"/>
              </a:rPr>
              <a:t>The Last Supper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 i="1">
                <a:solidFill>
                  <a:schemeClr val="bg1"/>
                </a:solidFill>
                <a:latin typeface="Arial Narrow" panose="020B0606020202030204" pitchFamily="34" charset="0"/>
              </a:rPr>
              <a:t>Tempera and mixed media on Plaster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A Da Vinci “Code”:</a:t>
            </a:r>
            <a:br>
              <a:rPr lang="en-US" altLang="es-ES" sz="4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St. John or Mary Magdalene?</a:t>
            </a:r>
            <a:endParaRPr lang="en-US" altLang="es-ES" b="1" i="1" smtClean="0"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40963" name="Picture 5" descr="Da Vinci-Last Supper-1498-apostles named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0700"/>
            <a:ext cx="8305800" cy="46101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454" name="Line 6"/>
          <p:cNvSpPr>
            <a:spLocks noChangeShapeType="1"/>
          </p:cNvSpPr>
          <p:nvPr/>
        </p:nvSpPr>
        <p:spPr bwMode="auto">
          <a:xfrm>
            <a:off x="2971800" y="1371600"/>
            <a:ext cx="457200" cy="27432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2455" name="Line 7"/>
          <p:cNvSpPr>
            <a:spLocks noChangeShapeType="1"/>
          </p:cNvSpPr>
          <p:nvPr/>
        </p:nvSpPr>
        <p:spPr bwMode="auto">
          <a:xfrm flipH="1">
            <a:off x="3657600" y="1371600"/>
            <a:ext cx="2133600" cy="28194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Sculptor</a:t>
            </a:r>
            <a:endParaRPr lang="en-US" altLang="es-ES" sz="3200" b="1" i="1" smtClean="0">
              <a:solidFill>
                <a:srgbClr val="BA2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41987" name="Picture 4" descr="daVinci-Equestrian Statue-1516-18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5392738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6248400" y="2384425"/>
            <a:ext cx="25146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98463" indent="-3984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5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An Equestrian Statue</a:t>
            </a:r>
            <a:br>
              <a:rPr lang="en-US" altLang="es-ES" sz="25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</a:br>
            <a:endParaRPr lang="en-US" altLang="es-ES" sz="2500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5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1516-1518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609600" y="152400"/>
            <a:ext cx="83058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Architect:</a:t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28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Pages from his </a:t>
            </a:r>
            <a:r>
              <a:rPr lang="en-US" altLang="es-ES" sz="28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  <p:pic>
        <p:nvPicPr>
          <p:cNvPr id="43011" name="Picture 6" descr="daVinci-study of a central church-1488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3829050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7" name="Text Box 7"/>
          <p:cNvSpPr txBox="1">
            <a:spLocks noChangeArrowheads="1"/>
          </p:cNvSpPr>
          <p:nvPr/>
        </p:nvSpPr>
        <p:spPr bwMode="auto">
          <a:xfrm>
            <a:off x="5029200" y="2667000"/>
            <a:ext cx="32004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7663" indent="-3476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Study of a central church.</a:t>
            </a:r>
            <a:br>
              <a:rPr lang="en-US" altLang="es-ES" sz="2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</a:br>
            <a:endParaRPr lang="en-US" altLang="es-ES" sz="2600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1488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83058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Architect:</a:t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Pages from his </a:t>
            </a:r>
            <a:r>
              <a:rPr lang="en-US" altLang="es-ES" sz="32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524000" y="6172200"/>
            <a:ext cx="6400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7663" indent="-3476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Plan of the city of Imola, 1502.</a:t>
            </a:r>
          </a:p>
        </p:txBody>
      </p:sp>
      <p:pic>
        <p:nvPicPr>
          <p:cNvPr id="44036" name="Picture 5" descr="DaVinci-Map-Toen Plan of Imola-1502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867400" cy="44084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381000" y="198438"/>
            <a:ext cx="8305800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Scientist (Biology):</a:t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28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Pages from his </a:t>
            </a:r>
            <a:r>
              <a:rPr lang="en-US" altLang="es-ES" sz="28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  <p:pic>
        <p:nvPicPr>
          <p:cNvPr id="45059" name="Picture 8" descr="DaVinci-study of wombs-early 1500s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1143000"/>
            <a:ext cx="3943350" cy="5410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838200" y="2724150"/>
            <a:ext cx="32004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7663" indent="-3476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An example of the humanist desire to unlock the secrets of nature.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152400" y="168275"/>
            <a:ext cx="8763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28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Scientist (Anatomy):                               Pages from his </a:t>
            </a:r>
            <a:r>
              <a:rPr lang="en-US" altLang="es-ES" sz="28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  <p:pic>
        <p:nvPicPr>
          <p:cNvPr id="46083" name="Picture 12" descr="daVinci-anatomical studies of shoulder-1510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066800"/>
            <a:ext cx="3857625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15" descr="DaVinci-drawing of a womans torso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8" y="1752600"/>
            <a:ext cx="3916362" cy="4800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00" name="Picture 8" descr="helisketch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4200525"/>
            <a:ext cx="3619500" cy="25050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2" name="Picture 10" descr="tank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0"/>
            <a:ext cx="4114800" cy="2400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4" name="Picture 12" descr="machinegu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228725"/>
            <a:ext cx="2767012" cy="2809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1981200" y="14288"/>
            <a:ext cx="7010400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46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Inventor:</a:t>
            </a: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                               </a:t>
            </a:r>
            <a:r>
              <a:rPr lang="en-US" altLang="es-ES" sz="32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Pages from his </a:t>
            </a:r>
            <a:r>
              <a:rPr lang="en-US" altLang="es-ES" sz="32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533400" y="2286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5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Man Can Fly?</a:t>
            </a:r>
            <a:endParaRPr lang="en-US" altLang="es-ES" sz="5400" b="1" i="1" smtClean="0">
              <a:solidFill>
                <a:srgbClr val="BA2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pic>
        <p:nvPicPr>
          <p:cNvPr id="160774" name="Picture 6" descr="63ala3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7162800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daVinci-siege defenses-1480-8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3970338" cy="4876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304800" y="6096000"/>
            <a:ext cx="3886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A study of siege defenses.</a:t>
            </a:r>
          </a:p>
        </p:txBody>
      </p:sp>
      <p:pic>
        <p:nvPicPr>
          <p:cNvPr id="49156" name="Picture 8" descr="daVinci-drawings of water-lifting devices-1480-82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4495800" cy="4002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4800600" y="5867400"/>
            <a:ext cx="388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2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Studies of water-lifting devices.</a:t>
            </a:r>
          </a:p>
        </p:txBody>
      </p:sp>
      <p:sp>
        <p:nvSpPr>
          <p:cNvPr id="251914" name="Text Box 10"/>
          <p:cNvSpPr txBox="1">
            <a:spLocks noChangeArrowheads="1"/>
          </p:cNvSpPr>
          <p:nvPr/>
        </p:nvSpPr>
        <p:spPr bwMode="auto">
          <a:xfrm>
            <a:off x="228600" y="168275"/>
            <a:ext cx="89154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Leonardo, the Engineer:                                </a:t>
            </a:r>
            <a:r>
              <a:rPr lang="en-US" altLang="es-ES" sz="28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Pages from his </a:t>
            </a:r>
            <a:r>
              <a:rPr lang="en-US" altLang="es-ES" sz="28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Notebook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3657600" cy="762000"/>
          </a:xfrm>
          <a:gradFill rotWithShape="1">
            <a:gsLst>
              <a:gs pos="0">
                <a:schemeClr val="accent1"/>
              </a:gs>
              <a:gs pos="100000">
                <a:srgbClr val="99FF99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altLang="es-ES" sz="4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King David</a:t>
            </a:r>
          </a:p>
        </p:txBody>
      </p:sp>
      <p:pic>
        <p:nvPicPr>
          <p:cNvPr id="51203" name="Picture 3" descr="david-vivian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220788"/>
            <a:ext cx="4113212" cy="5484812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5" descr="david-hon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3190875" cy="502761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4648200" y="5684838"/>
            <a:ext cx="440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/>
              <a:t>Above: Gospel Book of Philip the Fair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/>
              <a:t>Right:  Vivian Bible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191000" y="4648200"/>
            <a:ext cx="4724400" cy="19272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65138" indent="-465138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David by </a:t>
            </a:r>
            <a:r>
              <a:rPr lang="en-US" altLang="es-ES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Donatello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1430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solidFill>
                  <a:srgbClr val="2C2C8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First free-form bronze since Roman times!</a:t>
            </a:r>
          </a:p>
        </p:txBody>
      </p:sp>
      <p:pic>
        <p:nvPicPr>
          <p:cNvPr id="9221" name="Picture 5" descr="Donatello-David-Bronze-1444-46"/>
          <p:cNvPicPr>
            <a:picLocks noChangeAspect="1" noChangeArrowheads="1"/>
          </p:cNvPicPr>
          <p:nvPr/>
        </p:nvPicPr>
        <p:blipFill>
          <a:blip r:embed="rId2" cstate="print">
            <a:lum bright="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3130550" cy="655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onatello-David-Bronze-1444-46-details-head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43000"/>
            <a:ext cx="255905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114800" y="152400"/>
            <a:ext cx="4876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Liberation of Sculpture</a:t>
            </a:r>
            <a:endParaRPr lang="en-US" altLang="es-ES" sz="4000" b="1" smtClean="0">
              <a:solidFill>
                <a:srgbClr val="BA2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92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4419600" y="1752600"/>
            <a:ext cx="38862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None/>
              <a:defRPr/>
            </a:pPr>
            <a:r>
              <a:rPr lang="en-US" altLang="es-ES" sz="3200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ucida Sans" panose="020B0602030504020204" pitchFamily="34" charset="0"/>
              </a:rPr>
              <a:t> </a:t>
            </a:r>
            <a:r>
              <a:rPr lang="en-US" altLang="es-ES" sz="4400" b="1" i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David</a:t>
            </a: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 </a:t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Verrocchio</a:t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4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1473 - 1475</a:t>
            </a:r>
          </a:p>
        </p:txBody>
      </p:sp>
      <p:pic>
        <p:nvPicPr>
          <p:cNvPr id="53251" name="Picture 4" descr="Verrocchio-David-1473-75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3" y="228600"/>
            <a:ext cx="2808287" cy="6400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429000" y="4114800"/>
            <a:ext cx="274320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39725" indent="-3397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David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Michelangelo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Buonarotti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1504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Marble</a:t>
            </a:r>
          </a:p>
        </p:txBody>
      </p:sp>
      <p:pic>
        <p:nvPicPr>
          <p:cNvPr id="54275" name="Picture 4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28600"/>
            <a:ext cx="2905125" cy="632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5" descr="Michelangelo-David-1501-04-detailed head"/>
          <p:cNvPicPr>
            <a:picLocks noChangeAspect="1" noChangeArrowheads="1"/>
          </p:cNvPicPr>
          <p:nvPr/>
        </p:nvPicPr>
        <p:blipFill>
          <a:blip r:embed="rId3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457200"/>
            <a:ext cx="268605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8" descr="hand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2725738" cy="441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Michelangelo’s Detail</a:t>
            </a:r>
          </a:p>
        </p:txBody>
      </p:sp>
      <p:pic>
        <p:nvPicPr>
          <p:cNvPr id="55299" name="Picture 3" descr="h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990600"/>
            <a:ext cx="3794125" cy="5483225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h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990600"/>
            <a:ext cx="3390900" cy="549751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52400"/>
            <a:ext cx="2974975" cy="6553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onatello-David-Bronze-1444-46"/>
          <p:cNvPicPr>
            <a:picLocks noChangeAspect="1" noChangeArrowheads="1"/>
          </p:cNvPicPr>
          <p:nvPr/>
        </p:nvPicPr>
        <p:blipFill>
          <a:blip r:embed="rId3" cstate="print">
            <a:lum bright="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130550" cy="6553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276600" y="228600"/>
            <a:ext cx="1828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 </a:t>
            </a: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1</a:t>
            </a: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5c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343400" y="5973763"/>
            <a:ext cx="1905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16c </a:t>
            </a: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altLang="es-ES" sz="3200" b="1" smtClean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  <a:sym typeface="Lucida Sans" panose="020B0602030504020204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505200" y="1066800"/>
            <a:ext cx="2209800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What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/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a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/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difference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/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a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/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century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/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Lucida Sans" panose="020B0602030504020204" pitchFamily="34" charset="0"/>
              </a:rPr>
              <a:t>makes!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8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096000" y="1700213"/>
            <a:ext cx="2743200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39725" indent="-3397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Pieta</a:t>
            </a:r>
            <a:br>
              <a:rPr lang="en-US" altLang="es-ES" sz="26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endParaRPr lang="en-US" altLang="es-ES" sz="2600" b="1" i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Michelangelo</a:t>
            </a:r>
            <a:b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Buonarroti</a:t>
            </a:r>
            <a:b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endParaRPr lang="en-US" altLang="es-ES" sz="2600" b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1499</a:t>
            </a:r>
            <a:b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endParaRPr lang="en-US" altLang="es-ES" sz="2600" b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marble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7620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Popes as Patrons of the Arts</a:t>
            </a:r>
          </a:p>
        </p:txBody>
      </p:sp>
      <p:pic>
        <p:nvPicPr>
          <p:cNvPr id="57348" name="Picture 5" descr="Michelangelo-Pieta-1498-99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066800"/>
            <a:ext cx="5556250" cy="5562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/>
          <p:cNvSpPr>
            <a:spLocks noChangeArrowheads="1"/>
          </p:cNvSpPr>
          <p:nvPr/>
        </p:nvSpPr>
        <p:spPr bwMode="auto">
          <a:xfrm>
            <a:off x="1219200" y="0"/>
            <a:ext cx="7239000" cy="9144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>
                <a:solidFill>
                  <a:schemeClr val="bg1"/>
                </a:solidFill>
                <a:latin typeface="Garamond" panose="02020404030301010803" pitchFamily="18" charset="0"/>
              </a:rPr>
              <a:t>Michelangelo</a:t>
            </a:r>
          </a:p>
        </p:txBody>
      </p:sp>
      <p:pic>
        <p:nvPicPr>
          <p:cNvPr id="11269" name="Picture 5" descr="1chape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990600"/>
            <a:ext cx="3756025" cy="5045075"/>
          </a:xfrm>
          <a:noFill/>
        </p:spPr>
      </p:pic>
      <p:sp>
        <p:nvSpPr>
          <p:cNvPr id="58372" name="AutoShape 6"/>
          <p:cNvSpPr>
            <a:spLocks noChangeArrowheads="1"/>
          </p:cNvSpPr>
          <p:nvPr/>
        </p:nvSpPr>
        <p:spPr bwMode="auto">
          <a:xfrm>
            <a:off x="381000" y="6096000"/>
            <a:ext cx="38862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The Sistine Chapel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>
                <a:solidFill>
                  <a:schemeClr val="bg1"/>
                </a:solidFill>
                <a:latin typeface="Arial Narrow" panose="020B0606020202030204" pitchFamily="34" charset="0"/>
              </a:rPr>
              <a:t>Fresco  </a:t>
            </a:r>
          </a:p>
        </p:txBody>
      </p:sp>
      <p:pic>
        <p:nvPicPr>
          <p:cNvPr id="11271" name="Picture 7" descr="06_3ce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114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AutoShape 8"/>
          <p:cNvSpPr>
            <a:spLocks noChangeArrowheads="1"/>
          </p:cNvSpPr>
          <p:nvPr/>
        </p:nvSpPr>
        <p:spPr bwMode="auto">
          <a:xfrm>
            <a:off x="4419600" y="4800600"/>
            <a:ext cx="4572000" cy="609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i="1">
                <a:solidFill>
                  <a:schemeClr val="bg1"/>
                </a:solidFill>
                <a:latin typeface="Times New Roman" panose="02020603050405020304" pitchFamily="18" charset="0"/>
              </a:rPr>
              <a:t>“The Creating of Adam”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 descr="Michelangelo-Sistine Chapel-Full View-3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8600"/>
            <a:ext cx="4821238" cy="647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358" name="Text Box 6"/>
          <p:cNvSpPr txBox="1">
            <a:spLocks noChangeArrowheads="1"/>
          </p:cNvSpPr>
          <p:nvPr/>
        </p:nvSpPr>
        <p:spPr bwMode="auto">
          <a:xfrm>
            <a:off x="152400" y="1187450"/>
            <a:ext cx="350520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</a:t>
            </a:r>
            <a:b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Michelangelo Buonarroti</a:t>
            </a:r>
            <a:b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/>
            </a:r>
            <a:b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1508 - 1512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228600" y="6207125"/>
            <a:ext cx="1524000" cy="346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ES" sz="1600" b="1">
                <a:latin typeface="Garamond" panose="02020404030301010803" pitchFamily="18" charset="0"/>
              </a:rPr>
              <a:t>Film Clip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990600" y="228600"/>
            <a:ext cx="73152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Chapel’s Ceiling</a:t>
            </a:r>
            <a:br>
              <a:rPr lang="en-US" altLang="es-ES" sz="44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Michelangelo Buonarroti</a:t>
            </a:r>
            <a:b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</a:br>
            <a:r>
              <a:rPr lang="en-US" altLang="es-E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1508 - 1512</a:t>
            </a:r>
          </a:p>
        </p:txBody>
      </p:sp>
      <p:pic>
        <p:nvPicPr>
          <p:cNvPr id="62467" name="Picture 4" descr="2ceil_ve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514600"/>
            <a:ext cx="8796337" cy="32210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914400" y="288925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 </a:t>
            </a: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Details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2362200"/>
            <a:ext cx="1981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</a:t>
            </a:r>
            <a:b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Creation </a:t>
            </a:r>
            <a:b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of the Heavens</a:t>
            </a:r>
          </a:p>
        </p:txBody>
      </p:sp>
      <p:pic>
        <p:nvPicPr>
          <p:cNvPr id="63492" name="Picture 6" descr="The Creation of the Heavens (detail)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81113"/>
            <a:ext cx="7010400" cy="50911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 </a:t>
            </a: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Details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28600" y="4724400"/>
            <a:ext cx="3386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32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Creation of Man</a:t>
            </a:r>
          </a:p>
        </p:txBody>
      </p:sp>
      <p:pic>
        <p:nvPicPr>
          <p:cNvPr id="64516" name="Picture 7" descr="Michelangelo-Sistine Chapel-Creation of Ad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5867400" cy="3713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7" name="Picture 8" descr="Michelangelo-Sistine Chapel-Creation of Adam-closeup of God's Face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19200"/>
            <a:ext cx="2228850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8" name="Picture 9" descr="Michelangelo-Sistine Chapel-Creation of Adam-hands of God and Adam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141913"/>
            <a:ext cx="3810000" cy="1328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Text Box 2"/>
          <p:cNvSpPr txBox="1">
            <a:spLocks noChangeArrowheads="1"/>
          </p:cNvSpPr>
          <p:nvPr/>
        </p:nvSpPr>
        <p:spPr bwMode="auto">
          <a:xfrm>
            <a:off x="914400" y="228600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A Modern “Adaptation”</a:t>
            </a:r>
          </a:p>
        </p:txBody>
      </p:sp>
      <p:pic>
        <p:nvPicPr>
          <p:cNvPr id="263175" name="Picture 7" descr="Steinbrenner&amp; A-Rod-ala Michelangelo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39200" cy="4724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3176" name="Text Box 8"/>
          <p:cNvSpPr txBox="1">
            <a:spLocks noChangeArrowheads="1"/>
          </p:cNvSpPr>
          <p:nvPr/>
        </p:nvSpPr>
        <p:spPr bwMode="auto">
          <a:xfrm>
            <a:off x="1524000" y="6172200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ES" sz="2000" b="1">
                <a:latin typeface="Comic Sans MS" panose="030F0702030302020204" pitchFamily="66" charset="0"/>
              </a:rPr>
              <a:t>Joe Gallo in the </a:t>
            </a:r>
            <a:r>
              <a:rPr lang="en-US" altLang="es-ES" sz="2000" b="1" i="1">
                <a:latin typeface="Comic Sans MS" panose="030F0702030302020204" pitchFamily="66" charset="0"/>
              </a:rPr>
              <a:t>New York Daily News</a:t>
            </a:r>
            <a:r>
              <a:rPr lang="en-US" altLang="es-ES" sz="2000" b="1">
                <a:latin typeface="Comic Sans MS" panose="030F0702030302020204" pitchFamily="66" charset="0"/>
              </a:rPr>
              <a:t>, 2004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6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990600" y="228600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 </a:t>
            </a:r>
            <a:r>
              <a:rPr lang="en-US" altLang="es-ES" sz="4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Details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6248400" y="2590800"/>
            <a:ext cx="2362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Fall from Grace</a:t>
            </a:r>
          </a:p>
        </p:txBody>
      </p:sp>
      <p:pic>
        <p:nvPicPr>
          <p:cNvPr id="66564" name="Picture 8" descr="The Fall from Gr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09663"/>
            <a:ext cx="5562600" cy="52911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Creation</a:t>
            </a:r>
          </a:p>
        </p:txBody>
      </p:sp>
      <p:pic>
        <p:nvPicPr>
          <p:cNvPr id="67587" name="Picture 3" descr="archit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1295400"/>
            <a:ext cx="3802062" cy="530701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4" descr="hd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1296988"/>
            <a:ext cx="3573462" cy="5300662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Michelangelo, Sistine Chapel</a:t>
            </a:r>
          </a:p>
        </p:txBody>
      </p:sp>
      <p:pic>
        <p:nvPicPr>
          <p:cNvPr id="68611" name="Picture 3" descr="michel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445250" cy="4681538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Michelangelo, Sistine Chapel</a:t>
            </a:r>
          </a:p>
        </p:txBody>
      </p:sp>
      <p:pic>
        <p:nvPicPr>
          <p:cNvPr id="69635" name="Picture 3" descr="michela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6691313" cy="423386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14400" y="152400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4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Sistine Chapel </a:t>
            </a:r>
            <a:r>
              <a:rPr lang="en-US" altLang="es-E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Details</a:t>
            </a:r>
          </a:p>
        </p:txBody>
      </p:sp>
      <p:pic>
        <p:nvPicPr>
          <p:cNvPr id="29700" name="Picture 4" descr="5lastjud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16188"/>
            <a:ext cx="3336925" cy="3732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 descr="0lastjud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6609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181600" y="1371600"/>
            <a:ext cx="3524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defRPr/>
            </a:pPr>
            <a:r>
              <a:rPr lang="en-US" altLang="es-ES" sz="28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Last Judgment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>
            <a:off x="3200400" y="3733800"/>
            <a:ext cx="2057400" cy="3048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2970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4"/>
          <p:cNvSpPr>
            <a:spLocks noGrp="1"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b="1" smtClean="0">
                <a:solidFill>
                  <a:schemeClr val="bg1"/>
                </a:solidFill>
                <a:latin typeface="Garamond" panose="02020404030301010803" pitchFamily="18" charset="0"/>
              </a:rPr>
              <a:t>Donatello </a:t>
            </a:r>
            <a:r>
              <a:rPr lang="en-US" altLang="es-ES" sz="3000" b="1" smtClean="0">
                <a:solidFill>
                  <a:schemeClr val="bg1"/>
                </a:solidFill>
                <a:latin typeface="Garamond" panose="02020404030301010803" pitchFamily="18" charset="0"/>
              </a:rPr>
              <a:t>(</a:t>
            </a:r>
            <a:r>
              <a:rPr lang="it-IT" altLang="es-ES" sz="3000" smtClean="0">
                <a:solidFill>
                  <a:schemeClr val="bg1"/>
                </a:solidFill>
                <a:latin typeface="Garamond" panose="02020404030301010803" pitchFamily="18" charset="0"/>
                <a:cs typeface="Arabic Typesetting" pitchFamily="66" charset="0"/>
              </a:rPr>
              <a:t>Donato di Niccolò di Betto Bardi)</a:t>
            </a:r>
            <a:endParaRPr lang="en-US" altLang="es-ES" sz="3000" b="1" smtClean="0">
              <a:solidFill>
                <a:schemeClr val="bg1"/>
              </a:solidFill>
              <a:latin typeface="Garamond" panose="02020404030301010803" pitchFamily="18" charset="0"/>
              <a:cs typeface="Arabic Typesetting" pitchFamily="66" charset="0"/>
            </a:endParaRPr>
          </a:p>
        </p:txBody>
      </p:sp>
      <p:pic>
        <p:nvPicPr>
          <p:cNvPr id="13317" name="Picture 5" descr="donatelloon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524000"/>
            <a:ext cx="2605088" cy="4343400"/>
          </a:xfrm>
          <a:noFill/>
        </p:spPr>
      </p:pic>
      <p:pic>
        <p:nvPicPr>
          <p:cNvPr id="71684" name="Picture 7" descr="david_michelange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2679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AutoShape 8"/>
          <p:cNvSpPr>
            <a:spLocks noChangeArrowheads="1"/>
          </p:cNvSpPr>
          <p:nvPr/>
        </p:nvSpPr>
        <p:spPr bwMode="auto">
          <a:xfrm>
            <a:off x="685800" y="5943600"/>
            <a:ext cx="7696200" cy="9144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>
                <a:solidFill>
                  <a:schemeClr val="bg1"/>
                </a:solidFill>
                <a:latin typeface="Times New Roman" panose="02020603050405020304" pitchFamily="18" charset="0"/>
              </a:rPr>
              <a:t>Donatello’s David vs. Michelangelo’s David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  <a:prstGeom prst="flowChartAlternateProcess">
            <a:avLst/>
          </a:prstGeom>
          <a:solidFill>
            <a:srgbClr val="008080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Raphel Sanzio</a:t>
            </a:r>
          </a:p>
        </p:txBody>
      </p:sp>
      <p:pic>
        <p:nvPicPr>
          <p:cNvPr id="9223" name="Picture 7" descr="1athen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914400"/>
            <a:ext cx="8915400" cy="4800600"/>
          </a:xfrm>
          <a:noFill/>
        </p:spPr>
      </p:pic>
      <p:sp>
        <p:nvSpPr>
          <p:cNvPr id="73732" name="AutoShape 8"/>
          <p:cNvSpPr>
            <a:spLocks noChangeArrowheads="1"/>
          </p:cNvSpPr>
          <p:nvPr/>
        </p:nvSpPr>
        <p:spPr bwMode="auto">
          <a:xfrm>
            <a:off x="457200" y="5791200"/>
            <a:ext cx="8305800" cy="10668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400" i="1">
                <a:solidFill>
                  <a:schemeClr val="bg1"/>
                </a:solidFill>
                <a:latin typeface="Garamond" panose="02020404030301010803" pitchFamily="18" charset="0"/>
              </a:rPr>
              <a:t>The School of Athens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000" i="1">
                <a:solidFill>
                  <a:schemeClr val="bg1"/>
                </a:solidFill>
                <a:latin typeface="Arial Narrow" panose="020B0606020202030204" pitchFamily="34" charset="0"/>
              </a:rPr>
              <a:t>Fresco (water color on plaster)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762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ES" sz="40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Raphael’s “School of Athens”</a:t>
            </a:r>
          </a:p>
        </p:txBody>
      </p:sp>
      <p:pic>
        <p:nvPicPr>
          <p:cNvPr id="75779" name="Picture 3" descr="raphae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458200" cy="585946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3" name="Text Box 3"/>
          <p:cNvSpPr txBox="1">
            <a:spLocks noChangeArrowheads="1"/>
          </p:cNvSpPr>
          <p:nvPr/>
        </p:nvSpPr>
        <p:spPr bwMode="auto">
          <a:xfrm>
            <a:off x="152400" y="288925"/>
            <a:ext cx="8534400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i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School of Athens </a:t>
            </a:r>
            <a:r>
              <a:rPr lang="en-US" altLang="es-ES" sz="3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– Raphael, 1510 -11</a:t>
            </a:r>
          </a:p>
        </p:txBody>
      </p:sp>
      <p:sp>
        <p:nvSpPr>
          <p:cNvPr id="240647" name="Rectangle 7"/>
          <p:cNvSpPr>
            <a:spLocks noChangeArrowheads="1"/>
          </p:cNvSpPr>
          <p:nvPr/>
        </p:nvSpPr>
        <p:spPr bwMode="auto">
          <a:xfrm>
            <a:off x="533400" y="1143000"/>
            <a:ext cx="7924800" cy="533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06400" indent="-406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</a:rPr>
              <a:t>One point perspective.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</a:rPr>
              <a:t>All of the important Greek philosophers and thinkers are included </a:t>
            </a: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all of the great personalities of the </a:t>
            </a:r>
            <a:r>
              <a:rPr lang="en-US" altLang="es-ES" sz="2800" b="1" u="sng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Seven Liberal Arts</a:t>
            </a: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!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 great variety of poses.</a:t>
            </a:r>
            <a:endParaRPr lang="en-US" altLang="es-ES" sz="2800" b="1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</a:rPr>
              <a:t>Located in the papal apartments library.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</a:rPr>
              <a:t>Raphael worked on this commission simultaneously as Michelangelo was doing the Sistine Chapel.</a:t>
            </a:r>
          </a:p>
          <a:p>
            <a:pPr eaLnBrk="1" hangingPunct="1">
              <a:buClr>
                <a:srgbClr val="CC3300"/>
              </a:buClr>
              <a:buFont typeface="PressWriter Symbols" pitchFamily="2" charset="2"/>
              <a:buChar char=""/>
            </a:pPr>
            <a:r>
              <a:rPr lang="en-US" altLang="es-ES" sz="2800" b="1">
                <a:solidFill>
                  <a:srgbClr val="FFFF00"/>
                </a:solidFill>
                <a:latin typeface="Comic Sans MS" panose="030F0702030302020204" pitchFamily="66" charset="0"/>
              </a:rPr>
              <a:t>No Christian themes 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8" descr="Raphael-School of Athens-1510-11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71550"/>
            <a:ext cx="7696200" cy="5734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0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School of Athens </a:t>
            </a:r>
            <a:r>
              <a:rPr lang="en-US" altLang="es-ES" sz="40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– Raphael, 1510 -11</a:t>
            </a: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7239000" y="4038600"/>
            <a:ext cx="1066800" cy="533400"/>
          </a:xfrm>
          <a:prstGeom prst="downArrowCallout">
            <a:avLst>
              <a:gd name="adj1" fmla="val 50000"/>
              <a:gd name="adj2" fmla="val 50000"/>
              <a:gd name="adj3" fmla="val 16667"/>
              <a:gd name="adj4" fmla="val 6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bg1"/>
                </a:solidFill>
                <a:latin typeface="Comic Sans MS" panose="030F0702030302020204" pitchFamily="66" charset="0"/>
              </a:rPr>
              <a:t>Raphael</a:t>
            </a: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3886200" y="3505200"/>
            <a:ext cx="1066800" cy="533400"/>
          </a:xfrm>
          <a:prstGeom prst="downArrowCallout">
            <a:avLst>
              <a:gd name="adj1" fmla="val 50000"/>
              <a:gd name="adj2" fmla="val 50000"/>
              <a:gd name="adj3" fmla="val 16667"/>
              <a:gd name="adj4" fmla="val 66667"/>
            </a:avLst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latin typeface="Comic Sans MS" panose="030F0702030302020204" pitchFamily="66" charset="0"/>
              </a:rPr>
              <a:t>Da Vinci</a:t>
            </a:r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>
            <a:off x="3429000" y="4572000"/>
            <a:ext cx="1295400" cy="533400"/>
          </a:xfrm>
          <a:prstGeom prst="downArrowCallout">
            <a:avLst>
              <a:gd name="adj1" fmla="val 60714"/>
              <a:gd name="adj2" fmla="val 60714"/>
              <a:gd name="adj3" fmla="val 16667"/>
              <a:gd name="adj4" fmla="val 66667"/>
            </a:avLst>
          </a:prstGeom>
          <a:noFill/>
          <a:ln w="9525">
            <a:solidFill>
              <a:srgbClr val="FFFF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rgbClr val="FFFF9B"/>
                </a:solidFill>
                <a:latin typeface="Comic Sans MS" panose="030F0702030302020204" pitchFamily="66" charset="0"/>
              </a:rPr>
              <a:t>Michelangelo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4" grpId="0" animBg="1"/>
      <p:bldP spid="33805" grpId="0" animBg="1"/>
      <p:bldP spid="3380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Raphael-School of Athens-1510-11-details on Plato &amp; Aristo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1066800"/>
            <a:ext cx="4427537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894513" y="3054350"/>
            <a:ext cx="20208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400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Aristotle</a:t>
            </a: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looks to this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earth [the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here and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now].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38138" y="2368550"/>
            <a:ext cx="20097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2400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Plato</a:t>
            </a: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looks to the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heavens [or 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IDEAL</a:t>
            </a:r>
            <a:b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realm].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H="1" flipV="1">
            <a:off x="5087938" y="2743200"/>
            <a:ext cx="19812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1811338" y="1752600"/>
            <a:ext cx="8382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152400" y="228600"/>
            <a:ext cx="8991600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32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The School of Athens </a:t>
            </a:r>
            <a:r>
              <a:rPr lang="en-US" altLang="es-ES" sz="32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– Raphael, details</a:t>
            </a: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228600" y="6207125"/>
            <a:ext cx="1524000" cy="346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ES" sz="1600" b="1">
                <a:latin typeface="Garamond" panose="02020404030301010803" pitchFamily="18" charset="0"/>
              </a:rPr>
              <a:t>Film Clip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11" descr="Raphael-School of Athens-1510-11-detailed left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"/>
            <a:ext cx="5394325" cy="6324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2362200" y="990600"/>
            <a:ext cx="1558925" cy="571500"/>
          </a:xfrm>
          <a:prstGeom prst="downArrowCallout">
            <a:avLst>
              <a:gd name="adj1" fmla="val 68194"/>
              <a:gd name="adj2" fmla="val 68194"/>
              <a:gd name="adj3" fmla="val 16667"/>
              <a:gd name="adj4" fmla="val 66667"/>
            </a:avLst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latin typeface="Comic Sans MS" panose="030F0702030302020204" pitchFamily="66" charset="0"/>
              </a:rPr>
              <a:t>Averroes</a:t>
            </a:r>
          </a:p>
        </p:txBody>
      </p:sp>
      <p:sp>
        <p:nvSpPr>
          <p:cNvPr id="34826" name="AutoShape 10"/>
          <p:cNvSpPr>
            <a:spLocks noChangeArrowheads="1"/>
          </p:cNvSpPr>
          <p:nvPr/>
        </p:nvSpPr>
        <p:spPr bwMode="auto">
          <a:xfrm>
            <a:off x="4176713" y="1752600"/>
            <a:ext cx="1385887" cy="654050"/>
          </a:xfrm>
          <a:prstGeom prst="downArrowCallout">
            <a:avLst>
              <a:gd name="adj1" fmla="val 52973"/>
              <a:gd name="adj2" fmla="val 52973"/>
              <a:gd name="adj3" fmla="val 16667"/>
              <a:gd name="adj4" fmla="val 66667"/>
            </a:avLst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tx2"/>
                </a:solidFill>
                <a:latin typeface="Comic Sans MS" panose="030F0702030302020204" pitchFamily="66" charset="0"/>
              </a:rPr>
              <a:t>Hypatia</a:t>
            </a:r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>
            <a:off x="2895600" y="4572000"/>
            <a:ext cx="1473200" cy="654050"/>
          </a:xfrm>
          <a:prstGeom prst="upArrowCallout">
            <a:avLst>
              <a:gd name="adj1" fmla="val 56311"/>
              <a:gd name="adj2" fmla="val 56311"/>
              <a:gd name="adj3" fmla="val 16667"/>
              <a:gd name="adj4" fmla="val 66667"/>
            </a:avLst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tx2"/>
                </a:solidFill>
                <a:latin typeface="Comic Sans MS" panose="030F0702030302020204" pitchFamily="66" charset="0"/>
              </a:rPr>
              <a:t>Pythagoras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animBg="1"/>
      <p:bldP spid="34826" grpId="0" animBg="1"/>
      <p:bldP spid="3482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5" descr="Raphael-School of Athens-Euclid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"/>
            <a:ext cx="5572125" cy="6553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6019800" y="609600"/>
            <a:ext cx="1371600" cy="533400"/>
          </a:xfrm>
          <a:prstGeom prst="downArrowCallout">
            <a:avLst>
              <a:gd name="adj1" fmla="val 64286"/>
              <a:gd name="adj2" fmla="val 64286"/>
              <a:gd name="adj3" fmla="val 16667"/>
              <a:gd name="adj4" fmla="val 6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bg1"/>
                </a:solidFill>
                <a:latin typeface="Comic Sans MS" panose="030F0702030302020204" pitchFamily="66" charset="0"/>
              </a:rPr>
              <a:t>Zoroaster</a:t>
            </a: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>
            <a:off x="6172200" y="2667000"/>
            <a:ext cx="1295400" cy="609600"/>
          </a:xfrm>
          <a:prstGeom prst="upArrowCallout">
            <a:avLst>
              <a:gd name="adj1" fmla="val 53125"/>
              <a:gd name="adj2" fmla="val 53125"/>
              <a:gd name="adj3" fmla="val 16667"/>
              <a:gd name="adj4" fmla="val 6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bg1"/>
                </a:solidFill>
                <a:latin typeface="Comic Sans MS" panose="030F0702030302020204" pitchFamily="66" charset="0"/>
              </a:rPr>
              <a:t>Ptolemy</a:t>
            </a:r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>
            <a:off x="5257800" y="4724400"/>
            <a:ext cx="1295400" cy="609600"/>
          </a:xfrm>
          <a:prstGeom prst="upArrowCallout">
            <a:avLst>
              <a:gd name="adj1" fmla="val 53125"/>
              <a:gd name="adj2" fmla="val 53125"/>
              <a:gd name="adj3" fmla="val 16667"/>
              <a:gd name="adj4" fmla="val 66667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600" b="1">
                <a:solidFill>
                  <a:schemeClr val="bg1"/>
                </a:solidFill>
                <a:latin typeface="Comic Sans MS" panose="030F0702030302020204" pitchFamily="66" charset="0"/>
              </a:rPr>
              <a:t>Euclid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10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animBg="1"/>
      <p:bldP spid="35853" grpId="0" animBg="1"/>
      <p:bldP spid="3585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s-ES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Raphael’s “School of Athens”</a:t>
            </a:r>
          </a:p>
        </p:txBody>
      </p:sp>
      <p:pic>
        <p:nvPicPr>
          <p:cNvPr id="81923" name="Picture 3" descr="raf_pl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2092325" cy="5280025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 descr="raf_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2276475" cy="527526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5" name="Picture 5" descr="raf_h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75" y="3673475"/>
            <a:ext cx="2079625" cy="2879725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6" name="Picture 6" descr="raf_rap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95400"/>
            <a:ext cx="1565275" cy="2068513"/>
          </a:xfrm>
          <a:prstGeom prst="rect">
            <a:avLst/>
          </a:prstGeom>
          <a:noFill/>
          <a:ln w="9525">
            <a:solidFill>
              <a:srgbClr val="96731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994525" y="1306513"/>
            <a:ext cx="21494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rgbClr val="FFFF00"/>
                </a:solidFill>
              </a:rPr>
              <a:t>Clockwise: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rgbClr val="FFFF00"/>
                </a:solidFill>
              </a:rPr>
              <a:t>Plato (Leonardo), Aristotle,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rgbClr val="FFFF00"/>
                </a:solidFill>
              </a:rPr>
              <a:t>Raphael,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rgbClr val="FFFF00"/>
                </a:solidFill>
              </a:rPr>
              <a:t>Michelangelo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667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flowChartAlternateProcess">
            <a:avLst/>
          </a:prstGeom>
          <a:solidFill>
            <a:srgbClr val="008080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Raphel Sanzio</a:t>
            </a:r>
          </a:p>
        </p:txBody>
      </p:sp>
      <p:sp>
        <p:nvSpPr>
          <p:cNvPr id="82947" name="AutoShape 4"/>
          <p:cNvSpPr>
            <a:spLocks noChangeArrowheads="1"/>
          </p:cNvSpPr>
          <p:nvPr/>
        </p:nvSpPr>
        <p:spPr bwMode="auto">
          <a:xfrm flipH="1">
            <a:off x="4419600" y="2209800"/>
            <a:ext cx="4495800" cy="3429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400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en-US" altLang="es-ES" sz="440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Who’s who in the School?</a:t>
            </a:r>
            <a:b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In the Center: Plato on the Right, Aristotle</a:t>
            </a:r>
            <a:b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On the left!</a:t>
            </a:r>
            <a:b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/>
            </a:r>
            <a:b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en-US" altLang="es-ES" sz="440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829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581400" cy="4953000"/>
          </a:xfrm>
        </p:spPr>
        <p:txBody>
          <a:bodyPr/>
          <a:lstStyle/>
          <a:p>
            <a:pPr eaLnBrk="1" hangingPunct="1"/>
            <a:endParaRPr lang="es-ES" altLang="es-ES" smtClean="0"/>
          </a:p>
        </p:txBody>
      </p:sp>
      <p:pic>
        <p:nvPicPr>
          <p:cNvPr id="82949" name="Picture 7" descr="Selinos%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27163"/>
            <a:ext cx="3657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4"/>
          <p:cNvSpPr>
            <a:spLocks noChangeArrowheads="1"/>
          </p:cNvSpPr>
          <p:nvPr/>
        </p:nvSpPr>
        <p:spPr bwMode="auto">
          <a:xfrm>
            <a:off x="457200" y="152400"/>
            <a:ext cx="8229600" cy="609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 b="1">
                <a:solidFill>
                  <a:schemeClr val="bg1"/>
                </a:solidFill>
                <a:latin typeface="Garamond" panose="02020404030301010803" pitchFamily="18" charset="0"/>
              </a:rPr>
              <a:t>Italian Renaissance Recap</a:t>
            </a:r>
          </a:p>
        </p:txBody>
      </p:sp>
      <p:pic>
        <p:nvPicPr>
          <p:cNvPr id="4" name="Picture 3" descr="raphae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914400"/>
            <a:ext cx="4400550" cy="304800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avid_michelange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84238"/>
            <a:ext cx="1905000" cy="2925762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vinci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90988"/>
            <a:ext cx="5989638" cy="2690812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Botticelli-Birth of Venus-1485"/>
          <p:cNvPicPr>
            <a:picLocks noChangeAspect="1" noChangeArrowheads="1"/>
          </p:cNvPicPr>
          <p:nvPr/>
        </p:nvPicPr>
        <p:blipFill>
          <a:blip r:embed="rId5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91000"/>
            <a:ext cx="3209925" cy="1887538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vinci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990600"/>
            <a:ext cx="1524000" cy="220980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6200" y="4724400"/>
            <a:ext cx="8458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Linear Perspective</a:t>
            </a: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: Distant objects smaller than those close to the viewer.  Making scenes appear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3-Dimensional.</a:t>
            </a:r>
            <a:r>
              <a:rPr lang="en-US" altLang="es-ES" sz="2800" u="sng">
                <a:latin typeface="Tempus Sans ITC" panose="04020404030D07020202" pitchFamily="82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 Revival of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classical themes</a:t>
            </a: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7043" name="Text Box 4"/>
          <p:cNvSpPr txBox="1">
            <a:spLocks noChangeArrowheads="1"/>
          </p:cNvSpPr>
          <p:nvPr/>
        </p:nvSpPr>
        <p:spPr bwMode="auto">
          <a:xfrm>
            <a:off x="914400" y="5715000"/>
            <a:ext cx="4114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3600">
              <a:latin typeface="Tempus Sans ITC" panose="04020404030D07020202" pitchFamily="82" charset="0"/>
            </a:endParaRPr>
          </a:p>
        </p:txBody>
      </p:sp>
      <p:sp>
        <p:nvSpPr>
          <p:cNvPr id="87044" name="Text Box 5"/>
          <p:cNvSpPr txBox="1">
            <a:spLocks noChangeArrowheads="1"/>
          </p:cNvSpPr>
          <p:nvPr/>
        </p:nvSpPr>
        <p:spPr bwMode="auto">
          <a:xfrm>
            <a:off x="914400" y="3048000"/>
            <a:ext cx="320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3600">
              <a:latin typeface="Tempus Sans ITC" panose="04020404030D07020202" pitchFamily="82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6200" y="4114800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s-ES" sz="2800">
                <a:solidFill>
                  <a:schemeClr val="bg1"/>
                </a:solidFill>
                <a:latin typeface="Tempus Sans ITC" panose="04020404030D07020202" pitchFamily="82" charset="0"/>
              </a:rPr>
              <a:t> </a:t>
            </a: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Realistic: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Emotion</a:t>
            </a:r>
          </a:p>
        </p:txBody>
      </p:sp>
      <p:sp>
        <p:nvSpPr>
          <p:cNvPr id="87046" name="Text Box 7"/>
          <p:cNvSpPr txBox="1">
            <a:spLocks noChangeArrowheads="1"/>
          </p:cNvSpPr>
          <p:nvPr/>
        </p:nvSpPr>
        <p:spPr bwMode="auto">
          <a:xfrm>
            <a:off x="5486400" y="3124200"/>
            <a:ext cx="243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3600">
              <a:latin typeface="Tempus Sans ITC" panose="04020404030D07020202" pitchFamily="82" charset="0"/>
            </a:endParaRPr>
          </a:p>
        </p:txBody>
      </p:sp>
      <p:sp>
        <p:nvSpPr>
          <p:cNvPr id="87047" name="Text Box 8"/>
          <p:cNvSpPr txBox="1">
            <a:spLocks noChangeArrowheads="1"/>
          </p:cNvSpPr>
          <p:nvPr/>
        </p:nvSpPr>
        <p:spPr bwMode="auto">
          <a:xfrm>
            <a:off x="4876800" y="3962400"/>
            <a:ext cx="350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3600">
              <a:latin typeface="Tempus Sans ITC" panose="04020404030D07020202" pitchFamily="82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52400" y="1190625"/>
            <a:ext cx="3657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 More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secular </a:t>
            </a: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than the religious Medieval period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52400" y="2578100"/>
            <a:ext cx="3733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49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 Focus on </a:t>
            </a:r>
            <a:r>
              <a:rPr lang="en-US" altLang="es-ES" sz="2800" b="1" u="sng">
                <a:solidFill>
                  <a:schemeClr val="bg1"/>
                </a:solidFill>
                <a:latin typeface="Garamond" panose="02020404030301010803" pitchFamily="18" charset="0"/>
              </a:rPr>
              <a:t>Humanism</a:t>
            </a:r>
            <a:r>
              <a:rPr lang="en-US" altLang="es-ES" sz="2800" b="1">
                <a:solidFill>
                  <a:schemeClr val="bg1"/>
                </a:solidFill>
                <a:latin typeface="Garamond" panose="02020404030301010803" pitchFamily="18" charset="0"/>
              </a:rPr>
              <a:t>: Human                           achievement and form</a:t>
            </a:r>
            <a:r>
              <a:rPr lang="en-US" altLang="es-ES" sz="2800">
                <a:latin typeface="Tempus Sans ITC" panose="04020404030D07020202" pitchFamily="82" charset="0"/>
              </a:rPr>
              <a:t>  </a:t>
            </a:r>
          </a:p>
        </p:txBody>
      </p:sp>
      <p:sp>
        <p:nvSpPr>
          <p:cNvPr id="87050" name="AutoShape 11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"/>
            <a:ext cx="7772400" cy="685800"/>
          </a:xfrm>
          <a:prstGeom prst="flowChartAlternateProcess">
            <a:avLst/>
          </a:prstGeom>
          <a:solidFill>
            <a:srgbClr val="00808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3600" b="1" smtClean="0">
                <a:solidFill>
                  <a:schemeClr val="bg1"/>
                </a:solidFill>
                <a:latin typeface="Garamond" panose="02020404030301010803" pitchFamily="18" charset="0"/>
              </a:rPr>
              <a:t>Aspects of  Italian Renaissance Art</a:t>
            </a:r>
          </a:p>
        </p:txBody>
      </p:sp>
      <p:pic>
        <p:nvPicPr>
          <p:cNvPr id="11" name="Picture 7" descr="Michelangelo-Sistine Chapel-Creation of Ad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90600"/>
            <a:ext cx="5181600" cy="3279775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0" grpId="0"/>
      <p:bldP spid="615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pw_ffmap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304800"/>
            <a:ext cx="3492500" cy="3149600"/>
          </a:xfrm>
          <a:noFill/>
        </p:spPr>
      </p:pic>
      <p:sp>
        <p:nvSpPr>
          <p:cNvPr id="89091" name="AutoShape 5"/>
          <p:cNvSpPr>
            <a:spLocks noChangeArrowheads="1"/>
          </p:cNvSpPr>
          <p:nvPr/>
        </p:nvSpPr>
        <p:spPr bwMode="auto">
          <a:xfrm>
            <a:off x="228600" y="152400"/>
            <a:ext cx="4724400" cy="1828800"/>
          </a:xfrm>
          <a:prstGeom prst="flowChartPreparation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>
                <a:solidFill>
                  <a:schemeClr val="bg1"/>
                </a:solidFill>
                <a:latin typeface="Times New Roman" panose="02020603050405020304" pitchFamily="18" charset="0"/>
              </a:rPr>
              <a:t>The Renaissance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>
                <a:solidFill>
                  <a:schemeClr val="bg1"/>
                </a:solidFill>
                <a:latin typeface="Times New Roman" panose="02020603050405020304" pitchFamily="18" charset="0"/>
              </a:rPr>
              <a:t>moves North!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28600" y="2133600"/>
            <a:ext cx="5181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About </a:t>
            </a:r>
            <a:r>
              <a:rPr lang="en-US" altLang="es-ES" u="sng">
                <a:solidFill>
                  <a:schemeClr val="bg1"/>
                </a:solidFill>
                <a:latin typeface="Garamond" panose="02020404030301010803" pitchFamily="18" charset="0"/>
              </a:rPr>
              <a:t>100 years </a:t>
            </a: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after the Renaissance began it Italy,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It moved north to </a:t>
            </a:r>
            <a:r>
              <a:rPr lang="en-US" altLang="es-ES" u="sng">
                <a:solidFill>
                  <a:schemeClr val="bg1"/>
                </a:solidFill>
                <a:latin typeface="Garamond" panose="02020404030301010803" pitchFamily="18" charset="0"/>
              </a:rPr>
              <a:t>Flanders</a:t>
            </a: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 (Northern Belgium).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 Took longer to recover from the economic devastation brought on by the </a:t>
            </a:r>
            <a:r>
              <a:rPr lang="en-US" altLang="es-ES" u="sng">
                <a:solidFill>
                  <a:schemeClr val="bg1"/>
                </a:solidFill>
                <a:latin typeface="Garamond" panose="02020404030301010803" pitchFamily="18" charset="0"/>
              </a:rPr>
              <a:t>black plague</a:t>
            </a: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altLang="es-ES" u="sng">
                <a:solidFill>
                  <a:schemeClr val="bg1"/>
                </a:solidFill>
                <a:latin typeface="Garamond" panose="02020404030301010803" pitchFamily="18" charset="0"/>
              </a:rPr>
              <a:t>100 years war </a:t>
            </a:r>
            <a:r>
              <a:rPr lang="en-US" altLang="es-ES">
                <a:solidFill>
                  <a:schemeClr val="bg1"/>
                </a:solidFill>
                <a:latin typeface="Garamond" panose="02020404030301010803" pitchFamily="18" charset="0"/>
              </a:rPr>
              <a:t>in France/England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410200" y="3657600"/>
            <a:ext cx="3381375" cy="2971800"/>
            <a:chOff x="3408" y="2304"/>
            <a:chExt cx="2130" cy="1872"/>
          </a:xfrm>
        </p:grpSpPr>
        <p:pic>
          <p:nvPicPr>
            <p:cNvPr id="89094" name="Picture 7" descr="bub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2304"/>
              <a:ext cx="2130" cy="1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095" name="AutoShape 8"/>
            <p:cNvSpPr>
              <a:spLocks noChangeArrowheads="1"/>
            </p:cNvSpPr>
            <p:nvPr/>
          </p:nvSpPr>
          <p:spPr bwMode="auto">
            <a:xfrm>
              <a:off x="3408" y="3792"/>
              <a:ext cx="2112" cy="384"/>
            </a:xfrm>
            <a:prstGeom prst="flowChartAlternateProcess">
              <a:avLst/>
            </a:prstGeom>
            <a:solidFill>
              <a:srgbClr val="0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106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s-ES">
                  <a:solidFill>
                    <a:schemeClr val="bg1"/>
                  </a:solidFill>
                  <a:latin typeface="Times New Roman" panose="02020603050405020304" pitchFamily="18" charset="0"/>
                </a:rPr>
                <a:t>Remember me?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Contained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great detail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More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landscape and nature</a:t>
            </a: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paintings - usually darker and colder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Oil painting on Canvas </a:t>
            </a: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– allowed for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vivid</a:t>
            </a: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color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Paintings are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less secular</a:t>
            </a: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. More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religious questioning</a:t>
            </a: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z="3600" smtClean="0">
                <a:solidFill>
                  <a:schemeClr val="bg1"/>
                </a:solidFill>
                <a:latin typeface="Garamond" panose="02020404030301010803" pitchFamily="18" charset="0"/>
              </a:rPr>
              <a:t> More scenes of </a:t>
            </a:r>
            <a:r>
              <a:rPr lang="en-US" altLang="es-ES" sz="3600" u="sng" smtClean="0">
                <a:solidFill>
                  <a:schemeClr val="bg1"/>
                </a:solidFill>
                <a:latin typeface="Garamond" panose="02020404030301010803" pitchFamily="18" charset="0"/>
              </a:rPr>
              <a:t>daily life.</a:t>
            </a:r>
          </a:p>
        </p:txBody>
      </p:sp>
      <p:sp>
        <p:nvSpPr>
          <p:cNvPr id="91139" name="AutoShape 4"/>
          <p:cNvSpPr>
            <a:spLocks noGrp="1" noChangeArrowheads="1"/>
          </p:cNvSpPr>
          <p:nvPr>
            <p:ph type="title"/>
          </p:nvPr>
        </p:nvSpPr>
        <p:spPr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Characteristics of Northern Renaissance 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Jan Van Eyck - Flanders</a:t>
            </a:r>
          </a:p>
        </p:txBody>
      </p:sp>
      <p:pic>
        <p:nvPicPr>
          <p:cNvPr id="93187" name="Picture 6" descr="eyck_arnolf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96938"/>
            <a:ext cx="4560888" cy="580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AutoShape 8"/>
          <p:cNvSpPr>
            <a:spLocks noChangeArrowheads="1"/>
          </p:cNvSpPr>
          <p:nvPr/>
        </p:nvSpPr>
        <p:spPr bwMode="auto">
          <a:xfrm>
            <a:off x="5334000" y="4495800"/>
            <a:ext cx="3276600" cy="20574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The Wedding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Arnolfini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i="1">
                <a:solidFill>
                  <a:schemeClr val="bg1"/>
                </a:solidFill>
                <a:latin typeface="Arial Narrow" panose="020B0606020202030204" pitchFamily="34" charset="0"/>
              </a:rPr>
              <a:t>Oil on canvas</a:t>
            </a:r>
          </a:p>
        </p:txBody>
      </p:sp>
      <p:pic>
        <p:nvPicPr>
          <p:cNvPr id="15370" name="Picture 6" descr="eyck_arnolfin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14400"/>
            <a:ext cx="3886200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Jan Van Eyck - Flanders</a:t>
            </a:r>
          </a:p>
        </p:txBody>
      </p:sp>
      <p:sp>
        <p:nvSpPr>
          <p:cNvPr id="95235" name="AutoShape 4"/>
          <p:cNvSpPr>
            <a:spLocks noChangeArrowheads="1"/>
          </p:cNvSpPr>
          <p:nvPr/>
        </p:nvSpPr>
        <p:spPr bwMode="auto">
          <a:xfrm>
            <a:off x="5562600" y="2438400"/>
            <a:ext cx="3352800" cy="20574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Madonna Del Rolin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600" i="1">
                <a:solidFill>
                  <a:schemeClr val="bg1"/>
                </a:solidFill>
                <a:latin typeface="Arial Narrow" panose="020B0606020202030204" pitchFamily="34" charset="0"/>
              </a:rPr>
              <a:t>Oil on wood</a:t>
            </a:r>
          </a:p>
        </p:txBody>
      </p:sp>
      <p:pic>
        <p:nvPicPr>
          <p:cNvPr id="95236" name="Picture 6" descr="3A-%20jan-van-eyck-madonna-del-cancelliere-rolin-1439-parigi-louv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4800600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Albrcht Durer</a:t>
            </a:r>
          </a:p>
        </p:txBody>
      </p:sp>
      <p:sp>
        <p:nvSpPr>
          <p:cNvPr id="97283" name="AutoShape 4"/>
          <p:cNvSpPr>
            <a:spLocks noChangeArrowheads="1"/>
          </p:cNvSpPr>
          <p:nvPr/>
        </p:nvSpPr>
        <p:spPr bwMode="auto">
          <a:xfrm>
            <a:off x="5105400" y="2209800"/>
            <a:ext cx="3657600" cy="2286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Self Portrait 28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>
                <a:solidFill>
                  <a:schemeClr val="bg1"/>
                </a:solidFill>
                <a:latin typeface="Arial Narrow" panose="020B0606020202030204" pitchFamily="34" charset="0"/>
              </a:rPr>
              <a:t>Oil on panel</a:t>
            </a:r>
          </a:p>
        </p:txBody>
      </p:sp>
      <p:pic>
        <p:nvPicPr>
          <p:cNvPr id="97284" name="Picture 6" descr="self-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40386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cap="flat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s-ES" sz="4000" b="1" smtClean="0">
                <a:solidFill>
                  <a:schemeClr val="bg1"/>
                </a:solidFill>
                <a:latin typeface="Garamond" panose="02020404030301010803" pitchFamily="18" charset="0"/>
              </a:rPr>
              <a:t>Albrcht Durer - Germany</a:t>
            </a:r>
          </a:p>
        </p:txBody>
      </p:sp>
      <p:sp>
        <p:nvSpPr>
          <p:cNvPr id="99331" name="AutoShape 3"/>
          <p:cNvSpPr>
            <a:spLocks noChangeArrowheads="1"/>
          </p:cNvSpPr>
          <p:nvPr/>
        </p:nvSpPr>
        <p:spPr bwMode="auto">
          <a:xfrm>
            <a:off x="5867400" y="2438400"/>
            <a:ext cx="3124200" cy="1905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000" i="1" smtClean="0">
                <a:solidFill>
                  <a:schemeClr val="bg1"/>
                </a:solidFill>
                <a:latin typeface="Garamond" panose="02020404030301010803" pitchFamily="18" charset="0"/>
              </a:rPr>
              <a:t>Young Hare</a:t>
            </a:r>
            <a:endParaRPr lang="en-US" altLang="es-ES" sz="3000" i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 i="1" dirty="0">
                <a:solidFill>
                  <a:schemeClr val="bg1"/>
                </a:solidFill>
                <a:latin typeface="Arial Narrow" panose="020B0606020202030204" pitchFamily="34" charset="0"/>
              </a:rPr>
              <a:t>Oil on Panel</a:t>
            </a:r>
          </a:p>
        </p:txBody>
      </p:sp>
      <p:pic>
        <p:nvPicPr>
          <p:cNvPr id="99332" name="Picture 9" descr="D%C3%BCrer_Young_H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50101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229600" cy="762000"/>
          </a:xfrm>
        </p:spPr>
        <p:txBody>
          <a:bodyPr/>
          <a:lstStyle/>
          <a:p>
            <a:r>
              <a:rPr lang="en-US" altLang="es-ES" b="1" smtClean="0">
                <a:solidFill>
                  <a:srgbClr val="FFCC00"/>
                </a:solidFill>
              </a:rPr>
              <a:t>Hans Holbein</a:t>
            </a:r>
          </a:p>
        </p:txBody>
      </p:sp>
      <p:pic>
        <p:nvPicPr>
          <p:cNvPr id="101379" name="Picture 3" descr="holbein_ambassad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14400"/>
            <a:ext cx="5578475" cy="5638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r>
              <a:rPr lang="en-US" altLang="es-ES" sz="4000" b="1" smtClean="0">
                <a:solidFill>
                  <a:srgbClr val="FFCC00"/>
                </a:solidFill>
              </a:rPr>
              <a:t>Bruegel</a:t>
            </a:r>
          </a:p>
        </p:txBody>
      </p:sp>
      <p:pic>
        <p:nvPicPr>
          <p:cNvPr id="102403" name="Picture 3" descr="bruegel_hunters_in_the_s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95350"/>
            <a:ext cx="7696200" cy="57340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easant's Danc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914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04800" y="15240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s-ES" sz="4000" b="1">
                <a:solidFill>
                  <a:srgbClr val="FFCC00"/>
                </a:solidFill>
              </a:rPr>
              <a:t>Bruegel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7" descr="http://www.jim3dlong.com/1568_Pieter_Brueghel_the_Elder_Peasant_Wedding-wL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739775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1" name="AutoShape 3"/>
          <p:cNvSpPr>
            <a:spLocks noChangeArrowheads="1"/>
          </p:cNvSpPr>
          <p:nvPr/>
        </p:nvSpPr>
        <p:spPr bwMode="auto">
          <a:xfrm>
            <a:off x="6172200" y="0"/>
            <a:ext cx="2971800" cy="1371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Peasant Wedding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i="1">
                <a:solidFill>
                  <a:schemeClr val="bg1"/>
                </a:solidFill>
                <a:latin typeface="Arial Narrow" panose="020B0606020202030204" pitchFamily="34" charset="0"/>
              </a:rPr>
              <a:t>Oil on wood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recursos.aerofertas.com.ar/AO_WallPapers/DuomoMilan-A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49663"/>
            <a:ext cx="4038600" cy="2973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99" name="Picture 3" descr="http://www.nimbustier.net/photos/2002/11/b/2002-11-07-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4114800" cy="27971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685800" y="304800"/>
            <a:ext cx="7948613" cy="466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 b="1">
                <a:solidFill>
                  <a:srgbClr val="FFFF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Medieval vs. Renaissance Architecture</a:t>
            </a:r>
            <a:endParaRPr lang="en-US" altLang="es-ES" sz="1800">
              <a:solidFill>
                <a:srgbClr val="FFFF00"/>
              </a:solidFill>
            </a:endParaRPr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533400" y="1219200"/>
            <a:ext cx="3962400" cy="209073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800" b="1"/>
              <a:t>Gothic (Medieval)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s-ES" sz="1800"/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Gothic architecture was very large, “pointy”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Flying buttresses supported large walls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Stained glass told stories</a:t>
            </a:r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4800600" y="1219200"/>
            <a:ext cx="3962400" cy="209073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1800" b="1"/>
              <a:t>Renaissance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ES" sz="1800"/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Revival of Arch and Dome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Qualities of Greek and Roman architecture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s-ES" sz="1800"/>
              <a:t>Used columns for support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1800"/>
              <a:t>Intricate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4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4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44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44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AutoShape 2"/>
          <p:cNvSpPr>
            <a:spLocks noChangeArrowheads="1"/>
          </p:cNvSpPr>
          <p:nvPr/>
        </p:nvSpPr>
        <p:spPr bwMode="auto">
          <a:xfrm>
            <a:off x="457200" y="228600"/>
            <a:ext cx="8229600" cy="10668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 b="1">
                <a:solidFill>
                  <a:schemeClr val="bg1"/>
                </a:solidFill>
                <a:latin typeface="Garamond" panose="02020404030301010803" pitchFamily="18" charset="0"/>
              </a:rPr>
              <a:t>Renaissance Architecture vs. Medieval Architecture</a:t>
            </a:r>
          </a:p>
        </p:txBody>
      </p:sp>
      <p:pic>
        <p:nvPicPr>
          <p:cNvPr id="107523" name="Picture 2" descr="http://intranet.arc.miami.edu/rjohn/images/New_Folder/Tempiet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3124200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Picture 4" descr="http://www.destination360.com/europe/france/images/s/france-notre-dame-cathed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05000"/>
            <a:ext cx="434340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AutoShape 3"/>
          <p:cNvSpPr>
            <a:spLocks noChangeArrowheads="1"/>
          </p:cNvSpPr>
          <p:nvPr/>
        </p:nvSpPr>
        <p:spPr bwMode="auto">
          <a:xfrm>
            <a:off x="609600" y="5943600"/>
            <a:ext cx="31242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000" i="1">
                <a:solidFill>
                  <a:schemeClr val="bg1"/>
                </a:solidFill>
                <a:latin typeface="Garamond" panose="02020404030301010803" pitchFamily="18" charset="0"/>
              </a:rPr>
              <a:t>El Tempieto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400">
                <a:solidFill>
                  <a:schemeClr val="bg1"/>
                </a:solidFill>
                <a:latin typeface="Arial Narrow" panose="020B0606020202030204" pitchFamily="34" charset="0"/>
              </a:rPr>
              <a:t>Donato Bramante</a:t>
            </a:r>
          </a:p>
        </p:txBody>
      </p:sp>
      <p:sp>
        <p:nvSpPr>
          <p:cNvPr id="107526" name="AutoShape 3"/>
          <p:cNvSpPr>
            <a:spLocks noChangeArrowheads="1"/>
          </p:cNvSpPr>
          <p:nvPr/>
        </p:nvSpPr>
        <p:spPr bwMode="auto">
          <a:xfrm>
            <a:off x="4724400" y="5791200"/>
            <a:ext cx="3124200" cy="7620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000" i="1">
                <a:solidFill>
                  <a:schemeClr val="bg1"/>
                </a:solidFill>
                <a:latin typeface="Garamond" panose="02020404030301010803" pitchFamily="18" charset="0"/>
              </a:rPr>
              <a:t>Notre Dame Cathedral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 smtClean="0"/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mtClean="0"/>
          </a:p>
        </p:txBody>
      </p:sp>
      <p:pic>
        <p:nvPicPr>
          <p:cNvPr id="109572" name="Picture 2" descr="Duomo Flor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3" name="AutoShape 3"/>
          <p:cNvSpPr>
            <a:spLocks noChangeArrowheads="1"/>
          </p:cNvSpPr>
          <p:nvPr/>
        </p:nvSpPr>
        <p:spPr bwMode="auto">
          <a:xfrm>
            <a:off x="6172200" y="-381000"/>
            <a:ext cx="2971800" cy="1371600"/>
          </a:xfrm>
          <a:prstGeom prst="flowChartAlternateProcess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3600" i="1">
                <a:solidFill>
                  <a:schemeClr val="bg1"/>
                </a:solidFill>
                <a:latin typeface="Garamond" panose="02020404030301010803" pitchFamily="18" charset="0"/>
              </a:rPr>
              <a:t>Il Duomo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2000" i="1">
                <a:solidFill>
                  <a:schemeClr val="bg1"/>
                </a:solidFill>
                <a:latin typeface="Arial Narrow" panose="020B0606020202030204" pitchFamily="34" charset="0"/>
              </a:rPr>
              <a:t>Brunelleschi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5410200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98463" indent="-398463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Filippo Brunelleschi</a:t>
            </a:r>
            <a:b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1377 - 1436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Architect of the Duomo</a:t>
            </a:r>
          </a:p>
          <a:p>
            <a:pPr eaLnBrk="1" hangingPunct="1">
              <a:spcBef>
                <a:spcPct val="50000"/>
              </a:spcBef>
              <a:buClr>
                <a:srgbClr val="CC3300"/>
              </a:buClr>
              <a:buFont typeface="PressWriter Symbols" pitchFamily="2" charset="2"/>
              <a:buChar char=""/>
              <a:defRPr/>
            </a:pPr>
            <a:r>
              <a:rPr lang="en-US" altLang="es-ES" sz="28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Cuppolo of St. Maria</a:t>
            </a:r>
            <a:br>
              <a:rPr lang="en-US" altLang="es-ES" sz="28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s-ES" sz="2800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del Fiore</a:t>
            </a:r>
            <a:endParaRPr lang="en-US" altLang="es-ES" sz="2800" b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218115" name="Picture 3" descr="brunc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67200"/>
            <a:ext cx="1936750" cy="2286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6" name="Picture 4" descr="cathedral3"/>
          <p:cNvPicPr>
            <a:picLocks noChangeAspect="1" noChangeArrowheads="1"/>
          </p:cNvPicPr>
          <p:nvPr/>
        </p:nvPicPr>
        <p:blipFill>
          <a:blip r:embed="rId3" cstate="print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813050" cy="3886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7" name="Picture 5" descr="insidedome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17850"/>
            <a:ext cx="4648200" cy="3416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7772400" cy="838200"/>
          </a:xfrm>
          <a:gradFill rotWithShape="1">
            <a:gsLst>
              <a:gs pos="0">
                <a:schemeClr val="accent1"/>
              </a:gs>
              <a:gs pos="100000">
                <a:srgbClr val="99FF99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altLang="es-ES" sz="42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Filippo Brunelleschi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1143000"/>
            <a:ext cx="3886200" cy="5257800"/>
          </a:xfrm>
        </p:spPr>
        <p:txBody>
          <a:bodyPr/>
          <a:lstStyle/>
          <a:p>
            <a:pPr marL="396875" indent="-396875" eaLnBrk="1" hangingPunct="1"/>
            <a:r>
              <a:rPr lang="en-US" altLang="es-ES" smtClean="0">
                <a:solidFill>
                  <a:srgbClr val="FFFF00"/>
                </a:solidFill>
              </a:rPr>
              <a:t>Commissioned to build the cathedral dome.</a:t>
            </a:r>
          </a:p>
          <a:p>
            <a:pPr marL="908050" lvl="1" indent="-396875" eaLnBrk="1" hangingPunct="1"/>
            <a:r>
              <a:rPr lang="en-US" altLang="es-ES" sz="2900" smtClean="0">
                <a:solidFill>
                  <a:srgbClr val="FFFF00"/>
                </a:solidFill>
              </a:rPr>
              <a:t>Used unique architectural concepts.</a:t>
            </a:r>
          </a:p>
          <a:p>
            <a:pPr marL="1431925" lvl="2" indent="-409575" eaLnBrk="1" hangingPunct="1">
              <a:buFont typeface="Wingdings" panose="05000000000000000000" pitchFamily="2" charset="2"/>
              <a:buChar char="§"/>
            </a:pPr>
            <a:r>
              <a:rPr lang="en-US" altLang="es-ES" sz="2600" smtClean="0">
                <a:solidFill>
                  <a:srgbClr val="FFFF00"/>
                </a:solidFill>
              </a:rPr>
              <a:t>He studied the ancient </a:t>
            </a:r>
            <a:br>
              <a:rPr lang="en-US" altLang="es-ES" sz="2600" smtClean="0">
                <a:solidFill>
                  <a:srgbClr val="FFFF00"/>
                </a:solidFill>
              </a:rPr>
            </a:br>
            <a:r>
              <a:rPr lang="en-US" altLang="es-ES" sz="2600" smtClean="0">
                <a:solidFill>
                  <a:srgbClr val="FFFF00"/>
                </a:solidFill>
              </a:rPr>
              <a:t>Pantheon in Rome.</a:t>
            </a:r>
          </a:p>
          <a:p>
            <a:pPr marL="1431925" lvl="2" indent="-409575" eaLnBrk="1" hangingPunct="1">
              <a:buFont typeface="Wingdings" panose="05000000000000000000" pitchFamily="2" charset="2"/>
              <a:buChar char="§"/>
            </a:pPr>
            <a:r>
              <a:rPr lang="en-US" altLang="es-ES" sz="2600" smtClean="0">
                <a:solidFill>
                  <a:srgbClr val="FFFF00"/>
                </a:solidFill>
              </a:rPr>
              <a:t>Used ribs for support.</a:t>
            </a:r>
          </a:p>
        </p:txBody>
      </p:sp>
      <p:pic>
        <p:nvPicPr>
          <p:cNvPr id="220170" name="Picture 10" descr="Roman Pantheo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1849438"/>
            <a:ext cx="2039937" cy="1741487"/>
          </a:xfrm>
          <a:noFill/>
          <a:ln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20168" name="Picture 8" descr="Panthon Dome Interior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000125"/>
            <a:ext cx="2381250" cy="3800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0172" name="Object 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140200" y="4246563"/>
          <a:ext cx="2641600" cy="223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0" name="Photo Editor Photo" r:id="rId5" imgW="2638095" imgH="2685714" progId="MSPhotoEd.3">
                  <p:embed/>
                </p:oleObj>
              </mc:Choice>
              <mc:Fallback>
                <p:oleObj name="Photo Editor Photo" r:id="rId5" imgW="2638095" imgH="268571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391" r="3577"/>
                      <a:stretch>
                        <a:fillRect/>
                      </a:stretch>
                    </p:blipFill>
                    <p:spPr bwMode="auto">
                      <a:xfrm>
                        <a:off x="4140200" y="4246563"/>
                        <a:ext cx="2641600" cy="22304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500"/>
                                        <p:tgtEl>
                                          <p:spTgt spid="220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2514600" y="381000"/>
            <a:ext cx="411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6940" dir="54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PressWriter Symbols" pitchFamily="2" charset="2"/>
              <a:buNone/>
              <a:defRPr/>
            </a:pPr>
            <a:endParaRPr lang="es-ES" altLang="es-ES" sz="2800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2209800" y="130175"/>
            <a:ext cx="5334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46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Brunelleschi’s  Dome</a:t>
            </a:r>
          </a:p>
        </p:txBody>
      </p:sp>
      <p:pic>
        <p:nvPicPr>
          <p:cNvPr id="113668" name="Picture 4" descr="09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8153400" cy="5399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Text Box 2"/>
          <p:cNvSpPr txBox="1">
            <a:spLocks noChangeArrowheads="1"/>
          </p:cNvSpPr>
          <p:nvPr/>
        </p:nvSpPr>
        <p:spPr bwMode="auto">
          <a:xfrm>
            <a:off x="76200" y="152400"/>
            <a:ext cx="8991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s-ES" sz="46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Comparing Domes</a:t>
            </a:r>
          </a:p>
        </p:txBody>
      </p:sp>
      <p:pic>
        <p:nvPicPr>
          <p:cNvPr id="114691" name="Picture 3" descr="chart-Comparing St Peter's with other buildings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042988"/>
            <a:ext cx="5376863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Text Box 2"/>
          <p:cNvSpPr txBox="1">
            <a:spLocks noChangeArrowheads="1"/>
          </p:cNvSpPr>
          <p:nvPr/>
        </p:nvSpPr>
        <p:spPr bwMode="auto">
          <a:xfrm>
            <a:off x="2514600" y="152400"/>
            <a:ext cx="411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6940" dir="54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PressWriter Symbols" pitchFamily="2" charset="2"/>
              <a:buNone/>
              <a:defRPr/>
            </a:pPr>
            <a:endParaRPr lang="es-ES" altLang="es-ES" sz="2800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1295400" y="457200"/>
            <a:ext cx="6781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1pPr>
            <a:lvl2pPr marL="37931725" indent="-37474525"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2pPr>
            <a:lvl3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3pPr>
            <a:lvl4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4pPr>
            <a:lvl5pPr eaLnBrk="0" hangingPunct="0"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aramond" panose="02020404030301010803" pitchFamily="18" charset="0"/>
                <a:ea typeface="ＭＳ Ｐゴシック" pitchFamily="-106" charset="-128"/>
              </a:defRPr>
            </a:lvl9pPr>
          </a:lstStyle>
          <a:p>
            <a:pPr algn="ctr" eaLnBrk="1" hangingPunct="1">
              <a:defRPr/>
            </a:pPr>
            <a:r>
              <a:rPr lang="en-US" altLang="es-ES" sz="4600" b="1" smtClean="0">
                <a:solidFill>
                  <a:srgbClr val="BA2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Other Famous Domes</a:t>
            </a:r>
          </a:p>
        </p:txBody>
      </p:sp>
      <p:sp>
        <p:nvSpPr>
          <p:cNvPr id="115716" name="Rectangle 5"/>
          <p:cNvSpPr>
            <a:spLocks noChangeArrowheads="1"/>
          </p:cNvSpPr>
          <p:nvPr/>
        </p:nvSpPr>
        <p:spPr bwMode="auto">
          <a:xfrm>
            <a:off x="152400" y="1905000"/>
            <a:ext cx="883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eaLnBrk="1" hangingPunct="1">
              <a:buClr>
                <a:srgbClr val="CC3300"/>
              </a:buClr>
              <a:buFont typeface="PressWriter Symbols" pitchFamily="2" charset="2"/>
              <a:buNone/>
            </a:pPr>
            <a:r>
              <a:rPr lang="en-US" altLang="es-ES" sz="2400" b="1">
                <a:latin typeface="Comic Sans MS" panose="030F0702030302020204" pitchFamily="66" charset="0"/>
              </a:rPr>
              <a:t>  	 </a:t>
            </a:r>
            <a:r>
              <a:rPr lang="en-US" altLang="es-ES" sz="2200" b="1" i="1">
                <a:latin typeface="Comic Sans MS" panose="030F0702030302020204" pitchFamily="66" charset="0"/>
              </a:rPr>
              <a:t>Il Duomo</a:t>
            </a:r>
            <a:r>
              <a:rPr lang="en-US" altLang="es-ES" sz="2200" b="1">
                <a:latin typeface="Comic Sans MS" panose="030F0702030302020204" pitchFamily="66" charset="0"/>
              </a:rPr>
              <a:t>      St. Peter’s       St. Paul’s        US capital </a:t>
            </a:r>
            <a:br>
              <a:rPr lang="en-US" altLang="es-ES" sz="2200" b="1">
                <a:latin typeface="Comic Sans MS" panose="030F0702030302020204" pitchFamily="66" charset="0"/>
              </a:rPr>
            </a:br>
            <a:r>
              <a:rPr lang="en-US" altLang="es-ES" sz="2200" b="1">
                <a:latin typeface="Comic Sans MS" panose="030F0702030302020204" pitchFamily="66" charset="0"/>
              </a:rPr>
              <a:t>(Florence)          (Rome)         (London)      (Washington)</a:t>
            </a:r>
          </a:p>
        </p:txBody>
      </p:sp>
      <p:pic>
        <p:nvPicPr>
          <p:cNvPr id="224262" name="Picture 6" descr="stpeters1_dome_1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2819400"/>
            <a:ext cx="2130425" cy="266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263" name="Picture 7" descr="Roll_16_-_8"/>
          <p:cNvPicPr>
            <a:picLocks noChangeAspect="1" noChangeArrowheads="1"/>
          </p:cNvPicPr>
          <p:nvPr/>
        </p:nvPicPr>
        <p:blipFill>
          <a:blip r:embed="rId3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819400"/>
            <a:ext cx="2133600" cy="266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264" name="Picture 8" descr="CapitalDome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2819400"/>
            <a:ext cx="2197100" cy="266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265" name="Picture 9" descr="Il_Duomo"/>
          <p:cNvPicPr>
            <a:picLocks noChangeAspect="1" noChangeArrowheads="1"/>
          </p:cNvPicPr>
          <p:nvPr/>
        </p:nvPicPr>
        <p:blipFill>
          <a:blip r:embed="rId5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819400"/>
            <a:ext cx="2189162" cy="266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2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2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mtClean="0">
                <a:solidFill>
                  <a:schemeClr val="bg1"/>
                </a:solidFill>
              </a:rPr>
              <a:t> </a:t>
            </a:r>
            <a:r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t>Influcenced by archectiture of the </a:t>
            </a:r>
            <a:r>
              <a:rPr lang="en-US" altLang="es-ES" u="sng" smtClean="0">
                <a:solidFill>
                  <a:schemeClr val="bg1"/>
                </a:solidFill>
                <a:latin typeface="Garamond" panose="02020404030301010803" pitchFamily="18" charset="0"/>
              </a:rPr>
              <a:t>classical    period (Greece, Rome)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t> Use of </a:t>
            </a:r>
            <a:r>
              <a:rPr lang="en-US" altLang="es-ES" u="sng" smtClean="0">
                <a:solidFill>
                  <a:schemeClr val="bg1"/>
                </a:solidFill>
                <a:latin typeface="Garamond" panose="02020404030301010803" pitchFamily="18" charset="0"/>
              </a:rPr>
              <a:t>Domes, arches, and columns</a:t>
            </a:r>
            <a:r>
              <a:rPr lang="en-US" altLang="es-ES" smtClean="0">
                <a:solidFill>
                  <a:schemeClr val="bg1"/>
                </a:solidFill>
                <a:latin typeface="Garamond" panose="02020404030301010803" pitchFamily="18" charset="0"/>
              </a:rPr>
              <a:t>. 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endParaRPr lang="en-US" altLang="es-ES" smtClean="0">
              <a:solidFill>
                <a:schemeClr val="bg1"/>
              </a:solidFill>
            </a:endParaRPr>
          </a:p>
        </p:txBody>
      </p:sp>
      <p:sp>
        <p:nvSpPr>
          <p:cNvPr id="116739" name="AutoShape 4"/>
          <p:cNvSpPr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106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s-ES" sz="4000" b="1">
                <a:solidFill>
                  <a:schemeClr val="bg1"/>
                </a:solidFill>
                <a:latin typeface="Garamond" panose="02020404030301010803" pitchFamily="18" charset="0"/>
              </a:rPr>
              <a:t>Characteristics of Renaissance Architecture</a:t>
            </a:r>
          </a:p>
        </p:txBody>
      </p:sp>
      <p:pic>
        <p:nvPicPr>
          <p:cNvPr id="22533" name="Picture 4" descr="http://www.motodreamers.com/03gneuro/n293piz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2133600" cy="3222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european-architecture.info/euro(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2673350" cy="3352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5" name="Picture 10" descr="http://www.italian-renaissance-art.com/images/Pazzi-Chape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3505200"/>
            <a:ext cx="3241675" cy="2895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143000"/>
          </a:xfrm>
          <a:solidFill>
            <a:schemeClr val="accent2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s-ES" sz="3200" b="1" smtClean="0">
                <a:solidFill>
                  <a:srgbClr val="FFCC00"/>
                </a:solidFill>
              </a:rPr>
              <a:t>The Renaissance brought a new way of thinking and living to Europe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676400"/>
            <a:ext cx="8001000" cy="4343400"/>
          </a:xfrm>
        </p:spPr>
        <p:txBody>
          <a:bodyPr/>
          <a:lstStyle/>
          <a:p>
            <a:r>
              <a:rPr lang="en-US" altLang="es-ES" sz="4400" smtClean="0">
                <a:latin typeface="Times New Roman" panose="02020603050405020304" pitchFamily="18" charset="0"/>
              </a:rPr>
              <a:t>A new worldview was emerging</a:t>
            </a:r>
          </a:p>
          <a:p>
            <a:r>
              <a:rPr lang="en-US" altLang="es-ES" sz="4400" smtClean="0">
                <a:latin typeface="Times New Roman" panose="02020603050405020304" pitchFamily="18" charset="0"/>
              </a:rPr>
              <a:t>The medieval Christian worldview was giving way to a </a:t>
            </a:r>
            <a:r>
              <a:rPr lang="en-US" altLang="es-ES" sz="4400" b="1" smtClean="0">
                <a:latin typeface="Times New Roman" panose="02020603050405020304" pitchFamily="18" charset="0"/>
              </a:rPr>
              <a:t>more </a:t>
            </a:r>
            <a:r>
              <a:rPr lang="en-US" altLang="es-ES" sz="4400" b="1" u="sng" smtClean="0">
                <a:latin typeface="Times New Roman" panose="02020603050405020304" pitchFamily="18" charset="0"/>
              </a:rPr>
              <a:t>MODERN</a:t>
            </a:r>
            <a:r>
              <a:rPr lang="en-US" altLang="es-ES" sz="4400" u="sng" smtClean="0">
                <a:latin typeface="Times New Roman" panose="02020603050405020304" pitchFamily="18" charset="0"/>
              </a:rPr>
              <a:t> </a:t>
            </a:r>
            <a:r>
              <a:rPr lang="en-US" altLang="es-ES" sz="4400" smtClean="0">
                <a:latin typeface="Times New Roman" panose="02020603050405020304" pitchFamily="18" charset="0"/>
              </a:rPr>
              <a:t>(secular and humanistic) view of the world and humanity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8"/>
            <a:ext cx="8229600" cy="639762"/>
          </a:xfrm>
          <a:solidFill>
            <a:schemeClr val="accent2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s-ES" sz="2800" b="1" smtClean="0">
                <a:solidFill>
                  <a:srgbClr val="FFCC00"/>
                </a:solidFill>
                <a:latin typeface="Boopee" pitchFamily="2" charset="0"/>
              </a:rPr>
              <a:t>How did the Renaissance change thought?</a:t>
            </a:r>
          </a:p>
        </p:txBody>
      </p:sp>
      <p:graphicFrame>
        <p:nvGraphicFramePr>
          <p:cNvPr id="167939" name="Group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68863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17239039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626288199"/>
                    </a:ext>
                  </a:extLst>
                </a:gridCol>
              </a:tblGrid>
              <a:tr h="7555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Before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After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743219"/>
                  </a:ext>
                </a:extLst>
              </a:tr>
              <a:tr h="7524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Focus on Afterlife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Focus on this life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26693"/>
                  </a:ext>
                </a:extLst>
              </a:tr>
              <a:tr h="7555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The Individual not important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The Individual is important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9798"/>
                  </a:ext>
                </a:extLst>
              </a:tr>
              <a:tr h="10972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Little focus on learning and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the arts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Focus on learning the “Classics” (The Iliad, Aristotle) to inspire learning and the arts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480544"/>
                  </a:ext>
                </a:extLst>
              </a:tr>
              <a:tr h="7524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“Dark” Ages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“Rebirth”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539033"/>
                  </a:ext>
                </a:extLst>
              </a:tr>
              <a:tr h="7555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Age of “Faith”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itchFamily="-106" charset="-128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panose="020B0604020202020204" pitchFamily="34" charset="0"/>
                          <a:ea typeface="ＭＳ Ｐゴシック" pitchFamily="-106" charset="-128"/>
                        </a:rPr>
                        <a:t>Age of Reason</a:t>
                      </a:r>
                    </a:p>
                  </a:txBody>
                  <a:tcPr marT="45716" marB="45716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707782"/>
                  </a:ext>
                </a:extLst>
              </a:tr>
            </a:tbl>
          </a:graphicData>
        </a:graphic>
      </p:graphicFrame>
      <p:sp>
        <p:nvSpPr>
          <p:cNvPr id="125977" name="Line 25"/>
          <p:cNvSpPr>
            <a:spLocks noChangeShapeType="1"/>
          </p:cNvSpPr>
          <p:nvPr/>
        </p:nvSpPr>
        <p:spPr bwMode="auto">
          <a:xfrm>
            <a:off x="3505200" y="2590800"/>
            <a:ext cx="2590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5978" name="Line 26"/>
          <p:cNvSpPr>
            <a:spLocks noChangeShapeType="1"/>
          </p:cNvSpPr>
          <p:nvPr/>
        </p:nvSpPr>
        <p:spPr bwMode="auto">
          <a:xfrm>
            <a:off x="3276600" y="6019800"/>
            <a:ext cx="2590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5979" name="Line 27"/>
          <p:cNvSpPr>
            <a:spLocks noChangeShapeType="1"/>
          </p:cNvSpPr>
          <p:nvPr/>
        </p:nvSpPr>
        <p:spPr bwMode="auto">
          <a:xfrm>
            <a:off x="3276600" y="5257800"/>
            <a:ext cx="3657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5980" name="Line 28"/>
          <p:cNvSpPr>
            <a:spLocks noChangeShapeType="1"/>
          </p:cNvSpPr>
          <p:nvPr/>
        </p:nvSpPr>
        <p:spPr bwMode="auto">
          <a:xfrm>
            <a:off x="4267200" y="3352800"/>
            <a:ext cx="838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5981" name="Line 29"/>
          <p:cNvSpPr>
            <a:spLocks noChangeShapeType="1"/>
          </p:cNvSpPr>
          <p:nvPr/>
        </p:nvSpPr>
        <p:spPr bwMode="auto">
          <a:xfrm>
            <a:off x="4114800" y="4114800"/>
            <a:ext cx="838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Microsoft Office PowerPoint</Application>
  <PresentationFormat>Presentación en pantalla (4:3)</PresentationFormat>
  <Paragraphs>335</Paragraphs>
  <Slides>91</Slides>
  <Notes>21</Notes>
  <HiddenSlides>8</HiddenSlides>
  <MMClips>0</MMClips>
  <ScaleCrop>false</ScaleCrop>
  <HeadingPairs>
    <vt:vector size="8" baseType="variant">
      <vt:variant>
        <vt:lpstr>Fuentes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91</vt:i4>
      </vt:variant>
    </vt:vector>
  </HeadingPairs>
  <TitlesOfParts>
    <vt:vector size="110" baseType="lpstr">
      <vt:lpstr>Algerian</vt:lpstr>
      <vt:lpstr>Arabic Typesetting</vt:lpstr>
      <vt:lpstr>Arial</vt:lpstr>
      <vt:lpstr>Arial Narrow</vt:lpstr>
      <vt:lpstr>BlackChancery</vt:lpstr>
      <vt:lpstr>Boopee</vt:lpstr>
      <vt:lpstr>Calibri</vt:lpstr>
      <vt:lpstr>Comic Sans MS</vt:lpstr>
      <vt:lpstr>David</vt:lpstr>
      <vt:lpstr>Garamond</vt:lpstr>
      <vt:lpstr>Lucida Sans</vt:lpstr>
      <vt:lpstr>ＭＳ Ｐゴシック</vt:lpstr>
      <vt:lpstr>PressWriter Symbols</vt:lpstr>
      <vt:lpstr>Tempus Sans ITC</vt:lpstr>
      <vt:lpstr>Times New Roman</vt:lpstr>
      <vt:lpstr>Wingdings</vt:lpstr>
      <vt:lpstr>Default Design</vt:lpstr>
      <vt:lpstr>Clip</vt:lpstr>
      <vt:lpstr>Photo Editor Photo</vt:lpstr>
      <vt:lpstr>Presentación de PowerPoint</vt:lpstr>
      <vt:lpstr>Presentación de PowerPoint</vt:lpstr>
      <vt:lpstr>Masaccio’s “Trinity”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Last Supper</vt:lpstr>
      <vt:lpstr>Leonardo da Vinci, “Last Supper”</vt:lpstr>
      <vt:lpstr>“Last Supper” Perspective</vt:lpstr>
      <vt:lpstr>Presentación de PowerPoint</vt:lpstr>
      <vt:lpstr>Presentación de PowerPoint</vt:lpstr>
      <vt:lpstr>Presentación de PowerPoint</vt:lpstr>
      <vt:lpstr>Presentación de PowerPoint</vt:lpstr>
      <vt:lpstr>Leonardo Da Vinci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 David</vt:lpstr>
      <vt:lpstr>Presentación de PowerPoint</vt:lpstr>
      <vt:lpstr>Presentación de PowerPoint</vt:lpstr>
      <vt:lpstr>Presentación de PowerPoint</vt:lpstr>
      <vt:lpstr>Michelangelo’s Detail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Creation</vt:lpstr>
      <vt:lpstr>Michelangelo, Sistine Chapel</vt:lpstr>
      <vt:lpstr>Michelangelo, Sistine Chapel</vt:lpstr>
      <vt:lpstr>Presentación de PowerPoint</vt:lpstr>
      <vt:lpstr>Donatello (Donato di Niccolò di Betto Bardi)</vt:lpstr>
      <vt:lpstr>Raphel Sanzio</vt:lpstr>
      <vt:lpstr>Raphael’s “School of Athens”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Raphael’s “School of Athens”</vt:lpstr>
      <vt:lpstr>Raphel Sanzio</vt:lpstr>
      <vt:lpstr>Presentación de PowerPoint</vt:lpstr>
      <vt:lpstr>Aspects of  Italian Renaissance Art</vt:lpstr>
      <vt:lpstr>Presentación de PowerPoint</vt:lpstr>
      <vt:lpstr>Characteristics of Northern Renaissance Art</vt:lpstr>
      <vt:lpstr>Jan Van Eyck - Flanders</vt:lpstr>
      <vt:lpstr>Jan Van Eyck - Flanders</vt:lpstr>
      <vt:lpstr>Albrcht Durer</vt:lpstr>
      <vt:lpstr>Albrcht Durer - Germany</vt:lpstr>
      <vt:lpstr>Hans Holbein</vt:lpstr>
      <vt:lpstr>Bruegel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Filippo Brunelleschi</vt:lpstr>
      <vt:lpstr>Presentación de PowerPoint</vt:lpstr>
      <vt:lpstr>Presentación de PowerPoint</vt:lpstr>
      <vt:lpstr>Presentación de PowerPoint</vt:lpstr>
      <vt:lpstr>Presentación de PowerPoint</vt:lpstr>
      <vt:lpstr>The Renaissance brought a new way of thinking and living to Europe</vt:lpstr>
      <vt:lpstr>How did the Renaissance change thought?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2015-12-23T18:18:56Z</dcterms:created>
  <dcterms:modified xsi:type="dcterms:W3CDTF">2015-12-23T18:22:52Z</dcterms:modified>
</cp:coreProperties>
</file>