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286" r:id="rId2"/>
    <p:sldId id="318" r:id="rId3"/>
    <p:sldId id="294" r:id="rId4"/>
    <p:sldId id="315" r:id="rId5"/>
    <p:sldId id="316" r:id="rId6"/>
    <p:sldId id="317" r:id="rId7"/>
    <p:sldId id="311" r:id="rId8"/>
    <p:sldId id="309" r:id="rId9"/>
    <p:sldId id="275" r:id="rId10"/>
    <p:sldId id="300" r:id="rId11"/>
    <p:sldId id="301" r:id="rId12"/>
    <p:sldId id="302" r:id="rId13"/>
    <p:sldId id="276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702" autoAdjust="0"/>
    <p:restoredTop sz="90929"/>
  </p:normalViewPr>
  <p:slideViewPr>
    <p:cSldViewPr>
      <p:cViewPr varScale="1">
        <p:scale>
          <a:sx n="78" d="100"/>
          <a:sy n="78" d="100"/>
        </p:scale>
        <p:origin x="16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6DAB80-948A-4E91-9D68-ACE1747330A2}" type="doc">
      <dgm:prSet loTypeId="urn:microsoft.com/office/officeart/2005/8/layout/list1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1A9326F-8676-4C11-A419-51E443A60F42}">
      <dgm:prSet/>
      <dgm:spPr/>
      <dgm:t>
        <a:bodyPr/>
        <a:lstStyle/>
        <a:p>
          <a:r>
            <a:rPr lang="en-US"/>
            <a:t>Benefits</a:t>
          </a:r>
        </a:p>
      </dgm:t>
    </dgm:pt>
    <dgm:pt modelId="{4A142242-FAC0-4E40-A139-4721BE269B03}" type="parTrans" cxnId="{71F5BA91-3E7F-41B9-9977-8332580663DE}">
      <dgm:prSet/>
      <dgm:spPr/>
      <dgm:t>
        <a:bodyPr/>
        <a:lstStyle/>
        <a:p>
          <a:endParaRPr lang="en-US"/>
        </a:p>
      </dgm:t>
    </dgm:pt>
    <dgm:pt modelId="{9DAA7786-1B5D-4FEA-8425-DEC7A70BFBC7}" type="sibTrans" cxnId="{71F5BA91-3E7F-41B9-9977-8332580663DE}">
      <dgm:prSet/>
      <dgm:spPr/>
      <dgm:t>
        <a:bodyPr/>
        <a:lstStyle/>
        <a:p>
          <a:endParaRPr lang="en-US"/>
        </a:p>
      </dgm:t>
    </dgm:pt>
    <dgm:pt modelId="{A3E973FC-BCEC-4602-B4F1-F02279CD00A5}">
      <dgm:prSet/>
      <dgm:spPr/>
      <dgm:t>
        <a:bodyPr/>
        <a:lstStyle/>
        <a:p>
          <a:r>
            <a:rPr lang="en-US"/>
            <a:t>Clear decision-maker</a:t>
          </a:r>
        </a:p>
      </dgm:t>
    </dgm:pt>
    <dgm:pt modelId="{65D7F199-E1C2-400B-BF59-CBA806A64A2F}" type="parTrans" cxnId="{864B6A84-A7D7-4F85-BA81-7B12395F1290}">
      <dgm:prSet/>
      <dgm:spPr/>
      <dgm:t>
        <a:bodyPr/>
        <a:lstStyle/>
        <a:p>
          <a:endParaRPr lang="en-US"/>
        </a:p>
      </dgm:t>
    </dgm:pt>
    <dgm:pt modelId="{979BE262-35E3-467E-A512-D6E088C80DFD}" type="sibTrans" cxnId="{864B6A84-A7D7-4F85-BA81-7B12395F1290}">
      <dgm:prSet/>
      <dgm:spPr/>
      <dgm:t>
        <a:bodyPr/>
        <a:lstStyle/>
        <a:p>
          <a:endParaRPr lang="en-US"/>
        </a:p>
      </dgm:t>
    </dgm:pt>
    <dgm:pt modelId="{04A6D4BB-33B8-497E-B03C-F3EB869F031F}">
      <dgm:prSet/>
      <dgm:spPr/>
      <dgm:t>
        <a:bodyPr/>
        <a:lstStyle/>
        <a:p>
          <a:r>
            <a:rPr lang="en-US"/>
            <a:t>Stability with clear leader                                     </a:t>
          </a:r>
        </a:p>
      </dgm:t>
    </dgm:pt>
    <dgm:pt modelId="{6592E815-F378-4FA1-9EA9-ADC63D8E8BAD}" type="parTrans" cxnId="{FAA53A22-F675-4AE4-A568-ACE3875E19FC}">
      <dgm:prSet/>
      <dgm:spPr/>
      <dgm:t>
        <a:bodyPr/>
        <a:lstStyle/>
        <a:p>
          <a:endParaRPr lang="en-US"/>
        </a:p>
      </dgm:t>
    </dgm:pt>
    <dgm:pt modelId="{55950D11-8A8C-4BD0-92AE-D7DF583348D8}" type="sibTrans" cxnId="{FAA53A22-F675-4AE4-A568-ACE3875E19FC}">
      <dgm:prSet/>
      <dgm:spPr/>
      <dgm:t>
        <a:bodyPr/>
        <a:lstStyle/>
        <a:p>
          <a:endParaRPr lang="en-US"/>
        </a:p>
      </dgm:t>
    </dgm:pt>
    <dgm:pt modelId="{F73EE7E5-8D70-4654-BFFE-94A7725178D2}">
      <dgm:prSet/>
      <dgm:spPr/>
      <dgm:t>
        <a:bodyPr/>
        <a:lstStyle/>
        <a:p>
          <a:r>
            <a:rPr lang="en-US"/>
            <a:t>the future</a:t>
          </a:r>
        </a:p>
      </dgm:t>
    </dgm:pt>
    <dgm:pt modelId="{AD51F933-3024-40AC-BD52-7A9B69632019}" type="parTrans" cxnId="{C01954D4-0BD7-4D70-A205-B23AF5CE6575}">
      <dgm:prSet/>
      <dgm:spPr/>
      <dgm:t>
        <a:bodyPr/>
        <a:lstStyle/>
        <a:p>
          <a:endParaRPr lang="en-US"/>
        </a:p>
      </dgm:t>
    </dgm:pt>
    <dgm:pt modelId="{101204DE-1808-4297-9490-4CF2CC17FAC6}" type="sibTrans" cxnId="{C01954D4-0BD7-4D70-A205-B23AF5CE6575}">
      <dgm:prSet/>
      <dgm:spPr/>
      <dgm:t>
        <a:bodyPr/>
        <a:lstStyle/>
        <a:p>
          <a:endParaRPr lang="en-US"/>
        </a:p>
      </dgm:t>
    </dgm:pt>
    <dgm:pt modelId="{7E86B9A1-256A-45C3-AB78-02E9F05F9578}">
      <dgm:prSet/>
      <dgm:spPr/>
      <dgm:t>
        <a:bodyPr/>
        <a:lstStyle/>
        <a:p>
          <a:r>
            <a:rPr lang="en-US"/>
            <a:t>Disadvantages</a:t>
          </a:r>
        </a:p>
      </dgm:t>
    </dgm:pt>
    <dgm:pt modelId="{A61FC5CB-6F33-4CCE-92D5-0B0E960C1144}" type="parTrans" cxnId="{4240FB8E-43BA-4F7D-BCFF-C156D7F9D704}">
      <dgm:prSet/>
      <dgm:spPr/>
      <dgm:t>
        <a:bodyPr/>
        <a:lstStyle/>
        <a:p>
          <a:endParaRPr lang="en-US"/>
        </a:p>
      </dgm:t>
    </dgm:pt>
    <dgm:pt modelId="{D6EA642C-9E82-44EB-B6EC-8D51ED6A7793}" type="sibTrans" cxnId="{4240FB8E-43BA-4F7D-BCFF-C156D7F9D704}">
      <dgm:prSet/>
      <dgm:spPr/>
      <dgm:t>
        <a:bodyPr/>
        <a:lstStyle/>
        <a:p>
          <a:endParaRPr lang="en-US"/>
        </a:p>
      </dgm:t>
    </dgm:pt>
    <dgm:pt modelId="{0EF4024A-0813-47BD-80C4-5870FBB06E4A}">
      <dgm:prSet/>
      <dgm:spPr/>
      <dgm:t>
        <a:bodyPr/>
        <a:lstStyle/>
        <a:p>
          <a:r>
            <a:rPr lang="en-US"/>
            <a:t>Lack of citizen participation</a:t>
          </a:r>
        </a:p>
      </dgm:t>
    </dgm:pt>
    <dgm:pt modelId="{302FD6EB-BEFD-42E4-B8EB-C3D61B4D0EA5}" type="parTrans" cxnId="{B2AB3D53-6EA2-4346-BC8A-3C736372A4E3}">
      <dgm:prSet/>
      <dgm:spPr/>
      <dgm:t>
        <a:bodyPr/>
        <a:lstStyle/>
        <a:p>
          <a:endParaRPr lang="en-US"/>
        </a:p>
      </dgm:t>
    </dgm:pt>
    <dgm:pt modelId="{9B35F7A5-C8DA-4D3D-A6B6-E49AF25ADBF5}" type="sibTrans" cxnId="{B2AB3D53-6EA2-4346-BC8A-3C736372A4E3}">
      <dgm:prSet/>
      <dgm:spPr/>
      <dgm:t>
        <a:bodyPr/>
        <a:lstStyle/>
        <a:p>
          <a:endParaRPr lang="en-US"/>
        </a:p>
      </dgm:t>
    </dgm:pt>
    <dgm:pt modelId="{7CEFEF00-7911-4F67-8736-BEBBCC5FE53D}">
      <dgm:prSet/>
      <dgm:spPr/>
      <dgm:t>
        <a:bodyPr/>
        <a:lstStyle/>
        <a:p>
          <a:r>
            <a:rPr lang="en-US"/>
            <a:t>Lack of citizen choice and rights</a:t>
          </a:r>
        </a:p>
      </dgm:t>
    </dgm:pt>
    <dgm:pt modelId="{D78F84B3-1114-4FA8-94DC-434E9F30392E}" type="parTrans" cxnId="{AB264B06-ADD6-4CA5-AD81-DEF133B30DF8}">
      <dgm:prSet/>
      <dgm:spPr/>
      <dgm:t>
        <a:bodyPr/>
        <a:lstStyle/>
        <a:p>
          <a:endParaRPr lang="en-US"/>
        </a:p>
      </dgm:t>
    </dgm:pt>
    <dgm:pt modelId="{C1E2048B-D74C-4591-AD35-1D5AC3774281}" type="sibTrans" cxnId="{AB264B06-ADD6-4CA5-AD81-DEF133B30DF8}">
      <dgm:prSet/>
      <dgm:spPr/>
      <dgm:t>
        <a:bodyPr/>
        <a:lstStyle/>
        <a:p>
          <a:endParaRPr lang="en-US"/>
        </a:p>
      </dgm:t>
    </dgm:pt>
    <dgm:pt modelId="{AB409A26-8949-4F1F-B0CC-343D908E5814}">
      <dgm:prSet/>
      <dgm:spPr/>
      <dgm:t>
        <a:bodyPr/>
        <a:lstStyle/>
        <a:p>
          <a:r>
            <a:rPr lang="en-US"/>
            <a:t>Infrequent/erratic changes in leaders</a:t>
          </a:r>
        </a:p>
      </dgm:t>
    </dgm:pt>
    <dgm:pt modelId="{ED31225B-C7C9-4D36-B20C-E0EC131C1B7B}" type="parTrans" cxnId="{FEE41978-6B5A-48D8-A364-0D6617F5AEDC}">
      <dgm:prSet/>
      <dgm:spPr/>
      <dgm:t>
        <a:bodyPr/>
        <a:lstStyle/>
        <a:p>
          <a:endParaRPr lang="en-US"/>
        </a:p>
      </dgm:t>
    </dgm:pt>
    <dgm:pt modelId="{45695DA8-2DF2-4ED2-9317-4CE6566C152A}" type="sibTrans" cxnId="{FEE41978-6B5A-48D8-A364-0D6617F5AEDC}">
      <dgm:prSet/>
      <dgm:spPr/>
      <dgm:t>
        <a:bodyPr/>
        <a:lstStyle/>
        <a:p>
          <a:endParaRPr lang="en-US"/>
        </a:p>
      </dgm:t>
    </dgm:pt>
    <dgm:pt modelId="{AC5C6A13-69FC-4A94-BBB8-D337B1307112}">
      <dgm:prSet/>
      <dgm:spPr/>
      <dgm:t>
        <a:bodyPr/>
        <a:lstStyle/>
        <a:p>
          <a:r>
            <a:rPr lang="en-US"/>
            <a:t>Example Countries</a:t>
          </a:r>
        </a:p>
      </dgm:t>
    </dgm:pt>
    <dgm:pt modelId="{B761CE16-C8CD-43D0-BC0C-833479F8E010}" type="parTrans" cxnId="{44F40B81-3C33-4C5E-AE9F-99678EFE161E}">
      <dgm:prSet/>
      <dgm:spPr/>
      <dgm:t>
        <a:bodyPr/>
        <a:lstStyle/>
        <a:p>
          <a:endParaRPr lang="en-US"/>
        </a:p>
      </dgm:t>
    </dgm:pt>
    <dgm:pt modelId="{E018AADD-25CA-45FB-9E58-5E68C5AA371E}" type="sibTrans" cxnId="{44F40B81-3C33-4C5E-AE9F-99678EFE161E}">
      <dgm:prSet/>
      <dgm:spPr/>
      <dgm:t>
        <a:bodyPr/>
        <a:lstStyle/>
        <a:p>
          <a:endParaRPr lang="en-US"/>
        </a:p>
      </dgm:t>
    </dgm:pt>
    <dgm:pt modelId="{D1F323DD-DC38-4322-A182-CB0B509E80B8}">
      <dgm:prSet/>
      <dgm:spPr/>
      <dgm:t>
        <a:bodyPr/>
        <a:lstStyle/>
        <a:p>
          <a:r>
            <a:rPr lang="en-US"/>
            <a:t>France and Spain PRE-ENLIGHTENMENT</a:t>
          </a:r>
        </a:p>
      </dgm:t>
    </dgm:pt>
    <dgm:pt modelId="{EAD4C279-2FCA-465D-AD9C-88DF45D5C916}" type="parTrans" cxnId="{0FF65E40-6AF5-4877-B4E7-36F5EF25AC97}">
      <dgm:prSet/>
      <dgm:spPr/>
      <dgm:t>
        <a:bodyPr/>
        <a:lstStyle/>
        <a:p>
          <a:endParaRPr lang="en-US"/>
        </a:p>
      </dgm:t>
    </dgm:pt>
    <dgm:pt modelId="{FDF58450-F671-412E-9BE1-FACE89411F45}" type="sibTrans" cxnId="{0FF65E40-6AF5-4877-B4E7-36F5EF25AC97}">
      <dgm:prSet/>
      <dgm:spPr/>
      <dgm:t>
        <a:bodyPr/>
        <a:lstStyle/>
        <a:p>
          <a:endParaRPr lang="en-US"/>
        </a:p>
      </dgm:t>
    </dgm:pt>
    <dgm:pt modelId="{32555B58-549A-40D6-85F5-326C2D6C322C}">
      <dgm:prSet/>
      <dgm:spPr/>
      <dgm:t>
        <a:bodyPr/>
        <a:lstStyle/>
        <a:p>
          <a:r>
            <a:rPr lang="en-US"/>
            <a:t>Saudi Arabia today</a:t>
          </a:r>
        </a:p>
      </dgm:t>
    </dgm:pt>
    <dgm:pt modelId="{9680606C-49A1-4060-B875-4A2C56115BE0}" type="parTrans" cxnId="{6D00175B-5956-469C-8818-7F38B3386F65}">
      <dgm:prSet/>
      <dgm:spPr/>
      <dgm:t>
        <a:bodyPr/>
        <a:lstStyle/>
        <a:p>
          <a:endParaRPr lang="en-US"/>
        </a:p>
      </dgm:t>
    </dgm:pt>
    <dgm:pt modelId="{59BE768D-2087-497C-9E1E-7091C2BF9669}" type="sibTrans" cxnId="{6D00175B-5956-469C-8818-7F38B3386F65}">
      <dgm:prSet/>
      <dgm:spPr/>
      <dgm:t>
        <a:bodyPr/>
        <a:lstStyle/>
        <a:p>
          <a:endParaRPr lang="en-US"/>
        </a:p>
      </dgm:t>
    </dgm:pt>
    <dgm:pt modelId="{A4446E8E-F81B-47A9-9F1E-901B4E3DA131}" type="pres">
      <dgm:prSet presAssocID="{1D6DAB80-948A-4E91-9D68-ACE1747330A2}" presName="linear" presStyleCnt="0">
        <dgm:presLayoutVars>
          <dgm:dir/>
          <dgm:animLvl val="lvl"/>
          <dgm:resizeHandles val="exact"/>
        </dgm:presLayoutVars>
      </dgm:prSet>
      <dgm:spPr/>
    </dgm:pt>
    <dgm:pt modelId="{5936C2C0-6027-4323-9306-CB1825CFD637}" type="pres">
      <dgm:prSet presAssocID="{F1A9326F-8676-4C11-A419-51E443A60F42}" presName="parentLin" presStyleCnt="0"/>
      <dgm:spPr/>
    </dgm:pt>
    <dgm:pt modelId="{7C2BC197-30C2-4ADC-AEAF-E26E6B56A8D0}" type="pres">
      <dgm:prSet presAssocID="{F1A9326F-8676-4C11-A419-51E443A60F42}" presName="parentLeftMargin" presStyleLbl="node1" presStyleIdx="0" presStyleCnt="3"/>
      <dgm:spPr/>
    </dgm:pt>
    <dgm:pt modelId="{4DED87BC-BA0F-4CCF-8848-BAA335D7C8FF}" type="pres">
      <dgm:prSet presAssocID="{F1A9326F-8676-4C11-A419-51E443A60F4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83AAE98-8E5B-4BA3-8782-822C4076F74E}" type="pres">
      <dgm:prSet presAssocID="{F1A9326F-8676-4C11-A419-51E443A60F42}" presName="negativeSpace" presStyleCnt="0"/>
      <dgm:spPr/>
    </dgm:pt>
    <dgm:pt modelId="{B6F4F401-BCDF-4A70-A16E-A2D27B0F2760}" type="pres">
      <dgm:prSet presAssocID="{F1A9326F-8676-4C11-A419-51E443A60F42}" presName="childText" presStyleLbl="conFgAcc1" presStyleIdx="0" presStyleCnt="3">
        <dgm:presLayoutVars>
          <dgm:bulletEnabled val="1"/>
        </dgm:presLayoutVars>
      </dgm:prSet>
      <dgm:spPr/>
    </dgm:pt>
    <dgm:pt modelId="{9FDFB5D7-F15B-41B0-B22F-5CBF406583E8}" type="pres">
      <dgm:prSet presAssocID="{9DAA7786-1B5D-4FEA-8425-DEC7A70BFBC7}" presName="spaceBetweenRectangles" presStyleCnt="0"/>
      <dgm:spPr/>
    </dgm:pt>
    <dgm:pt modelId="{7528EA31-A668-4A15-8B8E-AD275B41251E}" type="pres">
      <dgm:prSet presAssocID="{7E86B9A1-256A-45C3-AB78-02E9F05F9578}" presName="parentLin" presStyleCnt="0"/>
      <dgm:spPr/>
    </dgm:pt>
    <dgm:pt modelId="{92F40DB8-C8F7-4E28-A839-6573D000CAFC}" type="pres">
      <dgm:prSet presAssocID="{7E86B9A1-256A-45C3-AB78-02E9F05F9578}" presName="parentLeftMargin" presStyleLbl="node1" presStyleIdx="0" presStyleCnt="3"/>
      <dgm:spPr/>
    </dgm:pt>
    <dgm:pt modelId="{229F3813-A1D0-428D-B9E3-7989D773725E}" type="pres">
      <dgm:prSet presAssocID="{7E86B9A1-256A-45C3-AB78-02E9F05F957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3E621C1-73F1-417E-A767-082D4A57DDA3}" type="pres">
      <dgm:prSet presAssocID="{7E86B9A1-256A-45C3-AB78-02E9F05F9578}" presName="negativeSpace" presStyleCnt="0"/>
      <dgm:spPr/>
    </dgm:pt>
    <dgm:pt modelId="{7AE06B98-2BAD-403B-AC5E-A6C0707BD65D}" type="pres">
      <dgm:prSet presAssocID="{7E86B9A1-256A-45C3-AB78-02E9F05F9578}" presName="childText" presStyleLbl="conFgAcc1" presStyleIdx="1" presStyleCnt="3">
        <dgm:presLayoutVars>
          <dgm:bulletEnabled val="1"/>
        </dgm:presLayoutVars>
      </dgm:prSet>
      <dgm:spPr/>
    </dgm:pt>
    <dgm:pt modelId="{70BBF542-7055-47B4-B601-536E3878DC6F}" type="pres">
      <dgm:prSet presAssocID="{D6EA642C-9E82-44EB-B6EC-8D51ED6A7793}" presName="spaceBetweenRectangles" presStyleCnt="0"/>
      <dgm:spPr/>
    </dgm:pt>
    <dgm:pt modelId="{11EA7C95-5C04-4FCE-92B3-0DB0BB8A0ECB}" type="pres">
      <dgm:prSet presAssocID="{AC5C6A13-69FC-4A94-BBB8-D337B1307112}" presName="parentLin" presStyleCnt="0"/>
      <dgm:spPr/>
    </dgm:pt>
    <dgm:pt modelId="{FF933E1C-2DDD-4708-87AF-E1B3102D2CF6}" type="pres">
      <dgm:prSet presAssocID="{AC5C6A13-69FC-4A94-BBB8-D337B1307112}" presName="parentLeftMargin" presStyleLbl="node1" presStyleIdx="1" presStyleCnt="3"/>
      <dgm:spPr/>
    </dgm:pt>
    <dgm:pt modelId="{0FD04666-309A-41AC-A1BB-4BAB348FDC89}" type="pres">
      <dgm:prSet presAssocID="{AC5C6A13-69FC-4A94-BBB8-D337B130711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76CED1C-A552-4F5F-A27A-3CBEEDFCA4C0}" type="pres">
      <dgm:prSet presAssocID="{AC5C6A13-69FC-4A94-BBB8-D337B1307112}" presName="negativeSpace" presStyleCnt="0"/>
      <dgm:spPr/>
    </dgm:pt>
    <dgm:pt modelId="{745B884E-77E8-4DA3-8205-BF9A4F27C904}" type="pres">
      <dgm:prSet presAssocID="{AC5C6A13-69FC-4A94-BBB8-D337B130711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9532205-891F-444F-8CC8-133EBEFE7C67}" type="presOf" srcId="{7CEFEF00-7911-4F67-8736-BEBBCC5FE53D}" destId="{7AE06B98-2BAD-403B-AC5E-A6C0707BD65D}" srcOrd="0" destOrd="1" presId="urn:microsoft.com/office/officeart/2005/8/layout/list1"/>
    <dgm:cxn modelId="{AB264B06-ADD6-4CA5-AD81-DEF133B30DF8}" srcId="{7E86B9A1-256A-45C3-AB78-02E9F05F9578}" destId="{7CEFEF00-7911-4F67-8736-BEBBCC5FE53D}" srcOrd="1" destOrd="0" parTransId="{D78F84B3-1114-4FA8-94DC-434E9F30392E}" sibTransId="{C1E2048B-D74C-4591-AD35-1D5AC3774281}"/>
    <dgm:cxn modelId="{5EDB920D-90A7-484C-8CB1-EFE4F5EB0F2F}" type="presOf" srcId="{04A6D4BB-33B8-497E-B03C-F3EB869F031F}" destId="{B6F4F401-BCDF-4A70-A16E-A2D27B0F2760}" srcOrd="0" destOrd="1" presId="urn:microsoft.com/office/officeart/2005/8/layout/list1"/>
    <dgm:cxn modelId="{26DB8119-EB52-49EF-BCEC-9F3840F60D1A}" type="presOf" srcId="{D1F323DD-DC38-4322-A182-CB0B509E80B8}" destId="{745B884E-77E8-4DA3-8205-BF9A4F27C904}" srcOrd="0" destOrd="0" presId="urn:microsoft.com/office/officeart/2005/8/layout/list1"/>
    <dgm:cxn modelId="{0D39B220-38D2-4952-9257-6966FC404187}" type="presOf" srcId="{7E86B9A1-256A-45C3-AB78-02E9F05F9578}" destId="{92F40DB8-C8F7-4E28-A839-6573D000CAFC}" srcOrd="0" destOrd="0" presId="urn:microsoft.com/office/officeart/2005/8/layout/list1"/>
    <dgm:cxn modelId="{FAA53A22-F675-4AE4-A568-ACE3875E19FC}" srcId="{F1A9326F-8676-4C11-A419-51E443A60F42}" destId="{04A6D4BB-33B8-497E-B03C-F3EB869F031F}" srcOrd="1" destOrd="0" parTransId="{6592E815-F378-4FA1-9EA9-ADC63D8E8BAD}" sibTransId="{55950D11-8A8C-4BD0-92AE-D7DF583348D8}"/>
    <dgm:cxn modelId="{FA4F0930-764C-4990-90ED-0BC5D328F9E5}" type="presOf" srcId="{A3E973FC-BCEC-4602-B4F1-F02279CD00A5}" destId="{B6F4F401-BCDF-4A70-A16E-A2D27B0F2760}" srcOrd="0" destOrd="0" presId="urn:microsoft.com/office/officeart/2005/8/layout/list1"/>
    <dgm:cxn modelId="{C3061736-98E1-487D-9CA8-76283268D1F9}" type="presOf" srcId="{F1A9326F-8676-4C11-A419-51E443A60F42}" destId="{4DED87BC-BA0F-4CCF-8848-BAA335D7C8FF}" srcOrd="1" destOrd="0" presId="urn:microsoft.com/office/officeart/2005/8/layout/list1"/>
    <dgm:cxn modelId="{0FF65E40-6AF5-4877-B4E7-36F5EF25AC97}" srcId="{AC5C6A13-69FC-4A94-BBB8-D337B1307112}" destId="{D1F323DD-DC38-4322-A182-CB0B509E80B8}" srcOrd="0" destOrd="0" parTransId="{EAD4C279-2FCA-465D-AD9C-88DF45D5C916}" sibTransId="{FDF58450-F671-412E-9BE1-FACE89411F45}"/>
    <dgm:cxn modelId="{6D00175B-5956-469C-8818-7F38B3386F65}" srcId="{D1F323DD-DC38-4322-A182-CB0B509E80B8}" destId="{32555B58-549A-40D6-85F5-326C2D6C322C}" srcOrd="0" destOrd="0" parTransId="{9680606C-49A1-4060-B875-4A2C56115BE0}" sibTransId="{59BE768D-2087-497C-9E1E-7091C2BF9669}"/>
    <dgm:cxn modelId="{DDEFBF5D-FADA-4021-8E08-84FD8FDCC149}" type="presOf" srcId="{F1A9326F-8676-4C11-A419-51E443A60F42}" destId="{7C2BC197-30C2-4ADC-AEAF-E26E6B56A8D0}" srcOrd="0" destOrd="0" presId="urn:microsoft.com/office/officeart/2005/8/layout/list1"/>
    <dgm:cxn modelId="{40663460-EB07-45B1-8A28-181330473026}" type="presOf" srcId="{F73EE7E5-8D70-4654-BFFE-94A7725178D2}" destId="{B6F4F401-BCDF-4A70-A16E-A2D27B0F2760}" srcOrd="0" destOrd="2" presId="urn:microsoft.com/office/officeart/2005/8/layout/list1"/>
    <dgm:cxn modelId="{53986E4B-DE4B-427F-B767-744056BF87C4}" type="presOf" srcId="{0EF4024A-0813-47BD-80C4-5870FBB06E4A}" destId="{7AE06B98-2BAD-403B-AC5E-A6C0707BD65D}" srcOrd="0" destOrd="0" presId="urn:microsoft.com/office/officeart/2005/8/layout/list1"/>
    <dgm:cxn modelId="{B2AB3D53-6EA2-4346-BC8A-3C736372A4E3}" srcId="{7E86B9A1-256A-45C3-AB78-02E9F05F9578}" destId="{0EF4024A-0813-47BD-80C4-5870FBB06E4A}" srcOrd="0" destOrd="0" parTransId="{302FD6EB-BEFD-42E4-B8EB-C3D61B4D0EA5}" sibTransId="{9B35F7A5-C8DA-4D3D-A6B6-E49AF25ADBF5}"/>
    <dgm:cxn modelId="{FEE41978-6B5A-48D8-A364-0D6617F5AEDC}" srcId="{7E86B9A1-256A-45C3-AB78-02E9F05F9578}" destId="{AB409A26-8949-4F1F-B0CC-343D908E5814}" srcOrd="2" destOrd="0" parTransId="{ED31225B-C7C9-4D36-B20C-E0EC131C1B7B}" sibTransId="{45695DA8-2DF2-4ED2-9317-4CE6566C152A}"/>
    <dgm:cxn modelId="{82893178-0573-47A6-B4D6-5B9DF4521A02}" type="presOf" srcId="{1D6DAB80-948A-4E91-9D68-ACE1747330A2}" destId="{A4446E8E-F81B-47A9-9F1E-901B4E3DA131}" srcOrd="0" destOrd="0" presId="urn:microsoft.com/office/officeart/2005/8/layout/list1"/>
    <dgm:cxn modelId="{44F40B81-3C33-4C5E-AE9F-99678EFE161E}" srcId="{1D6DAB80-948A-4E91-9D68-ACE1747330A2}" destId="{AC5C6A13-69FC-4A94-BBB8-D337B1307112}" srcOrd="2" destOrd="0" parTransId="{B761CE16-C8CD-43D0-BC0C-833479F8E010}" sibTransId="{E018AADD-25CA-45FB-9E58-5E68C5AA371E}"/>
    <dgm:cxn modelId="{864B6A84-A7D7-4F85-BA81-7B12395F1290}" srcId="{F1A9326F-8676-4C11-A419-51E443A60F42}" destId="{A3E973FC-BCEC-4602-B4F1-F02279CD00A5}" srcOrd="0" destOrd="0" parTransId="{65D7F199-E1C2-400B-BF59-CBA806A64A2F}" sibTransId="{979BE262-35E3-467E-A512-D6E088C80DFD}"/>
    <dgm:cxn modelId="{F569A68E-6454-48F3-BDE9-8C0AD8396982}" type="presOf" srcId="{32555B58-549A-40D6-85F5-326C2D6C322C}" destId="{745B884E-77E8-4DA3-8205-BF9A4F27C904}" srcOrd="0" destOrd="1" presId="urn:microsoft.com/office/officeart/2005/8/layout/list1"/>
    <dgm:cxn modelId="{4240FB8E-43BA-4F7D-BCFF-C156D7F9D704}" srcId="{1D6DAB80-948A-4E91-9D68-ACE1747330A2}" destId="{7E86B9A1-256A-45C3-AB78-02E9F05F9578}" srcOrd="1" destOrd="0" parTransId="{A61FC5CB-6F33-4CCE-92D5-0B0E960C1144}" sibTransId="{D6EA642C-9E82-44EB-B6EC-8D51ED6A7793}"/>
    <dgm:cxn modelId="{71F5BA91-3E7F-41B9-9977-8332580663DE}" srcId="{1D6DAB80-948A-4E91-9D68-ACE1747330A2}" destId="{F1A9326F-8676-4C11-A419-51E443A60F42}" srcOrd="0" destOrd="0" parTransId="{4A142242-FAC0-4E40-A139-4721BE269B03}" sibTransId="{9DAA7786-1B5D-4FEA-8425-DEC7A70BFBC7}"/>
    <dgm:cxn modelId="{EDF9E2B9-58E1-4023-845A-55693D77398B}" type="presOf" srcId="{AC5C6A13-69FC-4A94-BBB8-D337B1307112}" destId="{0FD04666-309A-41AC-A1BB-4BAB348FDC89}" srcOrd="1" destOrd="0" presId="urn:microsoft.com/office/officeart/2005/8/layout/list1"/>
    <dgm:cxn modelId="{F372F6BC-8ADA-4C9A-B4E5-4F9A296933ED}" type="presOf" srcId="{AC5C6A13-69FC-4A94-BBB8-D337B1307112}" destId="{FF933E1C-2DDD-4708-87AF-E1B3102D2CF6}" srcOrd="0" destOrd="0" presId="urn:microsoft.com/office/officeart/2005/8/layout/list1"/>
    <dgm:cxn modelId="{C01954D4-0BD7-4D70-A205-B23AF5CE6575}" srcId="{04A6D4BB-33B8-497E-B03C-F3EB869F031F}" destId="{F73EE7E5-8D70-4654-BFFE-94A7725178D2}" srcOrd="0" destOrd="0" parTransId="{AD51F933-3024-40AC-BD52-7A9B69632019}" sibTransId="{101204DE-1808-4297-9490-4CF2CC17FAC6}"/>
    <dgm:cxn modelId="{94861DD5-A5CE-4E98-9BE5-03DD0134ED4F}" type="presOf" srcId="{7E86B9A1-256A-45C3-AB78-02E9F05F9578}" destId="{229F3813-A1D0-428D-B9E3-7989D773725E}" srcOrd="1" destOrd="0" presId="urn:microsoft.com/office/officeart/2005/8/layout/list1"/>
    <dgm:cxn modelId="{F1C9E1E0-0F17-4079-994D-2E300DC9215A}" type="presOf" srcId="{AB409A26-8949-4F1F-B0CC-343D908E5814}" destId="{7AE06B98-2BAD-403B-AC5E-A6C0707BD65D}" srcOrd="0" destOrd="2" presId="urn:microsoft.com/office/officeart/2005/8/layout/list1"/>
    <dgm:cxn modelId="{8F66B574-E0AA-48DD-B825-410F56370AB0}" type="presParOf" srcId="{A4446E8E-F81B-47A9-9F1E-901B4E3DA131}" destId="{5936C2C0-6027-4323-9306-CB1825CFD637}" srcOrd="0" destOrd="0" presId="urn:microsoft.com/office/officeart/2005/8/layout/list1"/>
    <dgm:cxn modelId="{0D9DB0DC-7290-449E-8621-D5754613138C}" type="presParOf" srcId="{5936C2C0-6027-4323-9306-CB1825CFD637}" destId="{7C2BC197-30C2-4ADC-AEAF-E26E6B56A8D0}" srcOrd="0" destOrd="0" presId="urn:microsoft.com/office/officeart/2005/8/layout/list1"/>
    <dgm:cxn modelId="{62D02861-9B52-4CA1-B1B2-1CEA5AECA8BE}" type="presParOf" srcId="{5936C2C0-6027-4323-9306-CB1825CFD637}" destId="{4DED87BC-BA0F-4CCF-8848-BAA335D7C8FF}" srcOrd="1" destOrd="0" presId="urn:microsoft.com/office/officeart/2005/8/layout/list1"/>
    <dgm:cxn modelId="{2FCB67D3-8A72-41F7-A74C-F22AAAD936CB}" type="presParOf" srcId="{A4446E8E-F81B-47A9-9F1E-901B4E3DA131}" destId="{983AAE98-8E5B-4BA3-8782-822C4076F74E}" srcOrd="1" destOrd="0" presId="urn:microsoft.com/office/officeart/2005/8/layout/list1"/>
    <dgm:cxn modelId="{8DBF83B6-3F8E-4877-9D10-F0D343DF1CF5}" type="presParOf" srcId="{A4446E8E-F81B-47A9-9F1E-901B4E3DA131}" destId="{B6F4F401-BCDF-4A70-A16E-A2D27B0F2760}" srcOrd="2" destOrd="0" presId="urn:microsoft.com/office/officeart/2005/8/layout/list1"/>
    <dgm:cxn modelId="{ACF9A35F-203A-473E-A711-0F7D2B28808A}" type="presParOf" srcId="{A4446E8E-F81B-47A9-9F1E-901B4E3DA131}" destId="{9FDFB5D7-F15B-41B0-B22F-5CBF406583E8}" srcOrd="3" destOrd="0" presId="urn:microsoft.com/office/officeart/2005/8/layout/list1"/>
    <dgm:cxn modelId="{11F23344-7D0B-43AE-B572-DE932AA942A4}" type="presParOf" srcId="{A4446E8E-F81B-47A9-9F1E-901B4E3DA131}" destId="{7528EA31-A668-4A15-8B8E-AD275B41251E}" srcOrd="4" destOrd="0" presId="urn:microsoft.com/office/officeart/2005/8/layout/list1"/>
    <dgm:cxn modelId="{14BEB429-04AD-4185-B54C-6CBAF5BFA070}" type="presParOf" srcId="{7528EA31-A668-4A15-8B8E-AD275B41251E}" destId="{92F40DB8-C8F7-4E28-A839-6573D000CAFC}" srcOrd="0" destOrd="0" presId="urn:microsoft.com/office/officeart/2005/8/layout/list1"/>
    <dgm:cxn modelId="{4D647F8E-5AAA-4A0A-A0F5-902DBCF38CED}" type="presParOf" srcId="{7528EA31-A668-4A15-8B8E-AD275B41251E}" destId="{229F3813-A1D0-428D-B9E3-7989D773725E}" srcOrd="1" destOrd="0" presId="urn:microsoft.com/office/officeart/2005/8/layout/list1"/>
    <dgm:cxn modelId="{4415F73F-0F27-4588-9B6A-41014240C6C2}" type="presParOf" srcId="{A4446E8E-F81B-47A9-9F1E-901B4E3DA131}" destId="{93E621C1-73F1-417E-A767-082D4A57DDA3}" srcOrd="5" destOrd="0" presId="urn:microsoft.com/office/officeart/2005/8/layout/list1"/>
    <dgm:cxn modelId="{3F4F826F-C871-4C62-BF33-595219790E09}" type="presParOf" srcId="{A4446E8E-F81B-47A9-9F1E-901B4E3DA131}" destId="{7AE06B98-2BAD-403B-AC5E-A6C0707BD65D}" srcOrd="6" destOrd="0" presId="urn:microsoft.com/office/officeart/2005/8/layout/list1"/>
    <dgm:cxn modelId="{E425A693-0986-4C06-98C6-18159706B2A3}" type="presParOf" srcId="{A4446E8E-F81B-47A9-9F1E-901B4E3DA131}" destId="{70BBF542-7055-47B4-B601-536E3878DC6F}" srcOrd="7" destOrd="0" presId="urn:microsoft.com/office/officeart/2005/8/layout/list1"/>
    <dgm:cxn modelId="{1D8DD3A8-C751-4A69-BF1B-D0EF546B2AC7}" type="presParOf" srcId="{A4446E8E-F81B-47A9-9F1E-901B4E3DA131}" destId="{11EA7C95-5C04-4FCE-92B3-0DB0BB8A0ECB}" srcOrd="8" destOrd="0" presId="urn:microsoft.com/office/officeart/2005/8/layout/list1"/>
    <dgm:cxn modelId="{5A1612B8-54E7-4801-8214-02580FD48D54}" type="presParOf" srcId="{11EA7C95-5C04-4FCE-92B3-0DB0BB8A0ECB}" destId="{FF933E1C-2DDD-4708-87AF-E1B3102D2CF6}" srcOrd="0" destOrd="0" presId="urn:microsoft.com/office/officeart/2005/8/layout/list1"/>
    <dgm:cxn modelId="{D5E22165-D5F3-4AAB-8559-D3C08460D17F}" type="presParOf" srcId="{11EA7C95-5C04-4FCE-92B3-0DB0BB8A0ECB}" destId="{0FD04666-309A-41AC-A1BB-4BAB348FDC89}" srcOrd="1" destOrd="0" presId="urn:microsoft.com/office/officeart/2005/8/layout/list1"/>
    <dgm:cxn modelId="{5DA4DB26-7A8C-422B-8AAC-7C2A1DAE5281}" type="presParOf" srcId="{A4446E8E-F81B-47A9-9F1E-901B4E3DA131}" destId="{A76CED1C-A552-4F5F-A27A-3CBEEDFCA4C0}" srcOrd="9" destOrd="0" presId="urn:microsoft.com/office/officeart/2005/8/layout/list1"/>
    <dgm:cxn modelId="{E98291E4-530A-4A3B-B18A-6739BA6E94DF}" type="presParOf" srcId="{A4446E8E-F81B-47A9-9F1E-901B4E3DA131}" destId="{745B884E-77E8-4DA3-8205-BF9A4F27C90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4F401-BCDF-4A70-A16E-A2D27B0F2760}">
      <dsp:nvSpPr>
        <dsp:cNvPr id="0" name=""/>
        <dsp:cNvSpPr/>
      </dsp:nvSpPr>
      <dsp:spPr>
        <a:xfrm>
          <a:off x="0" y="392539"/>
          <a:ext cx="5111749" cy="15214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6729" tIns="437388" rIns="396729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Clear decision-maker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Stability with clear leader                                     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the future</a:t>
          </a:r>
        </a:p>
      </dsp:txBody>
      <dsp:txXfrm>
        <a:off x="0" y="392539"/>
        <a:ext cx="5111749" cy="1521449"/>
      </dsp:txXfrm>
    </dsp:sp>
    <dsp:sp modelId="{4DED87BC-BA0F-4CCF-8848-BAA335D7C8FF}">
      <dsp:nvSpPr>
        <dsp:cNvPr id="0" name=""/>
        <dsp:cNvSpPr/>
      </dsp:nvSpPr>
      <dsp:spPr>
        <a:xfrm>
          <a:off x="255587" y="82579"/>
          <a:ext cx="3578225" cy="6199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248" tIns="0" rIns="13524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Benefits</a:t>
          </a:r>
        </a:p>
      </dsp:txBody>
      <dsp:txXfrm>
        <a:off x="285849" y="112841"/>
        <a:ext cx="3517701" cy="559396"/>
      </dsp:txXfrm>
    </dsp:sp>
    <dsp:sp modelId="{7AE06B98-2BAD-403B-AC5E-A6C0707BD65D}">
      <dsp:nvSpPr>
        <dsp:cNvPr id="0" name=""/>
        <dsp:cNvSpPr/>
      </dsp:nvSpPr>
      <dsp:spPr>
        <a:xfrm>
          <a:off x="0" y="2337349"/>
          <a:ext cx="5111749" cy="15214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6729" tIns="437388" rIns="396729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Lack of citizen participation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Lack of citizen choice and rights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Infrequent/erratic changes in leaders</a:t>
          </a:r>
        </a:p>
      </dsp:txBody>
      <dsp:txXfrm>
        <a:off x="0" y="2337349"/>
        <a:ext cx="5111749" cy="1521449"/>
      </dsp:txXfrm>
    </dsp:sp>
    <dsp:sp modelId="{229F3813-A1D0-428D-B9E3-7989D773725E}">
      <dsp:nvSpPr>
        <dsp:cNvPr id="0" name=""/>
        <dsp:cNvSpPr/>
      </dsp:nvSpPr>
      <dsp:spPr>
        <a:xfrm>
          <a:off x="255587" y="2027389"/>
          <a:ext cx="3578225" cy="6199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248" tIns="0" rIns="13524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Disadvantages</a:t>
          </a:r>
        </a:p>
      </dsp:txBody>
      <dsp:txXfrm>
        <a:off x="285849" y="2057651"/>
        <a:ext cx="3517701" cy="559396"/>
      </dsp:txXfrm>
    </dsp:sp>
    <dsp:sp modelId="{745B884E-77E8-4DA3-8205-BF9A4F27C904}">
      <dsp:nvSpPr>
        <dsp:cNvPr id="0" name=""/>
        <dsp:cNvSpPr/>
      </dsp:nvSpPr>
      <dsp:spPr>
        <a:xfrm>
          <a:off x="0" y="4282159"/>
          <a:ext cx="5111749" cy="14883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6729" tIns="437388" rIns="396729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France and Spain PRE-ENLIGHTENMENT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Saudi Arabia today</a:t>
          </a:r>
        </a:p>
      </dsp:txBody>
      <dsp:txXfrm>
        <a:off x="0" y="4282159"/>
        <a:ext cx="5111749" cy="1488374"/>
      </dsp:txXfrm>
    </dsp:sp>
    <dsp:sp modelId="{0FD04666-309A-41AC-A1BB-4BAB348FDC89}">
      <dsp:nvSpPr>
        <dsp:cNvPr id="0" name=""/>
        <dsp:cNvSpPr/>
      </dsp:nvSpPr>
      <dsp:spPr>
        <a:xfrm>
          <a:off x="255587" y="3972199"/>
          <a:ext cx="3578225" cy="6199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248" tIns="0" rIns="13524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Example Countries</a:t>
          </a:r>
        </a:p>
      </dsp:txBody>
      <dsp:txXfrm>
        <a:off x="285849" y="4002461"/>
        <a:ext cx="3517701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0EC7C2-2A01-4C0E-8391-01283672D0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E9018C-E67C-442D-96A0-287A3DD01F6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72FE8C5-CC90-4E37-9FE1-3F1202C52204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FA78FEC-E1AF-4709-80D1-F051BAED8F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C6EC300-06B0-422D-829E-B787D9B20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36B65-658C-4609-9E93-53C9BB7D7E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4CABF-AFCE-43A1-B971-5892CC36E8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2B50A4-9C7F-4D1B-8903-164E29443D47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0F538071-21E6-4F51-ABD9-D57B509C00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582E28-4AE2-407E-B692-8EDC5515C390}" type="slidenum">
              <a:rPr lang="en-US" altLang="es-ES" sz="1200">
                <a:latin typeface="Arial" panose="020B0604020202020204" pitchFamily="34" charset="0"/>
              </a:rPr>
              <a:pPr/>
              <a:t>1</a:t>
            </a:fld>
            <a:endParaRPr lang="en-US" altLang="es-ES" sz="1200">
              <a:latin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E573C482-FA73-4C38-BF26-80F08786E5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EC044630-B961-4D53-B29E-0FF4C36E9F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30C2286-719B-4D92-AE5D-5D91DFF34B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FD2F41B-1E69-432D-A2C4-8316313E6CF3}" type="slidenum">
              <a:rPr lang="en-US" altLang="es-ES" sz="1200"/>
              <a:pPr/>
              <a:t>4</a:t>
            </a:fld>
            <a:endParaRPr lang="en-US" altLang="es-E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52E3C9D5-5EF9-4BC1-88E6-6E2817C8D16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0C7A6D9-5413-4CD1-ACD1-14576714C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E9F5CB24-D385-4DF3-8FBF-DD0117752A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DA9E33-BAB4-47AC-93F9-8F0D098AC467}" type="slidenum">
              <a:rPr lang="en-US" altLang="es-ES" sz="1200"/>
              <a:pPr/>
              <a:t>5</a:t>
            </a:fld>
            <a:endParaRPr lang="en-US" altLang="es-E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B50554A8-8403-4B80-90BF-9F5B4042BF7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FCA1A68C-8A92-4F38-9EED-63709CCED6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6121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509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414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419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9681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71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387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157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7948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818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2263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586A2D5-0238-4A1A-B14B-C681A841AB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9B39630-63D8-4274-BC23-DAF76A271C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CAD2028-FEEE-48EE-BFC4-0F31872382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759613C-2D29-404B-9C71-2E7DE7D4A8E9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74428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8745A68-3A3C-46D0-B91D-1B519CB14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2413" cy="6856413"/>
          </a:xfrm>
          <a:prstGeom prst="rect">
            <a:avLst/>
          </a:prstGeom>
          <a:gradFill rotWithShape="0">
            <a:gsLst>
              <a:gs pos="0">
                <a:srgbClr val="0000CC"/>
              </a:gs>
              <a:gs pos="100000">
                <a:srgbClr val="0000CC">
                  <a:gamma/>
                  <a:shade val="0"/>
                  <a:invGamma/>
                </a:srgbClr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3555" name="Freeform 3">
            <a:extLst>
              <a:ext uri="{FF2B5EF4-FFF2-40B4-BE49-F238E27FC236}">
                <a16:creationId xmlns:a16="http://schemas.microsoft.com/office/drawing/2014/main" id="{8BE22807-D1D4-4FDC-9C1D-BBDC9215714C}"/>
              </a:ext>
            </a:extLst>
          </p:cNvPr>
          <p:cNvSpPr>
            <a:spLocks/>
          </p:cNvSpPr>
          <p:nvPr/>
        </p:nvSpPr>
        <p:spPr bwMode="auto">
          <a:xfrm>
            <a:off x="206375" y="534988"/>
            <a:ext cx="79375" cy="5865812"/>
          </a:xfrm>
          <a:custGeom>
            <a:avLst/>
            <a:gdLst/>
            <a:ahLst/>
            <a:cxnLst>
              <a:cxn ang="0">
                <a:pos x="0" y="3694"/>
              </a:cxn>
              <a:cxn ang="0">
                <a:pos x="0" y="0"/>
              </a:cxn>
              <a:cxn ang="0">
                <a:pos x="56" y="0"/>
              </a:cxn>
              <a:cxn ang="0">
                <a:pos x="56" y="3694"/>
              </a:cxn>
              <a:cxn ang="0">
                <a:pos x="0" y="3694"/>
              </a:cxn>
            </a:cxnLst>
            <a:rect l="0" t="0" r="r" b="b"/>
            <a:pathLst>
              <a:path w="57" h="3695">
                <a:moveTo>
                  <a:pt x="0" y="3694"/>
                </a:moveTo>
                <a:lnTo>
                  <a:pt x="0" y="0"/>
                </a:lnTo>
                <a:lnTo>
                  <a:pt x="56" y="0"/>
                </a:lnTo>
                <a:lnTo>
                  <a:pt x="56" y="3694"/>
                </a:lnTo>
                <a:lnTo>
                  <a:pt x="0" y="3694"/>
                </a:lnTo>
              </a:path>
            </a:pathLst>
          </a:custGeom>
          <a:gradFill rotWithShape="0">
            <a:gsLst>
              <a:gs pos="0">
                <a:srgbClr val="FFCC00">
                  <a:gamma/>
                  <a:shade val="0"/>
                  <a:invGamma/>
                </a:srgbClr>
              </a:gs>
              <a:gs pos="100000">
                <a:srgbClr val="FFCC00"/>
              </a:gs>
            </a:gsLst>
            <a:lin ang="5400000" scaled="1"/>
          </a:gra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556" name="Freeform 4">
            <a:extLst>
              <a:ext uri="{FF2B5EF4-FFF2-40B4-BE49-F238E27FC236}">
                <a16:creationId xmlns:a16="http://schemas.microsoft.com/office/drawing/2014/main" id="{555A77A9-0ACE-4722-A003-92A9DF34B835}"/>
              </a:ext>
            </a:extLst>
          </p:cNvPr>
          <p:cNvSpPr>
            <a:spLocks/>
          </p:cNvSpPr>
          <p:nvPr/>
        </p:nvSpPr>
        <p:spPr bwMode="auto">
          <a:xfrm>
            <a:off x="8851900" y="534988"/>
            <a:ext cx="79375" cy="5865812"/>
          </a:xfrm>
          <a:custGeom>
            <a:avLst/>
            <a:gdLst/>
            <a:ahLst/>
            <a:cxnLst>
              <a:cxn ang="0">
                <a:pos x="0" y="3694"/>
              </a:cxn>
              <a:cxn ang="0">
                <a:pos x="0" y="0"/>
              </a:cxn>
              <a:cxn ang="0">
                <a:pos x="55" y="0"/>
              </a:cxn>
              <a:cxn ang="0">
                <a:pos x="55" y="3694"/>
              </a:cxn>
              <a:cxn ang="0">
                <a:pos x="0" y="3694"/>
              </a:cxn>
            </a:cxnLst>
            <a:rect l="0" t="0" r="r" b="b"/>
            <a:pathLst>
              <a:path w="56" h="3695">
                <a:moveTo>
                  <a:pt x="0" y="3694"/>
                </a:moveTo>
                <a:lnTo>
                  <a:pt x="0" y="0"/>
                </a:lnTo>
                <a:lnTo>
                  <a:pt x="55" y="0"/>
                </a:lnTo>
                <a:lnTo>
                  <a:pt x="55" y="3694"/>
                </a:lnTo>
                <a:lnTo>
                  <a:pt x="0" y="3694"/>
                </a:lnTo>
              </a:path>
            </a:pathLst>
          </a:custGeom>
          <a:gradFill rotWithShape="0">
            <a:gsLst>
              <a:gs pos="0">
                <a:srgbClr val="FFCC00">
                  <a:gamma/>
                  <a:shade val="0"/>
                  <a:invGamma/>
                </a:srgbClr>
              </a:gs>
              <a:gs pos="100000">
                <a:srgbClr val="FFCC00"/>
              </a:gs>
            </a:gsLst>
            <a:lin ang="5400000" scaled="1"/>
          </a:gra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E11F43E-C024-4A09-8C99-C5CFA0BFE8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4144397-C9C7-44D5-9EDF-BB75E8837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93AA223-CA8E-4954-BE34-D9FA63AAC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en-US" altLang="es-ES" sz="4100"/>
              <a:t>ABSOLUTISM AND LOUIS XIV</a:t>
            </a: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A3014020-7D85-41E9-9FA0-08FB2B4A3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676" y="1981200"/>
            <a:ext cx="289064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1BA4368A-0C8E-432A-A12E-14B6AD147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2BDB7BD8-B07B-4D1C-9AA4-E7A43F12B7BA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124" name="Content Placeholder 3">
            <a:extLst>
              <a:ext uri="{FF2B5EF4-FFF2-40B4-BE49-F238E27FC236}">
                <a16:creationId xmlns:a16="http://schemas.microsoft.com/office/drawing/2014/main" id="{F35C89A8-4A0C-409F-BA6B-A2D88D0635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5125" name="Picture 4" descr="absolute-mon">
            <a:extLst>
              <a:ext uri="{FF2B5EF4-FFF2-40B4-BE49-F238E27FC236}">
                <a16:creationId xmlns:a16="http://schemas.microsoft.com/office/drawing/2014/main" id="{F61D77DB-F0FF-4E18-878D-8CC3B2D27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001000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EB7A4A7-C4E6-4F68-95F1-E47C6620E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s-ES"/>
              <a:t>Absolutism in Europe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E17C2-931A-43E9-8169-E20E96E8B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0600"/>
            <a:ext cx="5105400" cy="4114800"/>
          </a:xfrm>
        </p:spPr>
        <p:txBody>
          <a:bodyPr/>
          <a:lstStyle/>
          <a:p>
            <a:pPr eaLnBrk="1" hangingPunct="1"/>
            <a:r>
              <a:rPr lang="en-US" altLang="es-ES"/>
              <a:t>The Theory of Absolutism</a:t>
            </a:r>
            <a:endParaRPr lang="en-US" altLang="es-ES" sz="3600"/>
          </a:p>
          <a:p>
            <a:pPr lvl="1" eaLnBrk="1" hangingPunct="1"/>
            <a:r>
              <a:rPr lang="en-US" altLang="es-ES"/>
              <a:t>Absolute Monarchs</a:t>
            </a:r>
            <a:endParaRPr lang="en-US" altLang="es-ES" sz="3200"/>
          </a:p>
          <a:p>
            <a:pPr lvl="2" eaLnBrk="1" hangingPunct="1"/>
            <a:r>
              <a:rPr lang="en-US" altLang="es-ES" sz="2000"/>
              <a:t>Kings or Queens that had absolute power within their borders.  Their goal was to control every aspect of society</a:t>
            </a:r>
          </a:p>
          <a:p>
            <a:pPr lvl="1" eaLnBrk="1" hangingPunct="1"/>
            <a:r>
              <a:rPr lang="en-US" altLang="es-ES"/>
              <a:t>Divine Right</a:t>
            </a:r>
            <a:endParaRPr lang="en-US" altLang="es-ES" sz="3200"/>
          </a:p>
          <a:p>
            <a:pPr lvl="2" eaLnBrk="1" hangingPunct="1"/>
            <a:r>
              <a:rPr lang="en-US" altLang="es-ES"/>
              <a:t>The idea that God created the monarchy and that the monarch acted as God’s representative on earth.</a:t>
            </a:r>
            <a:endParaRPr lang="en-US" altLang="es-ES" sz="2800"/>
          </a:p>
          <a:p>
            <a:pPr eaLnBrk="1" hangingPunct="1">
              <a:buFontTx/>
              <a:buNone/>
            </a:pPr>
            <a:endParaRPr lang="en-US" altLang="es-ES"/>
          </a:p>
        </p:txBody>
      </p:sp>
      <p:pic>
        <p:nvPicPr>
          <p:cNvPr id="6148" name="Picture 6" descr="kings360">
            <a:extLst>
              <a:ext uri="{FF2B5EF4-FFF2-40B4-BE49-F238E27FC236}">
                <a16:creationId xmlns:a16="http://schemas.microsoft.com/office/drawing/2014/main" id="{BCE459EC-A9BC-4B91-8498-C12B2E529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14400"/>
            <a:ext cx="40386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4">
            <a:extLst>
              <a:ext uri="{FF2B5EF4-FFF2-40B4-BE49-F238E27FC236}">
                <a16:creationId xmlns:a16="http://schemas.microsoft.com/office/drawing/2014/main" id="{611F19FE-C5EC-4395-AABA-297130D18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10200"/>
            <a:ext cx="8686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s-ES" b="1" dirty="0"/>
              <a:t>Absolute monarchy persisted in France until 1789 and in Russia until 1917.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940CCE2-CC9E-40F7-9D06-BCDF99F03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s-ES"/>
              <a:t>Absolute Monarchy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42CEF8B-0087-4CFD-87FE-28AADE3CFA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pPr eaLnBrk="1" hangingPunct="1"/>
            <a:r>
              <a:rPr lang="en-US" altLang="es-ES"/>
              <a:t>Structure</a:t>
            </a:r>
          </a:p>
          <a:p>
            <a:pPr lvl="1" eaLnBrk="1" hangingPunct="1"/>
            <a:r>
              <a:rPr lang="en-US" altLang="es-ES"/>
              <a:t>Monarch rules as executive without the check of legislative or judiciary	</a:t>
            </a:r>
          </a:p>
          <a:p>
            <a:pPr eaLnBrk="1" hangingPunct="1"/>
            <a:r>
              <a:rPr lang="en-US" altLang="es-ES"/>
              <a:t>Acquisition, Use, and Justification of Power</a:t>
            </a:r>
          </a:p>
          <a:p>
            <a:pPr lvl="1" eaLnBrk="1" hangingPunct="1"/>
            <a:r>
              <a:rPr lang="en-US" altLang="es-ES"/>
              <a:t>Monarch gains power through family and sometimes “God.”</a:t>
            </a:r>
          </a:p>
          <a:p>
            <a:pPr eaLnBrk="1" hangingPunct="1"/>
            <a:r>
              <a:rPr lang="en-US" altLang="es-ES"/>
              <a:t>Citizen Participation</a:t>
            </a:r>
          </a:p>
          <a:p>
            <a:pPr lvl="1" eaLnBrk="1" hangingPunct="1"/>
            <a:r>
              <a:rPr lang="en-US" altLang="es-ES"/>
              <a:t>Citizens listen to and respect monarch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E49EBBB-2DB9-4234-94FA-9B7E1AC16C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wrap="square" anchor="b">
            <a:normAutofit/>
          </a:bodyPr>
          <a:lstStyle/>
          <a:p>
            <a:pPr eaLnBrk="1" hangingPunct="1"/>
            <a:r>
              <a:rPr lang="en-US" altLang="es-ES"/>
              <a:t>Absolute Monarchy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3ABCB9DB-0D4A-4961-97F4-8BF4B14E1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8197" name="Rectangle 3">
            <a:extLst>
              <a:ext uri="{FF2B5EF4-FFF2-40B4-BE49-F238E27FC236}">
                <a16:creationId xmlns:a16="http://schemas.microsoft.com/office/drawing/2014/main" id="{2C169305-DFC4-45DE-8F8F-1C4BCD91A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0483160"/>
              </p:ext>
            </p:extLst>
          </p:nvPr>
        </p:nvGraphicFramePr>
        <p:xfrm>
          <a:off x="3575050" y="273050"/>
          <a:ext cx="511175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 descr="Luis XIV - Colección - Museo Nacional del Prado">
            <a:extLst>
              <a:ext uri="{FF2B5EF4-FFF2-40B4-BE49-F238E27FC236}">
                <a16:creationId xmlns:a16="http://schemas.microsoft.com/office/drawing/2014/main" id="{026E1552-B36D-431E-A5D4-C2B4AD3653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77" y="1435100"/>
            <a:ext cx="3008313" cy="4878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2F98D30-984A-4D9C-93BB-B4ACFA3CD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/>
          <a:p>
            <a:pPr algn="l"/>
            <a:r>
              <a:rPr lang="en-US" altLang="es-ES"/>
              <a:t>One theme = </a:t>
            </a:r>
            <a:r>
              <a:rPr lang="en-US" altLang="es-ES" u="sng">
                <a:solidFill>
                  <a:schemeClr val="accent2"/>
                </a:solidFill>
              </a:rPr>
              <a:t>CONTROL!!!</a:t>
            </a:r>
            <a:endParaRPr lang="en-US" altLang="es-E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C8A453F-0EDD-4BC9-B691-D58021507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534400" cy="60198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altLang="es-ES" dirty="0"/>
              <a:t>Control the government</a:t>
            </a:r>
          </a:p>
          <a:p>
            <a:pPr marL="914400" lvl="1" indent="-457200">
              <a:buFontTx/>
              <a:buNone/>
            </a:pPr>
            <a:r>
              <a:rPr lang="en-US" altLang="es-ES" dirty="0"/>
              <a:t>-Centralize &amp; create bureaucracies</a:t>
            </a:r>
          </a:p>
          <a:p>
            <a:pPr marL="914400" lvl="1" indent="-457200">
              <a:buFontTx/>
              <a:buNone/>
            </a:pPr>
            <a:r>
              <a:rPr lang="en-US" altLang="es-ES" dirty="0"/>
              <a:t>-Reduce power of representative bodies</a:t>
            </a:r>
          </a:p>
          <a:p>
            <a:pPr marL="533400" indent="-533400">
              <a:buFontTx/>
              <a:buAutoNum type="arabicPeriod"/>
            </a:pPr>
            <a:r>
              <a:rPr lang="en-US" altLang="es-ES" dirty="0"/>
              <a:t>Control the nobility</a:t>
            </a:r>
          </a:p>
          <a:p>
            <a:pPr marL="914400" lvl="1" indent="-457200">
              <a:buFontTx/>
              <a:buNone/>
            </a:pPr>
            <a:r>
              <a:rPr lang="en-US" altLang="es-ES" dirty="0"/>
              <a:t>-Increase size of court; regulate social gatherings</a:t>
            </a:r>
          </a:p>
          <a:p>
            <a:pPr marL="914400" lvl="1" indent="-457200">
              <a:buFontTx/>
              <a:buNone/>
            </a:pPr>
            <a:r>
              <a:rPr lang="en-US" altLang="es-ES" dirty="0"/>
              <a:t>-Reduce nobles’ power in the government</a:t>
            </a:r>
          </a:p>
          <a:p>
            <a:pPr marL="533400" indent="-533400">
              <a:buFontTx/>
              <a:buAutoNum type="arabicPeriod"/>
            </a:pPr>
            <a:r>
              <a:rPr lang="en-US" altLang="es-ES" dirty="0"/>
              <a:t>Control economics</a:t>
            </a:r>
          </a:p>
          <a:p>
            <a:pPr marL="914400" lvl="1" indent="-457200">
              <a:buFontTx/>
              <a:buNone/>
            </a:pPr>
            <a:r>
              <a:rPr lang="en-US" altLang="es-ES" dirty="0"/>
              <a:t>-Great works</a:t>
            </a:r>
          </a:p>
          <a:p>
            <a:pPr marL="914400" lvl="1" indent="-457200">
              <a:buFontTx/>
              <a:buNone/>
            </a:pPr>
            <a:r>
              <a:rPr lang="en-US" altLang="es-ES" dirty="0"/>
              <a:t>-Economic policies centralized</a:t>
            </a:r>
          </a:p>
          <a:p>
            <a:pPr marL="533400" indent="-533400">
              <a:buFontTx/>
              <a:buAutoNum type="arabicPeriod"/>
            </a:pPr>
            <a:r>
              <a:rPr lang="en-US" altLang="es-ES" dirty="0"/>
              <a:t>Control power</a:t>
            </a:r>
          </a:p>
          <a:p>
            <a:pPr marL="914400" lvl="1" indent="-457200">
              <a:buFontTx/>
              <a:buNone/>
            </a:pPr>
            <a:r>
              <a:rPr lang="en-US" altLang="es-ES" dirty="0"/>
              <a:t>-Divine right &amp; regulate religion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13020104-FD49-4C87-9083-AD4440BBD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278063"/>
            <a:ext cx="2667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Decline of feudalism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CEFFAD9C-6B5D-4DB3-93AE-5D3BC6767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066800"/>
            <a:ext cx="274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Rise of cities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1A7DEF10-4D12-43D0-AA48-2F25F9540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54163"/>
            <a:ext cx="3200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Growth of national kingdoms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932EBA5B-A051-4B64-9CEB-A4CA5569C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86000"/>
            <a:ext cx="3200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Growth of middle class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BF244991-E600-46A3-8443-5503765F9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096963"/>
            <a:ext cx="2667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Wealth of colonies</a:t>
            </a:r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2D0F0160-C8D4-46D9-BA21-965DBC9FC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600200"/>
            <a:ext cx="3505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Breakdown of Church authority</a:t>
            </a:r>
          </a:p>
        </p:txBody>
      </p:sp>
      <p:sp>
        <p:nvSpPr>
          <p:cNvPr id="10248" name="Text Box 8">
            <a:extLst>
              <a:ext uri="{FF2B5EF4-FFF2-40B4-BE49-F238E27FC236}">
                <a16:creationId xmlns:a16="http://schemas.microsoft.com/office/drawing/2014/main" id="{AD436417-A772-4557-8588-15FBDDB63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773363"/>
            <a:ext cx="2667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Economic and religious crises</a:t>
            </a: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B0931926-7026-46BD-B4FD-FEED4C5B0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925763"/>
            <a:ext cx="2667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Revolts</a:t>
            </a:r>
          </a:p>
        </p:txBody>
      </p:sp>
      <p:sp>
        <p:nvSpPr>
          <p:cNvPr id="10250" name="Text Box 10">
            <a:extLst>
              <a:ext uri="{FF2B5EF4-FFF2-40B4-BE49-F238E27FC236}">
                <a16:creationId xmlns:a16="http://schemas.microsoft.com/office/drawing/2014/main" id="{2965B4C0-18F1-4FBA-9277-ACC2A11E2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821363"/>
            <a:ext cx="4419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Regulated worship, social gatherings, and economy</a:t>
            </a:r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13B6588C-F827-44D4-BEE6-2B62FC7E6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973763"/>
            <a:ext cx="419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Increased size of court</a:t>
            </a:r>
          </a:p>
        </p:txBody>
      </p:sp>
      <p:sp>
        <p:nvSpPr>
          <p:cNvPr id="10252" name="Text Box 12">
            <a:extLst>
              <a:ext uri="{FF2B5EF4-FFF2-40B4-BE49-F238E27FC236}">
                <a16:creationId xmlns:a16="http://schemas.microsoft.com/office/drawing/2014/main" id="{D40DE0A5-81A9-46BD-8657-19ABCCDA1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906963"/>
            <a:ext cx="41735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Created new government bureaucracies</a:t>
            </a:r>
          </a:p>
        </p:txBody>
      </p:sp>
      <p:sp>
        <p:nvSpPr>
          <p:cNvPr id="10253" name="Text Box 13">
            <a:extLst>
              <a:ext uri="{FF2B5EF4-FFF2-40B4-BE49-F238E27FC236}">
                <a16:creationId xmlns:a16="http://schemas.microsoft.com/office/drawing/2014/main" id="{40AC0DE0-8A25-445F-9421-D763D6388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906963"/>
            <a:ext cx="4419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s-ES" sz="2000">
                <a:latin typeface="Helvetica" panose="020B0604020202020204" pitchFamily="34" charset="0"/>
              </a:rPr>
              <a:t>Reduced power of nobles and representative bodies</a:t>
            </a:r>
          </a:p>
        </p:txBody>
      </p:sp>
      <p:grpSp>
        <p:nvGrpSpPr>
          <p:cNvPr id="10254" name="Group 14">
            <a:extLst>
              <a:ext uri="{FF2B5EF4-FFF2-40B4-BE49-F238E27FC236}">
                <a16:creationId xmlns:a16="http://schemas.microsoft.com/office/drawing/2014/main" id="{0983FE97-A367-4DCA-B9AE-4DC678A672C1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990600"/>
            <a:ext cx="8686800" cy="5562600"/>
            <a:chOff x="144" y="2304"/>
            <a:chExt cx="5472" cy="1776"/>
          </a:xfrm>
        </p:grpSpPr>
        <p:sp>
          <p:nvSpPr>
            <p:cNvPr id="10256" name="Line 15">
              <a:extLst>
                <a:ext uri="{FF2B5EF4-FFF2-40B4-BE49-F238E27FC236}">
                  <a16:creationId xmlns:a16="http://schemas.microsoft.com/office/drawing/2014/main" id="{1C09FF12-59EE-4E7C-A1B2-D64428801D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0" y="3072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0257" name="Group 16">
              <a:extLst>
                <a:ext uri="{FF2B5EF4-FFF2-40B4-BE49-F238E27FC236}">
                  <a16:creationId xmlns:a16="http://schemas.microsoft.com/office/drawing/2014/main" id="{26DDA7E2-293F-493E-87DD-06B259BFEF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304"/>
              <a:ext cx="5472" cy="1776"/>
              <a:chOff x="144" y="2304"/>
              <a:chExt cx="5472" cy="1776"/>
            </a:xfrm>
          </p:grpSpPr>
          <p:grpSp>
            <p:nvGrpSpPr>
              <p:cNvPr id="10258" name="Group 17">
                <a:extLst>
                  <a:ext uri="{FF2B5EF4-FFF2-40B4-BE49-F238E27FC236}">
                    <a16:creationId xmlns:a16="http://schemas.microsoft.com/office/drawing/2014/main" id="{DAD4B117-BE02-44BA-BE6B-B1551111D9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4" y="3120"/>
                <a:ext cx="1296" cy="336"/>
                <a:chOff x="1920" y="2688"/>
                <a:chExt cx="1296" cy="336"/>
              </a:xfrm>
            </p:grpSpPr>
            <p:sp>
              <p:nvSpPr>
                <p:cNvPr id="10280" name="Rectangle 18">
                  <a:extLst>
                    <a:ext uri="{FF2B5EF4-FFF2-40B4-BE49-F238E27FC236}">
                      <a16:creationId xmlns:a16="http://schemas.microsoft.com/office/drawing/2014/main" id="{076AC0DC-7EFA-4AAC-9623-E44236B523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2688"/>
                  <a:ext cx="1296" cy="33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endParaRPr lang="es-ES" altLang="es-ES"/>
                </a:p>
              </p:txBody>
            </p:sp>
            <p:sp>
              <p:nvSpPr>
                <p:cNvPr id="10281" name="Text Box 19">
                  <a:extLst>
                    <a:ext uri="{FF2B5EF4-FFF2-40B4-BE49-F238E27FC236}">
                      <a16:creationId xmlns:a16="http://schemas.microsoft.com/office/drawing/2014/main" id="{89C7411A-23F8-40F5-BA0D-656CD9AECE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35" y="2718"/>
                  <a:ext cx="851" cy="22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r>
                    <a:rPr lang="en-US" altLang="es-ES" sz="2000" b="1">
                      <a:solidFill>
                        <a:schemeClr val="accent1"/>
                      </a:solidFill>
                      <a:latin typeface="Helvetica" panose="020B0604020202020204" pitchFamily="34" charset="0"/>
                    </a:rPr>
                    <a:t>Absolute </a:t>
                  </a:r>
                </a:p>
                <a:p>
                  <a:pPr algn="ctr"/>
                  <a:r>
                    <a:rPr lang="en-US" altLang="es-ES" sz="2000" b="1">
                      <a:solidFill>
                        <a:schemeClr val="accent1"/>
                      </a:solidFill>
                      <a:latin typeface="Helvetica" panose="020B0604020202020204" pitchFamily="34" charset="0"/>
                    </a:rPr>
                    <a:t>Monarch</a:t>
                  </a:r>
                </a:p>
              </p:txBody>
            </p:sp>
          </p:grpSp>
          <p:sp>
            <p:nvSpPr>
              <p:cNvPr id="10259" name="Rectangle 20">
                <a:extLst>
                  <a:ext uri="{FF2B5EF4-FFF2-40B4-BE49-F238E27FC236}">
                    <a16:creationId xmlns:a16="http://schemas.microsoft.com/office/drawing/2014/main" id="{AA2A7294-F9F3-4FE2-81A9-DD8879EDF9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2880"/>
                <a:ext cx="168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0" name="Rectangle 21">
                <a:extLst>
                  <a:ext uri="{FF2B5EF4-FFF2-40B4-BE49-F238E27FC236}">
                    <a16:creationId xmlns:a16="http://schemas.microsoft.com/office/drawing/2014/main" id="{2F017D1A-C321-40E2-9E64-CD31D894D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2688"/>
                <a:ext cx="168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1" name="Rectangle 22">
                <a:extLst>
                  <a:ext uri="{FF2B5EF4-FFF2-40B4-BE49-F238E27FC236}">
                    <a16:creationId xmlns:a16="http://schemas.microsoft.com/office/drawing/2014/main" id="{A6F8C8D3-7222-4C33-92C8-CB51F1A29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2496"/>
                <a:ext cx="187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2" name="Rectangle 23">
                <a:extLst>
                  <a:ext uri="{FF2B5EF4-FFF2-40B4-BE49-F238E27FC236}">
                    <a16:creationId xmlns:a16="http://schemas.microsoft.com/office/drawing/2014/main" id="{040CFCD6-0AAD-4270-8D12-36946D0AC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2304"/>
                <a:ext cx="168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3" name="Rectangle 24">
                <a:extLst>
                  <a:ext uri="{FF2B5EF4-FFF2-40B4-BE49-F238E27FC236}">
                    <a16:creationId xmlns:a16="http://schemas.microsoft.com/office/drawing/2014/main" id="{6C0C26C3-1955-48BD-A322-2272BB0A4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304"/>
                <a:ext cx="168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4" name="Rectangle 25">
                <a:extLst>
                  <a:ext uri="{FF2B5EF4-FFF2-40B4-BE49-F238E27FC236}">
                    <a16:creationId xmlns:a16="http://schemas.microsoft.com/office/drawing/2014/main" id="{8CAD2DDD-30D0-4245-A54C-A8808AD45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496"/>
                <a:ext cx="168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5" name="Rectangle 26">
                <a:extLst>
                  <a:ext uri="{FF2B5EF4-FFF2-40B4-BE49-F238E27FC236}">
                    <a16:creationId xmlns:a16="http://schemas.microsoft.com/office/drawing/2014/main" id="{98CEF1B0-590E-4411-A8D6-54CBC293E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2688"/>
                <a:ext cx="168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6" name="Rectangle 27">
                <a:extLst>
                  <a:ext uri="{FF2B5EF4-FFF2-40B4-BE49-F238E27FC236}">
                    <a16:creationId xmlns:a16="http://schemas.microsoft.com/office/drawing/2014/main" id="{A8127979-4617-49E5-B863-D6D203107D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" y="2880"/>
                <a:ext cx="1680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67" name="Line 28">
                <a:extLst>
                  <a:ext uri="{FF2B5EF4-FFF2-40B4-BE49-F238E27FC236}">
                    <a16:creationId xmlns:a16="http://schemas.microsoft.com/office/drawing/2014/main" id="{E475B645-B640-4B82-A6AF-ACA8838E2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400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268" name="Line 29">
                <a:extLst>
                  <a:ext uri="{FF2B5EF4-FFF2-40B4-BE49-F238E27FC236}">
                    <a16:creationId xmlns:a16="http://schemas.microsoft.com/office/drawing/2014/main" id="{0F71B512-0696-4949-B3AE-8B15C6C415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2" y="2688"/>
                <a:ext cx="19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269" name="Line 30">
                <a:extLst>
                  <a:ext uri="{FF2B5EF4-FFF2-40B4-BE49-F238E27FC236}">
                    <a16:creationId xmlns:a16="http://schemas.microsoft.com/office/drawing/2014/main" id="{B30039D0-6364-49F1-85E0-8C1FA291B1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2" y="2880"/>
                <a:ext cx="24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270" name="Line 31">
                <a:extLst>
                  <a:ext uri="{FF2B5EF4-FFF2-40B4-BE49-F238E27FC236}">
                    <a16:creationId xmlns:a16="http://schemas.microsoft.com/office/drawing/2014/main" id="{36D6E24E-B9B8-44BC-A6CF-F6B6E1F852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3072"/>
                <a:ext cx="192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271" name="Line 32">
                <a:extLst>
                  <a:ext uri="{FF2B5EF4-FFF2-40B4-BE49-F238E27FC236}">
                    <a16:creationId xmlns:a16="http://schemas.microsoft.com/office/drawing/2014/main" id="{C35FC9A7-ED4A-468C-B89C-973B2CE162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249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272" name="Line 33">
                <a:extLst>
                  <a:ext uri="{FF2B5EF4-FFF2-40B4-BE49-F238E27FC236}">
                    <a16:creationId xmlns:a16="http://schemas.microsoft.com/office/drawing/2014/main" id="{2A300BEC-CC59-4268-B522-1E6BBAFC4A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20" y="2688"/>
                <a:ext cx="14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273" name="Line 34">
                <a:extLst>
                  <a:ext uri="{FF2B5EF4-FFF2-40B4-BE49-F238E27FC236}">
                    <a16:creationId xmlns:a16="http://schemas.microsoft.com/office/drawing/2014/main" id="{B474E42E-D173-4D72-A90E-A326645F29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12" y="288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274" name="Rectangle 35">
                <a:extLst>
                  <a:ext uri="{FF2B5EF4-FFF2-40B4-BE49-F238E27FC236}">
                    <a16:creationId xmlns:a16="http://schemas.microsoft.com/office/drawing/2014/main" id="{3BF0E927-0DB9-4520-AE5B-BB871BA7F1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3552"/>
                <a:ext cx="2784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75" name="Rectangle 36">
                <a:extLst>
                  <a:ext uri="{FF2B5EF4-FFF2-40B4-BE49-F238E27FC236}">
                    <a16:creationId xmlns:a16="http://schemas.microsoft.com/office/drawing/2014/main" id="{A44B4EEA-58D8-4ACE-8248-3C8EA7386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3840"/>
                <a:ext cx="2784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76" name="Rectangle 37">
                <a:extLst>
                  <a:ext uri="{FF2B5EF4-FFF2-40B4-BE49-F238E27FC236}">
                    <a16:creationId xmlns:a16="http://schemas.microsoft.com/office/drawing/2014/main" id="{4EF46CCD-3C12-4509-B111-A4ADBB534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552"/>
                <a:ext cx="2640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77" name="Rectangle 38">
                <a:extLst>
                  <a:ext uri="{FF2B5EF4-FFF2-40B4-BE49-F238E27FC236}">
                    <a16:creationId xmlns:a16="http://schemas.microsoft.com/office/drawing/2014/main" id="{C0922604-F030-4AFE-B925-D91ABC9A27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840"/>
                <a:ext cx="2640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s-ES" altLang="es-ES"/>
              </a:p>
            </p:txBody>
          </p:sp>
          <p:sp>
            <p:nvSpPr>
              <p:cNvPr id="10278" name="AutoShape 39">
                <a:extLst>
                  <a:ext uri="{FF2B5EF4-FFF2-40B4-BE49-F238E27FC236}">
                    <a16:creationId xmlns:a16="http://schemas.microsoft.com/office/drawing/2014/main" id="{103EFAC6-E716-4C6C-9382-9101175E92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1920" y="3264"/>
                <a:ext cx="288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17694720 60000 65536"/>
                  <a:gd name="T13" fmla="*/ 11796480 60000 65536"/>
                  <a:gd name="T14" fmla="*/ 11796480 60000 65536"/>
                  <a:gd name="T15" fmla="*/ 5898240 60000 65536"/>
                  <a:gd name="T16" fmla="*/ 0 60000 65536"/>
                  <a:gd name="T17" fmla="*/ 0 60000 65536"/>
                  <a:gd name="T18" fmla="*/ 0 w 21600"/>
                  <a:gd name="T19" fmla="*/ 14400 h 21600"/>
                  <a:gd name="T20" fmla="*/ 18525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429" y="0"/>
                    </a:moveTo>
                    <a:lnTo>
                      <a:pt x="9257" y="7200"/>
                    </a:lnTo>
                    <a:lnTo>
                      <a:pt x="12343" y="7200"/>
                    </a:lnTo>
                    <a:lnTo>
                      <a:pt x="12343" y="14400"/>
                    </a:lnTo>
                    <a:lnTo>
                      <a:pt x="0" y="14400"/>
                    </a:lnTo>
                    <a:lnTo>
                      <a:pt x="0" y="21600"/>
                    </a:lnTo>
                    <a:lnTo>
                      <a:pt x="18514" y="21600"/>
                    </a:lnTo>
                    <a:lnTo>
                      <a:pt x="18514" y="7200"/>
                    </a:lnTo>
                    <a:lnTo>
                      <a:pt x="21600" y="72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279" name="AutoShape 40">
                <a:extLst>
                  <a:ext uri="{FF2B5EF4-FFF2-40B4-BE49-F238E27FC236}">
                    <a16:creationId xmlns:a16="http://schemas.microsoft.com/office/drawing/2014/main" id="{7221DC5B-4B00-4E0A-A2FF-D9CD2AC560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648" y="3264"/>
                <a:ext cx="288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17694720 60000 65536"/>
                  <a:gd name="T13" fmla="*/ 11796480 60000 65536"/>
                  <a:gd name="T14" fmla="*/ 11796480 60000 65536"/>
                  <a:gd name="T15" fmla="*/ 5898240 60000 65536"/>
                  <a:gd name="T16" fmla="*/ 0 60000 65536"/>
                  <a:gd name="T17" fmla="*/ 0 60000 65536"/>
                  <a:gd name="T18" fmla="*/ 0 w 21600"/>
                  <a:gd name="T19" fmla="*/ 14400 h 21600"/>
                  <a:gd name="T20" fmla="*/ 18525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429" y="0"/>
                    </a:moveTo>
                    <a:lnTo>
                      <a:pt x="9257" y="7200"/>
                    </a:lnTo>
                    <a:lnTo>
                      <a:pt x="12343" y="7200"/>
                    </a:lnTo>
                    <a:lnTo>
                      <a:pt x="12343" y="14400"/>
                    </a:lnTo>
                    <a:lnTo>
                      <a:pt x="0" y="14400"/>
                    </a:lnTo>
                    <a:lnTo>
                      <a:pt x="0" y="21600"/>
                    </a:lnTo>
                    <a:lnTo>
                      <a:pt x="18514" y="21600"/>
                    </a:lnTo>
                    <a:lnTo>
                      <a:pt x="18514" y="7200"/>
                    </a:lnTo>
                    <a:lnTo>
                      <a:pt x="21600" y="72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0255" name="Rectangle 41">
            <a:extLst>
              <a:ext uri="{FF2B5EF4-FFF2-40B4-BE49-F238E27FC236}">
                <a16:creationId xmlns:a16="http://schemas.microsoft.com/office/drawing/2014/main" id="{BE8022FD-E92E-4745-8185-8F28177BCB2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s-ES"/>
              <a:t>Rise of Absolutism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06CF0D3E-3D75-4F8D-8A99-012E4A11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Crises Lead to Absolutism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F83CC-F8FF-4AFD-A0A4-E6827E527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Religious and territorial conflicts between states led to almost continuous warfare.</a:t>
            </a:r>
            <a:endParaRPr lang="en-US" altLang="es-ES" sz="3600"/>
          </a:p>
          <a:p>
            <a:pPr eaLnBrk="1" hangingPunct="1"/>
            <a:r>
              <a:rPr lang="en-US" altLang="es-ES"/>
              <a:t>Governments were forced to create large Armies and levy even heavier taxes</a:t>
            </a:r>
            <a:endParaRPr lang="en-US" altLang="es-ES" sz="3600"/>
          </a:p>
          <a:p>
            <a:pPr lvl="1" eaLnBrk="1" hangingPunct="1"/>
            <a:r>
              <a:rPr lang="en-US" altLang="es-ES"/>
              <a:t>These changes led to peasant revolts</a:t>
            </a:r>
            <a:endParaRPr lang="en-US" altLang="es-ES" sz="3200"/>
          </a:p>
          <a:p>
            <a:pPr lvl="2" eaLnBrk="1" hangingPunct="1"/>
            <a:r>
              <a:rPr lang="en-US" altLang="es-ES"/>
              <a:t>To stop revolts the monarchs imposed order by increasing their own power.</a:t>
            </a:r>
            <a:endParaRPr lang="en-US" altLang="es-ES" sz="2800"/>
          </a:p>
          <a:p>
            <a:pPr eaLnBrk="1" hangingPunct="1"/>
            <a:endParaRPr lang="en-US" alt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My Documents\My Pictures\louis1.jpg">
            <a:extLst>
              <a:ext uri="{FF2B5EF4-FFF2-40B4-BE49-F238E27FC236}">
                <a16:creationId xmlns:a16="http://schemas.microsoft.com/office/drawing/2014/main" id="{5AB8DEC1-AF6A-4E85-AB12-EC7266E34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0"/>
            <a:ext cx="55927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>
            <a:extLst>
              <a:ext uri="{FF2B5EF4-FFF2-40B4-BE49-F238E27FC236}">
                <a16:creationId xmlns:a16="http://schemas.microsoft.com/office/drawing/2014/main" id="{68163D29-1FE6-40E1-899D-3A4A2CEB270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81000"/>
            <a:ext cx="2971800" cy="2286000"/>
          </a:xfrm>
        </p:spPr>
        <p:txBody>
          <a:bodyPr/>
          <a:lstStyle/>
          <a:p>
            <a:r>
              <a:rPr lang="en-US" altLang="es-ES"/>
              <a:t>Louis XIV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0DFFCF87-1F41-49FB-A13E-E2C02356B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Louis XIV Comes to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34704-2465-4521-A069-9230CBA4F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Louis XIV</a:t>
            </a:r>
            <a:endParaRPr lang="en-US" sz="3000" dirty="0"/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700" dirty="0"/>
              <a:t>The most powerful ruler in French history</a:t>
            </a:r>
            <a:endParaRPr lang="en-US" sz="31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Louis, the Boy King</a:t>
            </a:r>
            <a:endParaRPr lang="en-US" sz="3000" dirty="0"/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700" dirty="0"/>
              <a:t>Cardinal Mazarin</a:t>
            </a:r>
            <a:endParaRPr lang="en-US" sz="3100" dirty="0"/>
          </a:p>
          <a:p>
            <a:pPr lvl="2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Ended the 30 years war</a:t>
            </a:r>
            <a:endParaRPr lang="en-US" sz="2500" dirty="0"/>
          </a:p>
          <a:p>
            <a:pPr lvl="2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He increased taxes  and strengthened the central government, which led to noble rebellions and they failed for 3 reasons</a:t>
            </a:r>
            <a:endParaRPr lang="en-US" sz="2500" dirty="0"/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Its leaders distrusted one another even more than they distrusted Mazarin</a:t>
            </a:r>
            <a:endParaRPr lang="en-US" sz="2400" dirty="0"/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The government used violent repression</a:t>
            </a:r>
            <a:endParaRPr lang="en-US" sz="2400" dirty="0"/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Peasants and townspeople grew weary of disorder and fighting</a:t>
            </a:r>
            <a:endParaRPr lang="en-US" sz="24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4058122F-249E-4925-A650-A0825B1FB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Louis XIV Comes to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8AEED-20B2-47A5-8966-ED7E96B73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Louis Weakens the Noble’s Authority</a:t>
            </a:r>
            <a:endParaRPr lang="en-US" altLang="es-ES" sz="3000"/>
          </a:p>
          <a:p>
            <a:pPr lvl="1" eaLnBrk="1" hangingPunct="1"/>
            <a:r>
              <a:rPr lang="en-US" altLang="es-ES" sz="2700"/>
              <a:t>Cardinal Mazarin died and 22 year old Louis took over</a:t>
            </a:r>
            <a:endParaRPr lang="en-US" altLang="es-ES" sz="3100"/>
          </a:p>
          <a:p>
            <a:pPr lvl="2" eaLnBrk="1" hangingPunct="1"/>
            <a:r>
              <a:rPr lang="en-US" altLang="es-ES"/>
              <a:t>He weakened the power of the nobles by excluding them from his councils</a:t>
            </a:r>
            <a:endParaRPr lang="en-US" altLang="es-ES" sz="2500"/>
          </a:p>
          <a:p>
            <a:pPr lvl="2" eaLnBrk="1" hangingPunct="1"/>
            <a:r>
              <a:rPr lang="en-US" altLang="es-ES"/>
              <a:t>He increased the power of the government agents called Intendants</a:t>
            </a:r>
            <a:endParaRPr lang="en-US" altLang="es-ES" sz="2500"/>
          </a:p>
          <a:p>
            <a:pPr lvl="3" eaLnBrk="1" hangingPunct="1"/>
            <a:r>
              <a:rPr lang="en-US" altLang="es-ES"/>
              <a:t>Collected taxes and administered justice</a:t>
            </a:r>
            <a:endParaRPr lang="en-US" altLang="es-E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F4896DD7-E357-40FE-8837-BC1CBF2A1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Louis XIV Comes to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8452F-761F-46E6-9DB8-346FD2884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 sz="2900"/>
              <a:t>Economic Growth</a:t>
            </a:r>
            <a:endParaRPr lang="en-US" altLang="es-ES" sz="3300"/>
          </a:p>
          <a:p>
            <a:pPr lvl="1" eaLnBrk="1" hangingPunct="1"/>
            <a:r>
              <a:rPr lang="en-US" altLang="es-ES"/>
              <a:t>Jean Baptiste Colbert</a:t>
            </a:r>
          </a:p>
          <a:p>
            <a:pPr lvl="2" eaLnBrk="1" hangingPunct="1"/>
            <a:r>
              <a:rPr lang="en-US" altLang="es-ES"/>
              <a:t>Believed in the idea of Mercantilism</a:t>
            </a:r>
            <a:endParaRPr lang="en-US" altLang="es-ES" sz="2500"/>
          </a:p>
          <a:p>
            <a:pPr lvl="3" eaLnBrk="1" hangingPunct="1"/>
            <a:r>
              <a:rPr lang="en-US" altLang="es-ES"/>
              <a:t>Wanted France to become self-sufficient and produce all products they need.</a:t>
            </a:r>
            <a:endParaRPr lang="en-US" altLang="es-ES" sz="2200"/>
          </a:p>
          <a:p>
            <a:pPr lvl="2" eaLnBrk="1" hangingPunct="1"/>
            <a:r>
              <a:rPr lang="en-US" altLang="es-ES"/>
              <a:t>To expand manufacturing in France they gave government funds and tax benefits to French Companies</a:t>
            </a:r>
            <a:endParaRPr lang="en-US" altLang="es-ES" sz="2500"/>
          </a:p>
          <a:p>
            <a:pPr lvl="3" eaLnBrk="1" hangingPunct="1"/>
            <a:r>
              <a:rPr lang="en-US" altLang="es-ES"/>
              <a:t>Also placed high tariffs on imported goods</a:t>
            </a:r>
            <a:endParaRPr lang="en-US" altLang="es-ES" sz="2200"/>
          </a:p>
          <a:p>
            <a:pPr lvl="1" eaLnBrk="1" hangingPunct="1"/>
            <a:r>
              <a:rPr lang="en-US" altLang="es-ES"/>
              <a:t>Colbert died:</a:t>
            </a:r>
          </a:p>
          <a:p>
            <a:pPr lvl="2" eaLnBrk="1" hangingPunct="1"/>
            <a:r>
              <a:rPr lang="en-US" altLang="es-ES"/>
              <a:t>Louis announced a policy slowed France’s economic progress</a:t>
            </a:r>
            <a:endParaRPr lang="en-US" altLang="es-ES" sz="2500"/>
          </a:p>
          <a:p>
            <a:pPr lvl="3" eaLnBrk="1" hangingPunct="1"/>
            <a:r>
              <a:rPr lang="en-US" altLang="es-ES"/>
              <a:t>Canceled the Edict of Nantes</a:t>
            </a:r>
          </a:p>
          <a:p>
            <a:pPr eaLnBrk="1" hangingPunct="1"/>
            <a:endParaRPr lang="en-US" alt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My Documents\My Pictures\louis.jpg">
            <a:extLst>
              <a:ext uri="{FF2B5EF4-FFF2-40B4-BE49-F238E27FC236}">
                <a16:creationId xmlns:a16="http://schemas.microsoft.com/office/drawing/2014/main" id="{F6CB4A9B-B5C3-4095-AB5F-5047591F8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0"/>
            <a:ext cx="409257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 descr="C:\My Documents\My Pictures\buste.jpg">
            <a:extLst>
              <a:ext uri="{FF2B5EF4-FFF2-40B4-BE49-F238E27FC236}">
                <a16:creationId xmlns:a16="http://schemas.microsoft.com/office/drawing/2014/main" id="{DAD092D5-7C9E-4114-A8BD-C864C4549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524000"/>
            <a:ext cx="3932237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4">
            <a:extLst>
              <a:ext uri="{FF2B5EF4-FFF2-40B4-BE49-F238E27FC236}">
                <a16:creationId xmlns:a16="http://schemas.microsoft.com/office/drawing/2014/main" id="{790F61CE-50A3-44D8-B722-DB19382F86A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0"/>
            <a:ext cx="4495800" cy="1143000"/>
          </a:xfrm>
        </p:spPr>
        <p:txBody>
          <a:bodyPr/>
          <a:lstStyle/>
          <a:p>
            <a:r>
              <a:rPr lang="en-US" altLang="es-ES" sz="4000"/>
              <a:t>Louis as Sun King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YELLBLUE">
  <a:themeElements>
    <a:clrScheme name="">
      <a:dk1>
        <a:srgbClr val="969696"/>
      </a:dk1>
      <a:lt1>
        <a:srgbClr val="FFFFFF"/>
      </a:lt1>
      <a:dk2>
        <a:srgbClr val="000000"/>
      </a:dk2>
      <a:lt2>
        <a:srgbClr val="FFFFFF"/>
      </a:lt2>
      <a:accent1>
        <a:srgbClr val="FFCC00"/>
      </a:accent1>
      <a:accent2>
        <a:srgbClr val="CC3300"/>
      </a:accent2>
      <a:accent3>
        <a:srgbClr val="AAAAAA"/>
      </a:accent3>
      <a:accent4>
        <a:srgbClr val="DADADA"/>
      </a:accent4>
      <a:accent5>
        <a:srgbClr val="FFE2AA"/>
      </a:accent5>
      <a:accent6>
        <a:srgbClr val="B92D00"/>
      </a:accent6>
      <a:hlink>
        <a:srgbClr val="008080"/>
      </a:hlink>
      <a:folHlink>
        <a:srgbClr val="B2B2B2"/>
      </a:folHlink>
    </a:clrScheme>
    <a:fontScheme name="YELLBLU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YELLBLU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BLU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BLU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BLU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BLU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BLU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BLU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Designs\YELLBLUE.POT</Template>
  <TotalTime>214</TotalTime>
  <Words>496</Words>
  <Application>Microsoft Office PowerPoint</Application>
  <PresentationFormat>Presentación en pantalla (4:3)</PresentationFormat>
  <Paragraphs>90</Paragraphs>
  <Slides>13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Times New Roman</vt:lpstr>
      <vt:lpstr>Arial</vt:lpstr>
      <vt:lpstr>Calibri</vt:lpstr>
      <vt:lpstr>Helvetica</vt:lpstr>
      <vt:lpstr>Wingdings 2</vt:lpstr>
      <vt:lpstr>YELLBLUE</vt:lpstr>
      <vt:lpstr>ABSOLUTISM AND LOUIS XIV</vt:lpstr>
      <vt:lpstr>Presentación de PowerPoint</vt:lpstr>
      <vt:lpstr>Absolutism in Europe</vt:lpstr>
      <vt:lpstr>Absolute Monarchy</vt:lpstr>
      <vt:lpstr>Absolute Monarchy</vt:lpstr>
      <vt:lpstr>One theme = CONTROL!!!</vt:lpstr>
      <vt:lpstr>Rise of Absolutism</vt:lpstr>
      <vt:lpstr>Crises Lead to Absolutism </vt:lpstr>
      <vt:lpstr>Louis XIV</vt:lpstr>
      <vt:lpstr>Louis XIV Comes to Power</vt:lpstr>
      <vt:lpstr>Louis XIV Comes to Power</vt:lpstr>
      <vt:lpstr>Louis XIV Comes to Power</vt:lpstr>
      <vt:lpstr>Louis as Sun King</vt:lpstr>
    </vt:vector>
  </TitlesOfParts>
  <Company>Run Like Hell Records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Absolute Monarchy</dc:title>
  <dc:creator>Deborah L Puckett</dc:creator>
  <cp:lastModifiedBy>Maria Sanz</cp:lastModifiedBy>
  <cp:revision>36</cp:revision>
  <dcterms:created xsi:type="dcterms:W3CDTF">2004-01-21T04:40:58Z</dcterms:created>
  <dcterms:modified xsi:type="dcterms:W3CDTF">2022-02-11T19:05:55Z</dcterms:modified>
</cp:coreProperties>
</file>