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1" r:id="rId1"/>
  </p:sldMasterIdLst>
  <p:notesMasterIdLst>
    <p:notesMasterId r:id="rId16"/>
  </p:notesMasterIdLst>
  <p:sldIdLst>
    <p:sldId id="256" r:id="rId2"/>
    <p:sldId id="267" r:id="rId3"/>
    <p:sldId id="257" r:id="rId4"/>
    <p:sldId id="261" r:id="rId5"/>
    <p:sldId id="258" r:id="rId6"/>
    <p:sldId id="278" r:id="rId7"/>
    <p:sldId id="260" r:id="rId8"/>
    <p:sldId id="259" r:id="rId9"/>
    <p:sldId id="262" r:id="rId10"/>
    <p:sldId id="277" r:id="rId11"/>
    <p:sldId id="272" r:id="rId12"/>
    <p:sldId id="273" r:id="rId13"/>
    <p:sldId id="274" r:id="rId14"/>
    <p:sldId id="27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647" autoAdjust="0"/>
  </p:normalViewPr>
  <p:slideViewPr>
    <p:cSldViewPr>
      <p:cViewPr varScale="1">
        <p:scale>
          <a:sx n="78" d="100"/>
          <a:sy n="78" d="100"/>
        </p:scale>
        <p:origin x="101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721686-24F7-4676-AA0D-68C8F1D3A333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BAEEFCE-EAD1-4B61-BA84-78ED5C1F9535}">
      <dgm:prSet/>
      <dgm:spPr/>
      <dgm:t>
        <a:bodyPr/>
        <a:lstStyle/>
        <a:p>
          <a:r>
            <a:rPr lang="en-US"/>
            <a:t>NO government involvement in economic decisions. Private firms account for all production.</a:t>
          </a:r>
        </a:p>
      </dgm:t>
    </dgm:pt>
    <dgm:pt modelId="{8C3916BA-6EAC-4CB7-9FB4-32559505D961}" type="parTrans" cxnId="{0FDB98E9-FBCF-40DB-839A-038BA5DE0368}">
      <dgm:prSet/>
      <dgm:spPr/>
      <dgm:t>
        <a:bodyPr/>
        <a:lstStyle/>
        <a:p>
          <a:endParaRPr lang="en-US"/>
        </a:p>
      </dgm:t>
    </dgm:pt>
    <dgm:pt modelId="{42D67504-2C25-49E2-B918-58F2E8A1645B}" type="sibTrans" cxnId="{0FDB98E9-FBCF-40DB-839A-038BA5DE0368}">
      <dgm:prSet/>
      <dgm:spPr/>
      <dgm:t>
        <a:bodyPr/>
        <a:lstStyle/>
        <a:p>
          <a:endParaRPr lang="en-US"/>
        </a:p>
      </dgm:t>
    </dgm:pt>
    <dgm:pt modelId="{3D1C1AF4-D586-48AC-BFB9-B2998246D0CD}">
      <dgm:prSet/>
      <dgm:spPr/>
      <dgm:t>
        <a:bodyPr/>
        <a:lstStyle/>
        <a:p>
          <a:r>
            <a:rPr lang="en-US"/>
            <a:t>Consumers decide WHAT should be produced.  They do this through the purchases they make.</a:t>
          </a:r>
        </a:p>
      </dgm:t>
    </dgm:pt>
    <dgm:pt modelId="{C1A2969C-1B03-42D0-B60B-70D18059912F}" type="parTrans" cxnId="{EE61B950-99BA-4BD9-A587-5604755681E7}">
      <dgm:prSet/>
      <dgm:spPr/>
      <dgm:t>
        <a:bodyPr/>
        <a:lstStyle/>
        <a:p>
          <a:endParaRPr lang="en-US"/>
        </a:p>
      </dgm:t>
    </dgm:pt>
    <dgm:pt modelId="{570E9725-090D-4537-80E9-1C9AB3D8FE6C}" type="sibTrans" cxnId="{EE61B950-99BA-4BD9-A587-5604755681E7}">
      <dgm:prSet/>
      <dgm:spPr/>
      <dgm:t>
        <a:bodyPr/>
        <a:lstStyle/>
        <a:p>
          <a:endParaRPr lang="en-US"/>
        </a:p>
      </dgm:t>
    </dgm:pt>
    <dgm:pt modelId="{D9951E2E-6C99-4122-9CC4-88C02CD1F994}">
      <dgm:prSet/>
      <dgm:spPr/>
      <dgm:t>
        <a:bodyPr/>
        <a:lstStyle/>
        <a:p>
          <a:r>
            <a:rPr lang="en-US"/>
            <a:t>Businesses determine HOW the products will be produced.  They must be competitive. </a:t>
          </a:r>
        </a:p>
      </dgm:t>
    </dgm:pt>
    <dgm:pt modelId="{70478E0B-A254-4F2F-8EC4-3F94B4802E92}" type="parTrans" cxnId="{B9B92182-951E-413F-9EF9-3E203E239D35}">
      <dgm:prSet/>
      <dgm:spPr/>
      <dgm:t>
        <a:bodyPr/>
        <a:lstStyle/>
        <a:p>
          <a:endParaRPr lang="en-US"/>
        </a:p>
      </dgm:t>
    </dgm:pt>
    <dgm:pt modelId="{9D47203F-4FB9-489E-BF13-1A5DA86D60B9}" type="sibTrans" cxnId="{B9B92182-951E-413F-9EF9-3E203E239D35}">
      <dgm:prSet/>
      <dgm:spPr/>
      <dgm:t>
        <a:bodyPr/>
        <a:lstStyle/>
        <a:p>
          <a:endParaRPr lang="en-US"/>
        </a:p>
      </dgm:t>
    </dgm:pt>
    <dgm:pt modelId="{2B5FDE42-083B-42C7-AAAA-1F2472A21396}">
      <dgm:prSet/>
      <dgm:spPr/>
      <dgm:t>
        <a:bodyPr/>
        <a:lstStyle/>
        <a:p>
          <a:r>
            <a:rPr lang="en-US"/>
            <a:t>WHO buys the products? The people with the most money are able to buy more goods and services.</a:t>
          </a:r>
        </a:p>
      </dgm:t>
    </dgm:pt>
    <dgm:pt modelId="{11459988-F67A-4AFD-A2B0-73EBF94AC2B4}" type="parTrans" cxnId="{8AD5AFDD-C94B-4B5D-BA8D-886880415EC6}">
      <dgm:prSet/>
      <dgm:spPr/>
      <dgm:t>
        <a:bodyPr/>
        <a:lstStyle/>
        <a:p>
          <a:endParaRPr lang="en-US"/>
        </a:p>
      </dgm:t>
    </dgm:pt>
    <dgm:pt modelId="{4EB138C9-06B4-4664-B38A-685A49D5F6CF}" type="sibTrans" cxnId="{8AD5AFDD-C94B-4B5D-BA8D-886880415EC6}">
      <dgm:prSet/>
      <dgm:spPr/>
      <dgm:t>
        <a:bodyPr/>
        <a:lstStyle/>
        <a:p>
          <a:endParaRPr lang="en-US"/>
        </a:p>
      </dgm:t>
    </dgm:pt>
    <dgm:pt modelId="{09A4BF04-4800-45A6-969B-44648D87F6A7}" type="pres">
      <dgm:prSet presAssocID="{07721686-24F7-4676-AA0D-68C8F1D3A333}" presName="diagram" presStyleCnt="0">
        <dgm:presLayoutVars>
          <dgm:dir/>
          <dgm:resizeHandles val="exact"/>
        </dgm:presLayoutVars>
      </dgm:prSet>
      <dgm:spPr/>
    </dgm:pt>
    <dgm:pt modelId="{50764056-13F6-4DA4-B0B6-E8945161689D}" type="pres">
      <dgm:prSet presAssocID="{DBAEEFCE-EAD1-4B61-BA84-78ED5C1F9535}" presName="node" presStyleLbl="node1" presStyleIdx="0" presStyleCnt="4">
        <dgm:presLayoutVars>
          <dgm:bulletEnabled val="1"/>
        </dgm:presLayoutVars>
      </dgm:prSet>
      <dgm:spPr/>
    </dgm:pt>
    <dgm:pt modelId="{C86E17CF-C8CD-49B5-8B8B-8D9172ED11F3}" type="pres">
      <dgm:prSet presAssocID="{42D67504-2C25-49E2-B918-58F2E8A1645B}" presName="sibTrans" presStyleCnt="0"/>
      <dgm:spPr/>
    </dgm:pt>
    <dgm:pt modelId="{2F07C918-887E-459C-AACD-F2C2570A577C}" type="pres">
      <dgm:prSet presAssocID="{3D1C1AF4-D586-48AC-BFB9-B2998246D0CD}" presName="node" presStyleLbl="node1" presStyleIdx="1" presStyleCnt="4">
        <dgm:presLayoutVars>
          <dgm:bulletEnabled val="1"/>
        </dgm:presLayoutVars>
      </dgm:prSet>
      <dgm:spPr/>
    </dgm:pt>
    <dgm:pt modelId="{787D6C07-13D4-428D-95DF-8CB32208982B}" type="pres">
      <dgm:prSet presAssocID="{570E9725-090D-4537-80E9-1C9AB3D8FE6C}" presName="sibTrans" presStyleCnt="0"/>
      <dgm:spPr/>
    </dgm:pt>
    <dgm:pt modelId="{1025FD29-0D9F-4827-B986-4AE1DC8283A8}" type="pres">
      <dgm:prSet presAssocID="{D9951E2E-6C99-4122-9CC4-88C02CD1F994}" presName="node" presStyleLbl="node1" presStyleIdx="2" presStyleCnt="4">
        <dgm:presLayoutVars>
          <dgm:bulletEnabled val="1"/>
        </dgm:presLayoutVars>
      </dgm:prSet>
      <dgm:spPr/>
    </dgm:pt>
    <dgm:pt modelId="{14221B18-3726-4E90-A699-546BED86C123}" type="pres">
      <dgm:prSet presAssocID="{9D47203F-4FB9-489E-BF13-1A5DA86D60B9}" presName="sibTrans" presStyleCnt="0"/>
      <dgm:spPr/>
    </dgm:pt>
    <dgm:pt modelId="{2371BDE2-D939-48B2-92DF-FDAAAC3791DD}" type="pres">
      <dgm:prSet presAssocID="{2B5FDE42-083B-42C7-AAAA-1F2472A21396}" presName="node" presStyleLbl="node1" presStyleIdx="3" presStyleCnt="4">
        <dgm:presLayoutVars>
          <dgm:bulletEnabled val="1"/>
        </dgm:presLayoutVars>
      </dgm:prSet>
      <dgm:spPr/>
    </dgm:pt>
  </dgm:ptLst>
  <dgm:cxnLst>
    <dgm:cxn modelId="{97C41307-6F2F-488C-83B3-3DEE7650ECAA}" type="presOf" srcId="{2B5FDE42-083B-42C7-AAAA-1F2472A21396}" destId="{2371BDE2-D939-48B2-92DF-FDAAAC3791DD}" srcOrd="0" destOrd="0" presId="urn:microsoft.com/office/officeart/2005/8/layout/default"/>
    <dgm:cxn modelId="{2BBF4E12-91F9-4DBA-85EF-6CBD3BB763ED}" type="presOf" srcId="{D9951E2E-6C99-4122-9CC4-88C02CD1F994}" destId="{1025FD29-0D9F-4827-B986-4AE1DC8283A8}" srcOrd="0" destOrd="0" presId="urn:microsoft.com/office/officeart/2005/8/layout/default"/>
    <dgm:cxn modelId="{EE61B950-99BA-4BD9-A587-5604755681E7}" srcId="{07721686-24F7-4676-AA0D-68C8F1D3A333}" destId="{3D1C1AF4-D586-48AC-BFB9-B2998246D0CD}" srcOrd="1" destOrd="0" parTransId="{C1A2969C-1B03-42D0-B60B-70D18059912F}" sibTransId="{570E9725-090D-4537-80E9-1C9AB3D8FE6C}"/>
    <dgm:cxn modelId="{B9B92182-951E-413F-9EF9-3E203E239D35}" srcId="{07721686-24F7-4676-AA0D-68C8F1D3A333}" destId="{D9951E2E-6C99-4122-9CC4-88C02CD1F994}" srcOrd="2" destOrd="0" parTransId="{70478E0B-A254-4F2F-8EC4-3F94B4802E92}" sibTransId="{9D47203F-4FB9-489E-BF13-1A5DA86D60B9}"/>
    <dgm:cxn modelId="{F5342598-102C-46DE-A805-EA91509BCDFA}" type="presOf" srcId="{3D1C1AF4-D586-48AC-BFB9-B2998246D0CD}" destId="{2F07C918-887E-459C-AACD-F2C2570A577C}" srcOrd="0" destOrd="0" presId="urn:microsoft.com/office/officeart/2005/8/layout/default"/>
    <dgm:cxn modelId="{FB9BBEB3-70E5-4EE7-9B16-606CFFE41BAF}" type="presOf" srcId="{07721686-24F7-4676-AA0D-68C8F1D3A333}" destId="{09A4BF04-4800-45A6-969B-44648D87F6A7}" srcOrd="0" destOrd="0" presId="urn:microsoft.com/office/officeart/2005/8/layout/default"/>
    <dgm:cxn modelId="{8AD5AFDD-C94B-4B5D-BA8D-886880415EC6}" srcId="{07721686-24F7-4676-AA0D-68C8F1D3A333}" destId="{2B5FDE42-083B-42C7-AAAA-1F2472A21396}" srcOrd="3" destOrd="0" parTransId="{11459988-F67A-4AFD-A2B0-73EBF94AC2B4}" sibTransId="{4EB138C9-06B4-4664-B38A-685A49D5F6CF}"/>
    <dgm:cxn modelId="{0FDB98E9-FBCF-40DB-839A-038BA5DE0368}" srcId="{07721686-24F7-4676-AA0D-68C8F1D3A333}" destId="{DBAEEFCE-EAD1-4B61-BA84-78ED5C1F9535}" srcOrd="0" destOrd="0" parTransId="{8C3916BA-6EAC-4CB7-9FB4-32559505D961}" sibTransId="{42D67504-2C25-49E2-B918-58F2E8A1645B}"/>
    <dgm:cxn modelId="{C8C3E7F6-4568-48FE-9062-B804B5E180A4}" type="presOf" srcId="{DBAEEFCE-EAD1-4B61-BA84-78ED5C1F9535}" destId="{50764056-13F6-4DA4-B0B6-E8945161689D}" srcOrd="0" destOrd="0" presId="urn:microsoft.com/office/officeart/2005/8/layout/default"/>
    <dgm:cxn modelId="{A5C28AFD-6BD6-4CAF-847B-A458E0210559}" type="presParOf" srcId="{09A4BF04-4800-45A6-969B-44648D87F6A7}" destId="{50764056-13F6-4DA4-B0B6-E8945161689D}" srcOrd="0" destOrd="0" presId="urn:microsoft.com/office/officeart/2005/8/layout/default"/>
    <dgm:cxn modelId="{E27C0FF5-94F0-4642-B21A-D593AD8C5854}" type="presParOf" srcId="{09A4BF04-4800-45A6-969B-44648D87F6A7}" destId="{C86E17CF-C8CD-49B5-8B8B-8D9172ED11F3}" srcOrd="1" destOrd="0" presId="urn:microsoft.com/office/officeart/2005/8/layout/default"/>
    <dgm:cxn modelId="{3550718E-FA34-4D49-80E2-8BCB03981C77}" type="presParOf" srcId="{09A4BF04-4800-45A6-969B-44648D87F6A7}" destId="{2F07C918-887E-459C-AACD-F2C2570A577C}" srcOrd="2" destOrd="0" presId="urn:microsoft.com/office/officeart/2005/8/layout/default"/>
    <dgm:cxn modelId="{340679CB-ADD4-42F2-A43B-668380983136}" type="presParOf" srcId="{09A4BF04-4800-45A6-969B-44648D87F6A7}" destId="{787D6C07-13D4-428D-95DF-8CB32208982B}" srcOrd="3" destOrd="0" presId="urn:microsoft.com/office/officeart/2005/8/layout/default"/>
    <dgm:cxn modelId="{1FF12F56-36D4-4216-90BA-33225381AD4A}" type="presParOf" srcId="{09A4BF04-4800-45A6-969B-44648D87F6A7}" destId="{1025FD29-0D9F-4827-B986-4AE1DC8283A8}" srcOrd="4" destOrd="0" presId="urn:microsoft.com/office/officeart/2005/8/layout/default"/>
    <dgm:cxn modelId="{F13D1D59-E6CE-40BD-A5D4-85513FA6EDF4}" type="presParOf" srcId="{09A4BF04-4800-45A6-969B-44648D87F6A7}" destId="{14221B18-3726-4E90-A699-546BED86C123}" srcOrd="5" destOrd="0" presId="urn:microsoft.com/office/officeart/2005/8/layout/default"/>
    <dgm:cxn modelId="{492D962A-7A14-46CB-9B37-56CBFD5ADB38}" type="presParOf" srcId="{09A4BF04-4800-45A6-969B-44648D87F6A7}" destId="{2371BDE2-D939-48B2-92DF-FDAAAC3791D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28BA01-485B-4DE6-B4AC-9547A3BF057A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7869450-098A-49EB-8363-FEB3C992D869}">
      <dgm:prSet/>
      <dgm:spPr/>
      <dgm:t>
        <a:bodyPr/>
        <a:lstStyle/>
        <a:p>
          <a:r>
            <a:rPr lang="en-US" b="1"/>
            <a:t>All resources are government-owned.</a:t>
          </a:r>
          <a:endParaRPr lang="en-US"/>
        </a:p>
      </dgm:t>
    </dgm:pt>
    <dgm:pt modelId="{0DE3432E-EE7D-496E-85DA-B3E9366AA66A}" type="parTrans" cxnId="{B003EA2E-D4A6-48EE-9D7A-A0A050AB3C80}">
      <dgm:prSet/>
      <dgm:spPr/>
      <dgm:t>
        <a:bodyPr/>
        <a:lstStyle/>
        <a:p>
          <a:endParaRPr lang="en-US"/>
        </a:p>
      </dgm:t>
    </dgm:pt>
    <dgm:pt modelId="{163176CA-82A0-40AD-8E04-4B5C6A26A8AC}" type="sibTrans" cxnId="{B003EA2E-D4A6-48EE-9D7A-A0A050AB3C80}">
      <dgm:prSet/>
      <dgm:spPr/>
      <dgm:t>
        <a:bodyPr/>
        <a:lstStyle/>
        <a:p>
          <a:endParaRPr lang="en-US"/>
        </a:p>
      </dgm:t>
    </dgm:pt>
    <dgm:pt modelId="{4403AFD0-753F-4B81-BBBD-C6D532669802}">
      <dgm:prSet/>
      <dgm:spPr/>
      <dgm:t>
        <a:bodyPr/>
        <a:lstStyle/>
        <a:p>
          <a:r>
            <a:rPr lang="en-US" b="1"/>
            <a:t>One person (dictator) or a group of officials decide WHAT products are needed.</a:t>
          </a:r>
          <a:endParaRPr lang="en-US"/>
        </a:p>
      </dgm:t>
    </dgm:pt>
    <dgm:pt modelId="{474F0930-2EFD-46DD-A45B-CB988DD4D310}" type="parTrans" cxnId="{735CE602-5F5B-4346-84FF-AC1BBDD88112}">
      <dgm:prSet/>
      <dgm:spPr/>
      <dgm:t>
        <a:bodyPr/>
        <a:lstStyle/>
        <a:p>
          <a:endParaRPr lang="en-US"/>
        </a:p>
      </dgm:t>
    </dgm:pt>
    <dgm:pt modelId="{29AFAEAF-47DF-47A1-8A7F-9795831599AB}" type="sibTrans" cxnId="{735CE602-5F5B-4346-84FF-AC1BBDD88112}">
      <dgm:prSet/>
      <dgm:spPr/>
      <dgm:t>
        <a:bodyPr/>
        <a:lstStyle/>
        <a:p>
          <a:endParaRPr lang="en-US"/>
        </a:p>
      </dgm:t>
    </dgm:pt>
    <dgm:pt modelId="{9629A72C-C5CE-4EC1-BF68-749455B9F491}">
      <dgm:prSet/>
      <dgm:spPr/>
      <dgm:t>
        <a:bodyPr/>
        <a:lstStyle/>
        <a:p>
          <a:r>
            <a:rPr lang="en-US" b="1"/>
            <a:t>The government runs all businesses, controls all employment, and decides HOW goods and services will be produced.</a:t>
          </a:r>
          <a:endParaRPr lang="en-US"/>
        </a:p>
      </dgm:t>
    </dgm:pt>
    <dgm:pt modelId="{304A586D-A42B-4B9D-9B84-CCA48A17483A}" type="parTrans" cxnId="{44607E1C-6D72-473F-919F-4683016A7730}">
      <dgm:prSet/>
      <dgm:spPr/>
      <dgm:t>
        <a:bodyPr/>
        <a:lstStyle/>
        <a:p>
          <a:endParaRPr lang="en-US"/>
        </a:p>
      </dgm:t>
    </dgm:pt>
    <dgm:pt modelId="{B511695F-4F4D-475B-AD22-C407917AAC64}" type="sibTrans" cxnId="{44607E1C-6D72-473F-919F-4683016A7730}">
      <dgm:prSet/>
      <dgm:spPr/>
      <dgm:t>
        <a:bodyPr/>
        <a:lstStyle/>
        <a:p>
          <a:endParaRPr lang="en-US"/>
        </a:p>
      </dgm:t>
    </dgm:pt>
    <dgm:pt modelId="{C505FB59-8754-484C-A569-8E74A24F4401}">
      <dgm:prSet/>
      <dgm:spPr/>
      <dgm:t>
        <a:bodyPr/>
        <a:lstStyle/>
        <a:p>
          <a:r>
            <a:rPr lang="en-US" b="1"/>
            <a:t>The government decides WHO receives the products that are produced.  </a:t>
          </a:r>
          <a:endParaRPr lang="en-US"/>
        </a:p>
      </dgm:t>
    </dgm:pt>
    <dgm:pt modelId="{B4E07EF1-46DE-49BB-8A89-2DD8CD2BDDC2}" type="parTrans" cxnId="{2DB2EC32-CD4E-4085-A696-C51745AA0358}">
      <dgm:prSet/>
      <dgm:spPr/>
      <dgm:t>
        <a:bodyPr/>
        <a:lstStyle/>
        <a:p>
          <a:endParaRPr lang="en-US"/>
        </a:p>
      </dgm:t>
    </dgm:pt>
    <dgm:pt modelId="{A7DAD3CE-F8A6-412F-8927-48E5E85FB5F5}" type="sibTrans" cxnId="{2DB2EC32-CD4E-4085-A696-C51745AA0358}">
      <dgm:prSet/>
      <dgm:spPr/>
      <dgm:t>
        <a:bodyPr/>
        <a:lstStyle/>
        <a:p>
          <a:endParaRPr lang="en-US"/>
        </a:p>
      </dgm:t>
    </dgm:pt>
    <dgm:pt modelId="{2FDFB553-08B2-4013-A915-2F680C016DC4}" type="pres">
      <dgm:prSet presAssocID="{8928BA01-485B-4DE6-B4AC-9547A3BF057A}" presName="diagram" presStyleCnt="0">
        <dgm:presLayoutVars>
          <dgm:dir/>
          <dgm:resizeHandles val="exact"/>
        </dgm:presLayoutVars>
      </dgm:prSet>
      <dgm:spPr/>
    </dgm:pt>
    <dgm:pt modelId="{9367568F-192D-4A5E-97EF-E27E2106EF01}" type="pres">
      <dgm:prSet presAssocID="{27869450-098A-49EB-8363-FEB3C992D869}" presName="node" presStyleLbl="node1" presStyleIdx="0" presStyleCnt="4">
        <dgm:presLayoutVars>
          <dgm:bulletEnabled val="1"/>
        </dgm:presLayoutVars>
      </dgm:prSet>
      <dgm:spPr/>
    </dgm:pt>
    <dgm:pt modelId="{3679963F-37DC-406C-A72D-3D31BA7FA72D}" type="pres">
      <dgm:prSet presAssocID="{163176CA-82A0-40AD-8E04-4B5C6A26A8AC}" presName="sibTrans" presStyleCnt="0"/>
      <dgm:spPr/>
    </dgm:pt>
    <dgm:pt modelId="{80C0F776-B037-443C-8D7C-2865DCBCDAD3}" type="pres">
      <dgm:prSet presAssocID="{4403AFD0-753F-4B81-BBBD-C6D532669802}" presName="node" presStyleLbl="node1" presStyleIdx="1" presStyleCnt="4">
        <dgm:presLayoutVars>
          <dgm:bulletEnabled val="1"/>
        </dgm:presLayoutVars>
      </dgm:prSet>
      <dgm:spPr/>
    </dgm:pt>
    <dgm:pt modelId="{477FE76E-0C2B-4EA4-BF59-FE10043D6429}" type="pres">
      <dgm:prSet presAssocID="{29AFAEAF-47DF-47A1-8A7F-9795831599AB}" presName="sibTrans" presStyleCnt="0"/>
      <dgm:spPr/>
    </dgm:pt>
    <dgm:pt modelId="{6F1AD6F7-ECB1-48C4-B0F3-2CBB4588AAF8}" type="pres">
      <dgm:prSet presAssocID="{9629A72C-C5CE-4EC1-BF68-749455B9F491}" presName="node" presStyleLbl="node1" presStyleIdx="2" presStyleCnt="4">
        <dgm:presLayoutVars>
          <dgm:bulletEnabled val="1"/>
        </dgm:presLayoutVars>
      </dgm:prSet>
      <dgm:spPr/>
    </dgm:pt>
    <dgm:pt modelId="{8679C5DA-74AA-4C9C-96E8-55EF69D40863}" type="pres">
      <dgm:prSet presAssocID="{B511695F-4F4D-475B-AD22-C407917AAC64}" presName="sibTrans" presStyleCnt="0"/>
      <dgm:spPr/>
    </dgm:pt>
    <dgm:pt modelId="{D191EBA1-9E20-4834-85BA-5FC52572C85C}" type="pres">
      <dgm:prSet presAssocID="{C505FB59-8754-484C-A569-8E74A24F4401}" presName="node" presStyleLbl="node1" presStyleIdx="3" presStyleCnt="4">
        <dgm:presLayoutVars>
          <dgm:bulletEnabled val="1"/>
        </dgm:presLayoutVars>
      </dgm:prSet>
      <dgm:spPr/>
    </dgm:pt>
  </dgm:ptLst>
  <dgm:cxnLst>
    <dgm:cxn modelId="{735CE602-5F5B-4346-84FF-AC1BBDD88112}" srcId="{8928BA01-485B-4DE6-B4AC-9547A3BF057A}" destId="{4403AFD0-753F-4B81-BBBD-C6D532669802}" srcOrd="1" destOrd="0" parTransId="{474F0930-2EFD-46DD-A45B-CB988DD4D310}" sibTransId="{29AFAEAF-47DF-47A1-8A7F-9795831599AB}"/>
    <dgm:cxn modelId="{180F5E03-FE8B-4AB7-98FA-1E6819382DFE}" type="presOf" srcId="{4403AFD0-753F-4B81-BBBD-C6D532669802}" destId="{80C0F776-B037-443C-8D7C-2865DCBCDAD3}" srcOrd="0" destOrd="0" presId="urn:microsoft.com/office/officeart/2005/8/layout/default"/>
    <dgm:cxn modelId="{44607E1C-6D72-473F-919F-4683016A7730}" srcId="{8928BA01-485B-4DE6-B4AC-9547A3BF057A}" destId="{9629A72C-C5CE-4EC1-BF68-749455B9F491}" srcOrd="2" destOrd="0" parTransId="{304A586D-A42B-4B9D-9B84-CCA48A17483A}" sibTransId="{B511695F-4F4D-475B-AD22-C407917AAC64}"/>
    <dgm:cxn modelId="{B003EA2E-D4A6-48EE-9D7A-A0A050AB3C80}" srcId="{8928BA01-485B-4DE6-B4AC-9547A3BF057A}" destId="{27869450-098A-49EB-8363-FEB3C992D869}" srcOrd="0" destOrd="0" parTransId="{0DE3432E-EE7D-496E-85DA-B3E9366AA66A}" sibTransId="{163176CA-82A0-40AD-8E04-4B5C6A26A8AC}"/>
    <dgm:cxn modelId="{2DB2EC32-CD4E-4085-A696-C51745AA0358}" srcId="{8928BA01-485B-4DE6-B4AC-9547A3BF057A}" destId="{C505FB59-8754-484C-A569-8E74A24F4401}" srcOrd="3" destOrd="0" parTransId="{B4E07EF1-46DE-49BB-8A89-2DD8CD2BDDC2}" sibTransId="{A7DAD3CE-F8A6-412F-8927-48E5E85FB5F5}"/>
    <dgm:cxn modelId="{1265A548-BCFB-46C4-B79F-4A32D45E2F03}" type="presOf" srcId="{27869450-098A-49EB-8363-FEB3C992D869}" destId="{9367568F-192D-4A5E-97EF-E27E2106EF01}" srcOrd="0" destOrd="0" presId="urn:microsoft.com/office/officeart/2005/8/layout/default"/>
    <dgm:cxn modelId="{7B9EE170-CCEA-427C-AC52-D477759EFDE6}" type="presOf" srcId="{C505FB59-8754-484C-A569-8E74A24F4401}" destId="{D191EBA1-9E20-4834-85BA-5FC52572C85C}" srcOrd="0" destOrd="0" presId="urn:microsoft.com/office/officeart/2005/8/layout/default"/>
    <dgm:cxn modelId="{3FC12575-8B9E-4005-A68F-9CB4C81AF677}" type="presOf" srcId="{8928BA01-485B-4DE6-B4AC-9547A3BF057A}" destId="{2FDFB553-08B2-4013-A915-2F680C016DC4}" srcOrd="0" destOrd="0" presId="urn:microsoft.com/office/officeart/2005/8/layout/default"/>
    <dgm:cxn modelId="{A3D161F2-442D-4C66-A0E8-C60F77FC25C0}" type="presOf" srcId="{9629A72C-C5CE-4EC1-BF68-749455B9F491}" destId="{6F1AD6F7-ECB1-48C4-B0F3-2CBB4588AAF8}" srcOrd="0" destOrd="0" presId="urn:microsoft.com/office/officeart/2005/8/layout/default"/>
    <dgm:cxn modelId="{E63E0C96-4B41-4B5C-9D13-D38616D579F2}" type="presParOf" srcId="{2FDFB553-08B2-4013-A915-2F680C016DC4}" destId="{9367568F-192D-4A5E-97EF-E27E2106EF01}" srcOrd="0" destOrd="0" presId="urn:microsoft.com/office/officeart/2005/8/layout/default"/>
    <dgm:cxn modelId="{F9AF45EC-CA60-4AC5-863B-E287A3F35971}" type="presParOf" srcId="{2FDFB553-08B2-4013-A915-2F680C016DC4}" destId="{3679963F-37DC-406C-A72D-3D31BA7FA72D}" srcOrd="1" destOrd="0" presId="urn:microsoft.com/office/officeart/2005/8/layout/default"/>
    <dgm:cxn modelId="{5BB15166-450C-472B-B385-56A6C14427F9}" type="presParOf" srcId="{2FDFB553-08B2-4013-A915-2F680C016DC4}" destId="{80C0F776-B037-443C-8D7C-2865DCBCDAD3}" srcOrd="2" destOrd="0" presId="urn:microsoft.com/office/officeart/2005/8/layout/default"/>
    <dgm:cxn modelId="{AF5786A6-3DD1-460B-951F-62EAA6B6C61D}" type="presParOf" srcId="{2FDFB553-08B2-4013-A915-2F680C016DC4}" destId="{477FE76E-0C2B-4EA4-BF59-FE10043D6429}" srcOrd="3" destOrd="0" presId="urn:microsoft.com/office/officeart/2005/8/layout/default"/>
    <dgm:cxn modelId="{9E9594C9-E760-4E3F-B058-0372F0F936B7}" type="presParOf" srcId="{2FDFB553-08B2-4013-A915-2F680C016DC4}" destId="{6F1AD6F7-ECB1-48C4-B0F3-2CBB4588AAF8}" srcOrd="4" destOrd="0" presId="urn:microsoft.com/office/officeart/2005/8/layout/default"/>
    <dgm:cxn modelId="{DBEDB9D3-E7F0-44D1-9875-D47F1093ED35}" type="presParOf" srcId="{2FDFB553-08B2-4013-A915-2F680C016DC4}" destId="{8679C5DA-74AA-4C9C-96E8-55EF69D40863}" srcOrd="5" destOrd="0" presId="urn:microsoft.com/office/officeart/2005/8/layout/default"/>
    <dgm:cxn modelId="{5AC13268-8CA4-42D5-AAB8-8F1E365545A0}" type="presParOf" srcId="{2FDFB553-08B2-4013-A915-2F680C016DC4}" destId="{D191EBA1-9E20-4834-85BA-5FC52572C85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58E79F-283C-448E-9F52-57A20B8DB70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B97B766-3832-427C-9E5A-F6DF4D52CF60}">
      <dgm:prSet phldrT="[Texto]"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GOVERNMENT CONTROLS WHAT IS PRODUCED</a:t>
          </a:r>
        </a:p>
      </dgm:t>
    </dgm:pt>
    <dgm:pt modelId="{F8ECF667-F6A4-4396-843C-2B68972997DF}" type="parTrans" cxnId="{BA598336-1B26-48EF-926E-9C7AB88C56E3}">
      <dgm:prSet/>
      <dgm:spPr/>
      <dgm:t>
        <a:bodyPr/>
        <a:lstStyle/>
        <a:p>
          <a:endParaRPr lang="es-ES"/>
        </a:p>
      </dgm:t>
    </dgm:pt>
    <dgm:pt modelId="{5CEAB622-280E-4B28-AF2B-14A25194FF58}" type="sibTrans" cxnId="{BA598336-1B26-48EF-926E-9C7AB88C56E3}">
      <dgm:prSet/>
      <dgm:spPr/>
      <dgm:t>
        <a:bodyPr/>
        <a:lstStyle/>
        <a:p>
          <a:endParaRPr lang="es-ES"/>
        </a:p>
      </dgm:t>
    </dgm:pt>
    <dgm:pt modelId="{026D22A5-50D4-400E-9616-EA84FCD38A5C}">
      <dgm:prSet phldrT="[Texto]"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STATE  PROPERTY</a:t>
          </a:r>
        </a:p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PRIVATE PROPERTY</a:t>
          </a:r>
        </a:p>
      </dgm:t>
    </dgm:pt>
    <dgm:pt modelId="{C4688C05-2ACF-4F21-8349-40ECE4E52729}" type="parTrans" cxnId="{E2D5260F-4678-4EB7-944B-29DC3C55B8A4}">
      <dgm:prSet/>
      <dgm:spPr/>
      <dgm:t>
        <a:bodyPr/>
        <a:lstStyle/>
        <a:p>
          <a:endParaRPr lang="es-ES"/>
        </a:p>
      </dgm:t>
    </dgm:pt>
    <dgm:pt modelId="{46E82C06-815E-4707-8CE7-AE2F5D50B6EE}" type="sibTrans" cxnId="{E2D5260F-4678-4EB7-944B-29DC3C55B8A4}">
      <dgm:prSet/>
      <dgm:spPr/>
      <dgm:t>
        <a:bodyPr/>
        <a:lstStyle/>
        <a:p>
          <a:endParaRPr lang="es-ES"/>
        </a:p>
      </dgm:t>
    </dgm:pt>
    <dgm:pt modelId="{EAC786CA-156B-4287-A92E-D0FFB32EDBE4}">
      <dgm:prSet phldrT="[Texto]"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COMPETENCE</a:t>
          </a:r>
        </a:p>
      </dgm:t>
    </dgm:pt>
    <dgm:pt modelId="{E30A73DC-EF1A-4C2A-AF5E-4B5122AC1816}" type="parTrans" cxnId="{749B6F0E-D4BC-42F4-A5E0-C4380ADB40D8}">
      <dgm:prSet/>
      <dgm:spPr/>
      <dgm:t>
        <a:bodyPr/>
        <a:lstStyle/>
        <a:p>
          <a:endParaRPr lang="es-ES"/>
        </a:p>
      </dgm:t>
    </dgm:pt>
    <dgm:pt modelId="{853021DD-5C4D-48C2-A668-3630017BBE75}" type="sibTrans" cxnId="{749B6F0E-D4BC-42F4-A5E0-C4380ADB40D8}">
      <dgm:prSet/>
      <dgm:spPr/>
      <dgm:t>
        <a:bodyPr/>
        <a:lstStyle/>
        <a:p>
          <a:endParaRPr lang="es-ES"/>
        </a:p>
      </dgm:t>
    </dgm:pt>
    <dgm:pt modelId="{E22B1DE1-9563-4688-87F8-D7D733F46A53}">
      <dgm:prSet phldrT="[Texto]"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GOVERNMENT FIXES PRICES</a:t>
          </a:r>
        </a:p>
      </dgm:t>
    </dgm:pt>
    <dgm:pt modelId="{43E435A5-5F77-48C4-B553-39BBC0CA831B}" type="parTrans" cxnId="{AAC3C98A-9541-48B4-8F66-5848163A3C18}">
      <dgm:prSet/>
      <dgm:spPr/>
      <dgm:t>
        <a:bodyPr/>
        <a:lstStyle/>
        <a:p>
          <a:endParaRPr lang="es-ES"/>
        </a:p>
      </dgm:t>
    </dgm:pt>
    <dgm:pt modelId="{1C807E8A-38CC-4E13-A319-EBCE35560DC8}" type="sibTrans" cxnId="{AAC3C98A-9541-48B4-8F66-5848163A3C18}">
      <dgm:prSet/>
      <dgm:spPr/>
      <dgm:t>
        <a:bodyPr/>
        <a:lstStyle/>
        <a:p>
          <a:endParaRPr lang="es-ES"/>
        </a:p>
      </dgm:t>
    </dgm:pt>
    <dgm:pt modelId="{ABE635F4-704E-4D52-B074-ABC98E3076DE}">
      <dgm:prSet phldrT="[Texto]"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VERY LIMITED </a:t>
          </a:r>
          <a:r>
            <a:rPr lang="es-E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SUPPLY OF GOODS</a:t>
          </a:r>
          <a:endParaRPr lang="es-E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43ACC9-1775-4531-8274-D41B264B6A79}" type="parTrans" cxnId="{850D28D7-9BBD-4A27-8752-FD9BFDE31798}">
      <dgm:prSet/>
      <dgm:spPr/>
      <dgm:t>
        <a:bodyPr/>
        <a:lstStyle/>
        <a:p>
          <a:endParaRPr lang="es-ES"/>
        </a:p>
      </dgm:t>
    </dgm:pt>
    <dgm:pt modelId="{ED22451D-7426-4410-8BC1-06AD88B03E69}" type="sibTrans" cxnId="{850D28D7-9BBD-4A27-8752-FD9BFDE31798}">
      <dgm:prSet/>
      <dgm:spPr/>
      <dgm:t>
        <a:bodyPr/>
        <a:lstStyle/>
        <a:p>
          <a:endParaRPr lang="es-ES"/>
        </a:p>
      </dgm:t>
    </dgm:pt>
    <dgm:pt modelId="{A4234CC8-94B8-4BF3-B292-49C062D7B27A}" type="pres">
      <dgm:prSet presAssocID="{D158E79F-283C-448E-9F52-57A20B8DB70D}" presName="diagram" presStyleCnt="0">
        <dgm:presLayoutVars>
          <dgm:dir/>
          <dgm:resizeHandles val="exact"/>
        </dgm:presLayoutVars>
      </dgm:prSet>
      <dgm:spPr/>
    </dgm:pt>
    <dgm:pt modelId="{293FF1CA-4167-487E-8BA9-07BA1B7BF394}" type="pres">
      <dgm:prSet presAssocID="{3B97B766-3832-427C-9E5A-F6DF4D52CF60}" presName="node" presStyleLbl="node1" presStyleIdx="0" presStyleCnt="5">
        <dgm:presLayoutVars>
          <dgm:bulletEnabled val="1"/>
        </dgm:presLayoutVars>
      </dgm:prSet>
      <dgm:spPr/>
    </dgm:pt>
    <dgm:pt modelId="{BC70EED4-06B1-4B65-BE16-D68C4C3694C3}" type="pres">
      <dgm:prSet presAssocID="{5CEAB622-280E-4B28-AF2B-14A25194FF58}" presName="sibTrans" presStyleCnt="0"/>
      <dgm:spPr/>
    </dgm:pt>
    <dgm:pt modelId="{9FACE3FF-707A-4CE8-84A1-AB82D7B06C10}" type="pres">
      <dgm:prSet presAssocID="{026D22A5-50D4-400E-9616-EA84FCD38A5C}" presName="node" presStyleLbl="node1" presStyleIdx="1" presStyleCnt="5">
        <dgm:presLayoutVars>
          <dgm:bulletEnabled val="1"/>
        </dgm:presLayoutVars>
      </dgm:prSet>
      <dgm:spPr/>
    </dgm:pt>
    <dgm:pt modelId="{EEBE43FC-F12D-4FDB-8DE3-A867C43EB060}" type="pres">
      <dgm:prSet presAssocID="{46E82C06-815E-4707-8CE7-AE2F5D50B6EE}" presName="sibTrans" presStyleCnt="0"/>
      <dgm:spPr/>
    </dgm:pt>
    <dgm:pt modelId="{BAAE28A2-82B3-4396-BB88-A0712603F69C}" type="pres">
      <dgm:prSet presAssocID="{EAC786CA-156B-4287-A92E-D0FFB32EDBE4}" presName="node" presStyleLbl="node1" presStyleIdx="2" presStyleCnt="5">
        <dgm:presLayoutVars>
          <dgm:bulletEnabled val="1"/>
        </dgm:presLayoutVars>
      </dgm:prSet>
      <dgm:spPr/>
    </dgm:pt>
    <dgm:pt modelId="{ED5CF340-C735-4130-ACB2-318EB123F619}" type="pres">
      <dgm:prSet presAssocID="{853021DD-5C4D-48C2-A668-3630017BBE75}" presName="sibTrans" presStyleCnt="0"/>
      <dgm:spPr/>
    </dgm:pt>
    <dgm:pt modelId="{4AD973C0-E63E-4403-9FC9-DDC0F42FF171}" type="pres">
      <dgm:prSet presAssocID="{E22B1DE1-9563-4688-87F8-D7D733F46A53}" presName="node" presStyleLbl="node1" presStyleIdx="3" presStyleCnt="5">
        <dgm:presLayoutVars>
          <dgm:bulletEnabled val="1"/>
        </dgm:presLayoutVars>
      </dgm:prSet>
      <dgm:spPr/>
    </dgm:pt>
    <dgm:pt modelId="{C0797BF2-A3E0-4010-BA38-6E399CC62172}" type="pres">
      <dgm:prSet presAssocID="{1C807E8A-38CC-4E13-A319-EBCE35560DC8}" presName="sibTrans" presStyleCnt="0"/>
      <dgm:spPr/>
    </dgm:pt>
    <dgm:pt modelId="{2A0D8120-B398-44C1-A185-3DC6714DA2E9}" type="pres">
      <dgm:prSet presAssocID="{ABE635F4-704E-4D52-B074-ABC98E3076DE}" presName="node" presStyleLbl="node1" presStyleIdx="4" presStyleCnt="5">
        <dgm:presLayoutVars>
          <dgm:bulletEnabled val="1"/>
        </dgm:presLayoutVars>
      </dgm:prSet>
      <dgm:spPr/>
    </dgm:pt>
  </dgm:ptLst>
  <dgm:cxnLst>
    <dgm:cxn modelId="{749B6F0E-D4BC-42F4-A5E0-C4380ADB40D8}" srcId="{D158E79F-283C-448E-9F52-57A20B8DB70D}" destId="{EAC786CA-156B-4287-A92E-D0FFB32EDBE4}" srcOrd="2" destOrd="0" parTransId="{E30A73DC-EF1A-4C2A-AF5E-4B5122AC1816}" sibTransId="{853021DD-5C4D-48C2-A668-3630017BBE75}"/>
    <dgm:cxn modelId="{E2D5260F-4678-4EB7-944B-29DC3C55B8A4}" srcId="{D158E79F-283C-448E-9F52-57A20B8DB70D}" destId="{026D22A5-50D4-400E-9616-EA84FCD38A5C}" srcOrd="1" destOrd="0" parTransId="{C4688C05-2ACF-4F21-8349-40ECE4E52729}" sibTransId="{46E82C06-815E-4707-8CE7-AE2F5D50B6EE}"/>
    <dgm:cxn modelId="{BA598336-1B26-48EF-926E-9C7AB88C56E3}" srcId="{D158E79F-283C-448E-9F52-57A20B8DB70D}" destId="{3B97B766-3832-427C-9E5A-F6DF4D52CF60}" srcOrd="0" destOrd="0" parTransId="{F8ECF667-F6A4-4396-843C-2B68972997DF}" sibTransId="{5CEAB622-280E-4B28-AF2B-14A25194FF58}"/>
    <dgm:cxn modelId="{622CF96A-0C7B-427F-877A-086C2B385680}" type="presOf" srcId="{3B97B766-3832-427C-9E5A-F6DF4D52CF60}" destId="{293FF1CA-4167-487E-8BA9-07BA1B7BF394}" srcOrd="0" destOrd="0" presId="urn:microsoft.com/office/officeart/2005/8/layout/default"/>
    <dgm:cxn modelId="{942ED17E-B23B-4FF3-B855-48790A6D18FC}" type="presOf" srcId="{D158E79F-283C-448E-9F52-57A20B8DB70D}" destId="{A4234CC8-94B8-4BF3-B292-49C062D7B27A}" srcOrd="0" destOrd="0" presId="urn:microsoft.com/office/officeart/2005/8/layout/default"/>
    <dgm:cxn modelId="{AAC3C98A-9541-48B4-8F66-5848163A3C18}" srcId="{D158E79F-283C-448E-9F52-57A20B8DB70D}" destId="{E22B1DE1-9563-4688-87F8-D7D733F46A53}" srcOrd="3" destOrd="0" parTransId="{43E435A5-5F77-48C4-B553-39BBC0CA831B}" sibTransId="{1C807E8A-38CC-4E13-A319-EBCE35560DC8}"/>
    <dgm:cxn modelId="{1D8CEAB0-8981-494F-82F1-3865570EDA9D}" type="presOf" srcId="{026D22A5-50D4-400E-9616-EA84FCD38A5C}" destId="{9FACE3FF-707A-4CE8-84A1-AB82D7B06C10}" srcOrd="0" destOrd="0" presId="urn:microsoft.com/office/officeart/2005/8/layout/default"/>
    <dgm:cxn modelId="{850D28D7-9BBD-4A27-8752-FD9BFDE31798}" srcId="{D158E79F-283C-448E-9F52-57A20B8DB70D}" destId="{ABE635F4-704E-4D52-B074-ABC98E3076DE}" srcOrd="4" destOrd="0" parTransId="{7C43ACC9-1775-4531-8274-D41B264B6A79}" sibTransId="{ED22451D-7426-4410-8BC1-06AD88B03E69}"/>
    <dgm:cxn modelId="{D025EBE9-6CF2-4676-A1A0-0ED434707EDA}" type="presOf" srcId="{ABE635F4-704E-4D52-B074-ABC98E3076DE}" destId="{2A0D8120-B398-44C1-A185-3DC6714DA2E9}" srcOrd="0" destOrd="0" presId="urn:microsoft.com/office/officeart/2005/8/layout/default"/>
    <dgm:cxn modelId="{598FD0EC-4B89-42E2-AE4B-27930FCFA443}" type="presOf" srcId="{EAC786CA-156B-4287-A92E-D0FFB32EDBE4}" destId="{BAAE28A2-82B3-4396-BB88-A0712603F69C}" srcOrd="0" destOrd="0" presId="urn:microsoft.com/office/officeart/2005/8/layout/default"/>
    <dgm:cxn modelId="{89E05FF0-F411-4F5B-BE53-606FBD010362}" type="presOf" srcId="{E22B1DE1-9563-4688-87F8-D7D733F46A53}" destId="{4AD973C0-E63E-4403-9FC9-DDC0F42FF171}" srcOrd="0" destOrd="0" presId="urn:microsoft.com/office/officeart/2005/8/layout/default"/>
    <dgm:cxn modelId="{7B0B47C0-FF27-4DF1-A737-BB7A3FFC4567}" type="presParOf" srcId="{A4234CC8-94B8-4BF3-B292-49C062D7B27A}" destId="{293FF1CA-4167-487E-8BA9-07BA1B7BF394}" srcOrd="0" destOrd="0" presId="urn:microsoft.com/office/officeart/2005/8/layout/default"/>
    <dgm:cxn modelId="{0ED1CC3D-5CCF-4C25-8920-B943A8C633D3}" type="presParOf" srcId="{A4234CC8-94B8-4BF3-B292-49C062D7B27A}" destId="{BC70EED4-06B1-4B65-BE16-D68C4C3694C3}" srcOrd="1" destOrd="0" presId="urn:microsoft.com/office/officeart/2005/8/layout/default"/>
    <dgm:cxn modelId="{CDABD831-C468-43A7-A8BD-12D0B429787C}" type="presParOf" srcId="{A4234CC8-94B8-4BF3-B292-49C062D7B27A}" destId="{9FACE3FF-707A-4CE8-84A1-AB82D7B06C10}" srcOrd="2" destOrd="0" presId="urn:microsoft.com/office/officeart/2005/8/layout/default"/>
    <dgm:cxn modelId="{71DBE4DA-4698-45C2-B214-B04204DCA896}" type="presParOf" srcId="{A4234CC8-94B8-4BF3-B292-49C062D7B27A}" destId="{EEBE43FC-F12D-4FDB-8DE3-A867C43EB060}" srcOrd="3" destOrd="0" presId="urn:microsoft.com/office/officeart/2005/8/layout/default"/>
    <dgm:cxn modelId="{0CD2A75B-34DD-438B-8F30-2680C8008E40}" type="presParOf" srcId="{A4234CC8-94B8-4BF3-B292-49C062D7B27A}" destId="{BAAE28A2-82B3-4396-BB88-A0712603F69C}" srcOrd="4" destOrd="0" presId="urn:microsoft.com/office/officeart/2005/8/layout/default"/>
    <dgm:cxn modelId="{9DC9581F-C038-416C-9C47-8F32EFA4AFAC}" type="presParOf" srcId="{A4234CC8-94B8-4BF3-B292-49C062D7B27A}" destId="{ED5CF340-C735-4130-ACB2-318EB123F619}" srcOrd="5" destOrd="0" presId="urn:microsoft.com/office/officeart/2005/8/layout/default"/>
    <dgm:cxn modelId="{DDEF324D-9267-4A69-A864-0F49D8C9ECC9}" type="presParOf" srcId="{A4234CC8-94B8-4BF3-B292-49C062D7B27A}" destId="{4AD973C0-E63E-4403-9FC9-DDC0F42FF171}" srcOrd="6" destOrd="0" presId="urn:microsoft.com/office/officeart/2005/8/layout/default"/>
    <dgm:cxn modelId="{C0185CAB-D6C5-436A-9341-81291AEE2C5A}" type="presParOf" srcId="{A4234CC8-94B8-4BF3-B292-49C062D7B27A}" destId="{C0797BF2-A3E0-4010-BA38-6E399CC62172}" srcOrd="7" destOrd="0" presId="urn:microsoft.com/office/officeart/2005/8/layout/default"/>
    <dgm:cxn modelId="{9EC08B4E-A317-448C-B94E-5C72C3CF475E}" type="presParOf" srcId="{A4234CC8-94B8-4BF3-B292-49C062D7B27A}" destId="{2A0D8120-B398-44C1-A185-3DC6714DA2E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C73B8B-3294-442A-9237-BFD55EAC288B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73219AC-AD7C-4D16-8468-2AD425E721DE}">
      <dgm:prSet/>
      <dgm:spPr/>
      <dgm:t>
        <a:bodyPr/>
        <a:lstStyle/>
        <a:p>
          <a:r>
            <a:rPr lang="en-US"/>
            <a:t>Most economies in the world today are mixed.  </a:t>
          </a:r>
        </a:p>
      </dgm:t>
    </dgm:pt>
    <dgm:pt modelId="{8018A3FE-F013-4E7B-99ED-1B18CFD7FBF9}" type="parTrans" cxnId="{48472F82-2382-43C7-B674-4AFEF021E4D7}">
      <dgm:prSet/>
      <dgm:spPr/>
      <dgm:t>
        <a:bodyPr/>
        <a:lstStyle/>
        <a:p>
          <a:endParaRPr lang="en-US"/>
        </a:p>
      </dgm:t>
    </dgm:pt>
    <dgm:pt modelId="{174604F6-0191-43D6-9324-4D56BB934E97}" type="sibTrans" cxnId="{48472F82-2382-43C7-B674-4AFEF021E4D7}">
      <dgm:prSet/>
      <dgm:spPr/>
      <dgm:t>
        <a:bodyPr/>
        <a:lstStyle/>
        <a:p>
          <a:endParaRPr lang="en-US"/>
        </a:p>
      </dgm:t>
    </dgm:pt>
    <dgm:pt modelId="{6F942988-E010-4064-BE22-C47A66FC4FA8}">
      <dgm:prSet/>
      <dgm:spPr/>
      <dgm:t>
        <a:bodyPr/>
        <a:lstStyle/>
        <a:p>
          <a:r>
            <a:rPr lang="en-US"/>
            <a:t>Classification is based on how much government intervention there is.</a:t>
          </a:r>
        </a:p>
      </dgm:t>
    </dgm:pt>
    <dgm:pt modelId="{81F68D42-10F6-4EAE-B2C6-32FFB800E2E7}" type="parTrans" cxnId="{CF6E6539-C78B-47A7-B5C9-3A5A57C846E7}">
      <dgm:prSet/>
      <dgm:spPr/>
      <dgm:t>
        <a:bodyPr/>
        <a:lstStyle/>
        <a:p>
          <a:endParaRPr lang="en-US"/>
        </a:p>
      </dgm:t>
    </dgm:pt>
    <dgm:pt modelId="{7CB05338-8EA4-45A6-B6D4-E2209844F453}" type="sibTrans" cxnId="{CF6E6539-C78B-47A7-B5C9-3A5A57C846E7}">
      <dgm:prSet/>
      <dgm:spPr/>
      <dgm:t>
        <a:bodyPr/>
        <a:lstStyle/>
        <a:p>
          <a:endParaRPr lang="en-US"/>
        </a:p>
      </dgm:t>
    </dgm:pt>
    <dgm:pt modelId="{BDC4F04D-4CFA-4AA6-B424-A1D96E8B25EC}">
      <dgm:prSet/>
      <dgm:spPr/>
      <dgm:t>
        <a:bodyPr/>
        <a:lstStyle/>
        <a:p>
          <a:r>
            <a:rPr lang="en-US"/>
            <a:t>In the U.S. the government accounts for about 1/3 of all U.S. economic activity.</a:t>
          </a:r>
        </a:p>
      </dgm:t>
    </dgm:pt>
    <dgm:pt modelId="{CB165E62-82C9-462F-8319-742652F03A4B}" type="parTrans" cxnId="{5B848CB8-9111-412B-A8F9-C200AA256710}">
      <dgm:prSet/>
      <dgm:spPr/>
      <dgm:t>
        <a:bodyPr/>
        <a:lstStyle/>
        <a:p>
          <a:endParaRPr lang="en-US"/>
        </a:p>
      </dgm:t>
    </dgm:pt>
    <dgm:pt modelId="{9FA7B04A-0B20-4727-A444-EC913BE2B3F4}" type="sibTrans" cxnId="{5B848CB8-9111-412B-A8F9-C200AA256710}">
      <dgm:prSet/>
      <dgm:spPr/>
      <dgm:t>
        <a:bodyPr/>
        <a:lstStyle/>
        <a:p>
          <a:endParaRPr lang="en-US"/>
        </a:p>
      </dgm:t>
    </dgm:pt>
    <dgm:pt modelId="{4FC63182-CB7E-4289-95A8-C17840BE16ED}" type="pres">
      <dgm:prSet presAssocID="{C6C73B8B-3294-442A-9237-BFD55EAC288B}" presName="linear" presStyleCnt="0">
        <dgm:presLayoutVars>
          <dgm:animLvl val="lvl"/>
          <dgm:resizeHandles val="exact"/>
        </dgm:presLayoutVars>
      </dgm:prSet>
      <dgm:spPr/>
    </dgm:pt>
    <dgm:pt modelId="{CB1A55C2-573B-4062-949D-B7F687F855A6}" type="pres">
      <dgm:prSet presAssocID="{673219AC-AD7C-4D16-8468-2AD425E721D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E569AC1-7743-4137-B6D0-4D35030B32A6}" type="pres">
      <dgm:prSet presAssocID="{174604F6-0191-43D6-9324-4D56BB934E97}" presName="spacer" presStyleCnt="0"/>
      <dgm:spPr/>
    </dgm:pt>
    <dgm:pt modelId="{97CB6106-045A-4C7F-8A06-EA0FDBF20DF3}" type="pres">
      <dgm:prSet presAssocID="{6F942988-E010-4064-BE22-C47A66FC4FA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DCDFCDF-180E-45A3-8B2D-523AFE502081}" type="pres">
      <dgm:prSet presAssocID="{7CB05338-8EA4-45A6-B6D4-E2209844F453}" presName="spacer" presStyleCnt="0"/>
      <dgm:spPr/>
    </dgm:pt>
    <dgm:pt modelId="{8276B69F-3EBA-482C-B20B-9B6991D4E4D3}" type="pres">
      <dgm:prSet presAssocID="{BDC4F04D-4CFA-4AA6-B424-A1D96E8B25E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96F7C1D-AC22-4204-889E-21CF3DB2E22A}" type="presOf" srcId="{C6C73B8B-3294-442A-9237-BFD55EAC288B}" destId="{4FC63182-CB7E-4289-95A8-C17840BE16ED}" srcOrd="0" destOrd="0" presId="urn:microsoft.com/office/officeart/2005/8/layout/vList2"/>
    <dgm:cxn modelId="{CF6E6539-C78B-47A7-B5C9-3A5A57C846E7}" srcId="{C6C73B8B-3294-442A-9237-BFD55EAC288B}" destId="{6F942988-E010-4064-BE22-C47A66FC4FA8}" srcOrd="1" destOrd="0" parTransId="{81F68D42-10F6-4EAE-B2C6-32FFB800E2E7}" sibTransId="{7CB05338-8EA4-45A6-B6D4-E2209844F453}"/>
    <dgm:cxn modelId="{3EC76468-0346-42B3-AE4E-E29FF728F23D}" type="presOf" srcId="{BDC4F04D-4CFA-4AA6-B424-A1D96E8B25EC}" destId="{8276B69F-3EBA-482C-B20B-9B6991D4E4D3}" srcOrd="0" destOrd="0" presId="urn:microsoft.com/office/officeart/2005/8/layout/vList2"/>
    <dgm:cxn modelId="{E9619770-2BCF-4E03-98F3-8CD4515AE32A}" type="presOf" srcId="{673219AC-AD7C-4D16-8468-2AD425E721DE}" destId="{CB1A55C2-573B-4062-949D-B7F687F855A6}" srcOrd="0" destOrd="0" presId="urn:microsoft.com/office/officeart/2005/8/layout/vList2"/>
    <dgm:cxn modelId="{827EC858-CC77-492D-88B1-194A1A1DEFFD}" type="presOf" srcId="{6F942988-E010-4064-BE22-C47A66FC4FA8}" destId="{97CB6106-045A-4C7F-8A06-EA0FDBF20DF3}" srcOrd="0" destOrd="0" presId="urn:microsoft.com/office/officeart/2005/8/layout/vList2"/>
    <dgm:cxn modelId="{48472F82-2382-43C7-B674-4AFEF021E4D7}" srcId="{C6C73B8B-3294-442A-9237-BFD55EAC288B}" destId="{673219AC-AD7C-4D16-8468-2AD425E721DE}" srcOrd="0" destOrd="0" parTransId="{8018A3FE-F013-4E7B-99ED-1B18CFD7FBF9}" sibTransId="{174604F6-0191-43D6-9324-4D56BB934E97}"/>
    <dgm:cxn modelId="{5B848CB8-9111-412B-A8F9-C200AA256710}" srcId="{C6C73B8B-3294-442A-9237-BFD55EAC288B}" destId="{BDC4F04D-4CFA-4AA6-B424-A1D96E8B25EC}" srcOrd="2" destOrd="0" parTransId="{CB165E62-82C9-462F-8319-742652F03A4B}" sibTransId="{9FA7B04A-0B20-4727-A444-EC913BE2B3F4}"/>
    <dgm:cxn modelId="{1C3ACA17-1D15-4B41-ABE6-488949FA87F0}" type="presParOf" srcId="{4FC63182-CB7E-4289-95A8-C17840BE16ED}" destId="{CB1A55C2-573B-4062-949D-B7F687F855A6}" srcOrd="0" destOrd="0" presId="urn:microsoft.com/office/officeart/2005/8/layout/vList2"/>
    <dgm:cxn modelId="{F8403FC2-53CD-446C-BE5F-A97858A01A7C}" type="presParOf" srcId="{4FC63182-CB7E-4289-95A8-C17840BE16ED}" destId="{FE569AC1-7743-4137-B6D0-4D35030B32A6}" srcOrd="1" destOrd="0" presId="urn:microsoft.com/office/officeart/2005/8/layout/vList2"/>
    <dgm:cxn modelId="{21084E0B-F892-47AF-9CC0-33E8FC74C70E}" type="presParOf" srcId="{4FC63182-CB7E-4289-95A8-C17840BE16ED}" destId="{97CB6106-045A-4C7F-8A06-EA0FDBF20DF3}" srcOrd="2" destOrd="0" presId="urn:microsoft.com/office/officeart/2005/8/layout/vList2"/>
    <dgm:cxn modelId="{D9798AE5-D701-4986-8744-B566887DBFE4}" type="presParOf" srcId="{4FC63182-CB7E-4289-95A8-C17840BE16ED}" destId="{1DCDFCDF-180E-45A3-8B2D-523AFE502081}" srcOrd="3" destOrd="0" presId="urn:microsoft.com/office/officeart/2005/8/layout/vList2"/>
    <dgm:cxn modelId="{95BA1A5A-9B44-4CCD-A2B9-CDA0025440CA}" type="presParOf" srcId="{4FC63182-CB7E-4289-95A8-C17840BE16ED}" destId="{8276B69F-3EBA-482C-B20B-9B6991D4E4D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C06DE3-239E-4A38-9CAF-2A20E1328D06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3A0C51F-AD0D-4339-841F-B469A5BB8051}">
      <dgm:prSet/>
      <dgm:spPr/>
      <dgm:t>
        <a:bodyPr/>
        <a:lstStyle/>
        <a:p>
          <a:r>
            <a:rPr lang="en-US"/>
            <a:t>Countries also have different philosophies of government which reflect not only the laws and rules, but how individuals are treated.  </a:t>
          </a:r>
        </a:p>
      </dgm:t>
    </dgm:pt>
    <dgm:pt modelId="{22C2B8D9-8BEA-4D10-901C-E811D8135EFD}" type="parTrans" cxnId="{48D322F9-0110-4C7E-A67A-A941E13D3A52}">
      <dgm:prSet/>
      <dgm:spPr/>
      <dgm:t>
        <a:bodyPr/>
        <a:lstStyle/>
        <a:p>
          <a:endParaRPr lang="en-US"/>
        </a:p>
      </dgm:t>
    </dgm:pt>
    <dgm:pt modelId="{CACD3BC8-81C3-43C2-B595-3DC058FCBA49}" type="sibTrans" cxnId="{48D322F9-0110-4C7E-A67A-A941E13D3A52}">
      <dgm:prSet/>
      <dgm:spPr/>
      <dgm:t>
        <a:bodyPr/>
        <a:lstStyle/>
        <a:p>
          <a:endParaRPr lang="en-US"/>
        </a:p>
      </dgm:t>
    </dgm:pt>
    <dgm:pt modelId="{9A9FCE53-2CB4-417D-B9A3-CBFFBBAE3646}">
      <dgm:prSet/>
      <dgm:spPr/>
      <dgm:t>
        <a:bodyPr/>
        <a:lstStyle/>
        <a:p>
          <a:r>
            <a:rPr lang="en-US"/>
            <a:t>There are three political philosophies:</a:t>
          </a:r>
        </a:p>
      </dgm:t>
    </dgm:pt>
    <dgm:pt modelId="{E7482B9E-6752-4E6B-B6B7-5152946E7E70}" type="parTrans" cxnId="{B853CD58-7047-42C8-8215-AB7084FC0EEB}">
      <dgm:prSet/>
      <dgm:spPr/>
      <dgm:t>
        <a:bodyPr/>
        <a:lstStyle/>
        <a:p>
          <a:endParaRPr lang="en-US"/>
        </a:p>
      </dgm:t>
    </dgm:pt>
    <dgm:pt modelId="{CA403C0F-ED77-41C5-8C28-DD2BD07EFD1F}" type="sibTrans" cxnId="{B853CD58-7047-42C8-8215-AB7084FC0EEB}">
      <dgm:prSet/>
      <dgm:spPr/>
      <dgm:t>
        <a:bodyPr/>
        <a:lstStyle/>
        <a:p>
          <a:endParaRPr lang="en-US"/>
        </a:p>
      </dgm:t>
    </dgm:pt>
    <dgm:pt modelId="{F4D02FBD-4671-4427-88E5-AF7292D75976}">
      <dgm:prSet/>
      <dgm:spPr/>
      <dgm:t>
        <a:bodyPr/>
        <a:lstStyle/>
        <a:p>
          <a:r>
            <a:rPr lang="en-US"/>
            <a:t>Capitalism</a:t>
          </a:r>
        </a:p>
      </dgm:t>
    </dgm:pt>
    <dgm:pt modelId="{9BE8ABEC-7764-4201-BD98-43507F9A91C5}" type="parTrans" cxnId="{F90E7D10-CA87-41E8-8F95-C1E0BCA7708F}">
      <dgm:prSet/>
      <dgm:spPr/>
      <dgm:t>
        <a:bodyPr/>
        <a:lstStyle/>
        <a:p>
          <a:endParaRPr lang="en-US"/>
        </a:p>
      </dgm:t>
    </dgm:pt>
    <dgm:pt modelId="{B2BE2FD5-2ECD-419B-9641-88B2B92E7905}" type="sibTrans" cxnId="{F90E7D10-CA87-41E8-8F95-C1E0BCA7708F}">
      <dgm:prSet/>
      <dgm:spPr/>
      <dgm:t>
        <a:bodyPr/>
        <a:lstStyle/>
        <a:p>
          <a:endParaRPr lang="en-US"/>
        </a:p>
      </dgm:t>
    </dgm:pt>
    <dgm:pt modelId="{762E8926-40CF-4A24-B8B9-FD6C8304B7D8}">
      <dgm:prSet/>
      <dgm:spPr/>
      <dgm:t>
        <a:bodyPr/>
        <a:lstStyle/>
        <a:p>
          <a:r>
            <a:rPr lang="en-US"/>
            <a:t>Socialism</a:t>
          </a:r>
        </a:p>
      </dgm:t>
    </dgm:pt>
    <dgm:pt modelId="{1B2CFF65-A42D-4634-807F-F95DFCFA7166}" type="parTrans" cxnId="{75E0CE7B-11A2-4BA4-A1D2-C3F5E34894D8}">
      <dgm:prSet/>
      <dgm:spPr/>
      <dgm:t>
        <a:bodyPr/>
        <a:lstStyle/>
        <a:p>
          <a:endParaRPr lang="en-US"/>
        </a:p>
      </dgm:t>
    </dgm:pt>
    <dgm:pt modelId="{8ADD3E74-6C45-45DF-B3E7-4B2113CA9DB2}" type="sibTrans" cxnId="{75E0CE7B-11A2-4BA4-A1D2-C3F5E34894D8}">
      <dgm:prSet/>
      <dgm:spPr/>
      <dgm:t>
        <a:bodyPr/>
        <a:lstStyle/>
        <a:p>
          <a:endParaRPr lang="en-US"/>
        </a:p>
      </dgm:t>
    </dgm:pt>
    <dgm:pt modelId="{C5BECE65-7B59-4691-AB4E-46039780B5A8}">
      <dgm:prSet/>
      <dgm:spPr/>
      <dgm:t>
        <a:bodyPr/>
        <a:lstStyle/>
        <a:p>
          <a:r>
            <a:rPr lang="en-US"/>
            <a:t>Communism</a:t>
          </a:r>
        </a:p>
      </dgm:t>
    </dgm:pt>
    <dgm:pt modelId="{6CAECA12-5D4A-4BBC-85B9-FC984BC36258}" type="parTrans" cxnId="{B3572E6B-12E4-42A1-8794-E6A853EC4F8B}">
      <dgm:prSet/>
      <dgm:spPr/>
      <dgm:t>
        <a:bodyPr/>
        <a:lstStyle/>
        <a:p>
          <a:endParaRPr lang="en-US"/>
        </a:p>
      </dgm:t>
    </dgm:pt>
    <dgm:pt modelId="{FCED53FE-B851-486D-A1BD-76FA17949F4B}" type="sibTrans" cxnId="{B3572E6B-12E4-42A1-8794-E6A853EC4F8B}">
      <dgm:prSet/>
      <dgm:spPr/>
      <dgm:t>
        <a:bodyPr/>
        <a:lstStyle/>
        <a:p>
          <a:endParaRPr lang="en-US"/>
        </a:p>
      </dgm:t>
    </dgm:pt>
    <dgm:pt modelId="{E697D27D-D476-42A6-B6E2-CD2C5E076DED}" type="pres">
      <dgm:prSet presAssocID="{99C06DE3-239E-4A38-9CAF-2A20E1328D06}" presName="Name0" presStyleCnt="0">
        <dgm:presLayoutVars>
          <dgm:dir/>
          <dgm:animLvl val="lvl"/>
          <dgm:resizeHandles val="exact"/>
        </dgm:presLayoutVars>
      </dgm:prSet>
      <dgm:spPr/>
    </dgm:pt>
    <dgm:pt modelId="{F51E6CED-5320-422B-A208-F098BD52F244}" type="pres">
      <dgm:prSet presAssocID="{83A0C51F-AD0D-4339-841F-B469A5BB8051}" presName="composite" presStyleCnt="0"/>
      <dgm:spPr/>
    </dgm:pt>
    <dgm:pt modelId="{52EF5729-4DAF-4747-9FE9-B8A5AB3A4A02}" type="pres">
      <dgm:prSet presAssocID="{83A0C51F-AD0D-4339-841F-B469A5BB805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2010B09-0E5B-4794-9DD3-172D1FFCD667}" type="pres">
      <dgm:prSet presAssocID="{83A0C51F-AD0D-4339-841F-B469A5BB8051}" presName="desTx" presStyleLbl="alignAccFollowNode1" presStyleIdx="0" presStyleCnt="2" custFlipVert="1" custScaleY="42727">
        <dgm:presLayoutVars>
          <dgm:bulletEnabled val="1"/>
        </dgm:presLayoutVars>
      </dgm:prSet>
      <dgm:spPr/>
    </dgm:pt>
    <dgm:pt modelId="{C81BBD96-B0CD-43B9-AE0E-85D1EA99339C}" type="pres">
      <dgm:prSet presAssocID="{CACD3BC8-81C3-43C2-B595-3DC058FCBA49}" presName="space" presStyleCnt="0"/>
      <dgm:spPr/>
    </dgm:pt>
    <dgm:pt modelId="{596232DB-ABE9-44CC-A4F6-28234D5520F1}" type="pres">
      <dgm:prSet presAssocID="{9A9FCE53-2CB4-417D-B9A3-CBFFBBAE3646}" presName="composite" presStyleCnt="0"/>
      <dgm:spPr/>
    </dgm:pt>
    <dgm:pt modelId="{D645BFC0-DD80-4A25-A076-9BE12A34A8D5}" type="pres">
      <dgm:prSet presAssocID="{9A9FCE53-2CB4-417D-B9A3-CBFFBBAE36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2412511-22E5-4A66-BE17-6C188FA35311}" type="pres">
      <dgm:prSet presAssocID="{9A9FCE53-2CB4-417D-B9A3-CBFFBBAE36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90E7D10-CA87-41E8-8F95-C1E0BCA7708F}" srcId="{9A9FCE53-2CB4-417D-B9A3-CBFFBBAE3646}" destId="{F4D02FBD-4671-4427-88E5-AF7292D75976}" srcOrd="0" destOrd="0" parTransId="{9BE8ABEC-7764-4201-BD98-43507F9A91C5}" sibTransId="{B2BE2FD5-2ECD-419B-9641-88B2B92E7905}"/>
    <dgm:cxn modelId="{3883AC18-2070-489C-96B4-6C141713CB2D}" type="presOf" srcId="{C5BECE65-7B59-4691-AB4E-46039780B5A8}" destId="{02412511-22E5-4A66-BE17-6C188FA35311}" srcOrd="0" destOrd="2" presId="urn:microsoft.com/office/officeart/2005/8/layout/hList1"/>
    <dgm:cxn modelId="{B3572E6B-12E4-42A1-8794-E6A853EC4F8B}" srcId="{9A9FCE53-2CB4-417D-B9A3-CBFFBBAE3646}" destId="{C5BECE65-7B59-4691-AB4E-46039780B5A8}" srcOrd="2" destOrd="0" parTransId="{6CAECA12-5D4A-4BBC-85B9-FC984BC36258}" sibTransId="{FCED53FE-B851-486D-A1BD-76FA17949F4B}"/>
    <dgm:cxn modelId="{FA56DF6B-89DC-425A-95B5-650CDC32E877}" type="presOf" srcId="{99C06DE3-239E-4A38-9CAF-2A20E1328D06}" destId="{E697D27D-D476-42A6-B6E2-CD2C5E076DED}" srcOrd="0" destOrd="0" presId="urn:microsoft.com/office/officeart/2005/8/layout/hList1"/>
    <dgm:cxn modelId="{B853CD58-7047-42C8-8215-AB7084FC0EEB}" srcId="{99C06DE3-239E-4A38-9CAF-2A20E1328D06}" destId="{9A9FCE53-2CB4-417D-B9A3-CBFFBBAE3646}" srcOrd="1" destOrd="0" parTransId="{E7482B9E-6752-4E6B-B6B7-5152946E7E70}" sibTransId="{CA403C0F-ED77-41C5-8C28-DD2BD07EFD1F}"/>
    <dgm:cxn modelId="{75E0CE7B-11A2-4BA4-A1D2-C3F5E34894D8}" srcId="{9A9FCE53-2CB4-417D-B9A3-CBFFBBAE3646}" destId="{762E8926-40CF-4A24-B8B9-FD6C8304B7D8}" srcOrd="1" destOrd="0" parTransId="{1B2CFF65-A42D-4634-807F-F95DFCFA7166}" sibTransId="{8ADD3E74-6C45-45DF-B3E7-4B2113CA9DB2}"/>
    <dgm:cxn modelId="{485B4E85-DEA2-48B3-A465-A32C26FD5FAA}" type="presOf" srcId="{F4D02FBD-4671-4427-88E5-AF7292D75976}" destId="{02412511-22E5-4A66-BE17-6C188FA35311}" srcOrd="0" destOrd="0" presId="urn:microsoft.com/office/officeart/2005/8/layout/hList1"/>
    <dgm:cxn modelId="{2A69E1AB-12E1-42D0-8F8D-7FB29C988030}" type="presOf" srcId="{762E8926-40CF-4A24-B8B9-FD6C8304B7D8}" destId="{02412511-22E5-4A66-BE17-6C188FA35311}" srcOrd="0" destOrd="1" presId="urn:microsoft.com/office/officeart/2005/8/layout/hList1"/>
    <dgm:cxn modelId="{A6FF03CE-0AF3-42FA-A09F-2EDB52C8DE59}" type="presOf" srcId="{9A9FCE53-2CB4-417D-B9A3-CBFFBBAE3646}" destId="{D645BFC0-DD80-4A25-A076-9BE12A34A8D5}" srcOrd="0" destOrd="0" presId="urn:microsoft.com/office/officeart/2005/8/layout/hList1"/>
    <dgm:cxn modelId="{B35631F0-0916-4CA1-8849-41C792862F7B}" type="presOf" srcId="{83A0C51F-AD0D-4339-841F-B469A5BB8051}" destId="{52EF5729-4DAF-4747-9FE9-B8A5AB3A4A02}" srcOrd="0" destOrd="0" presId="urn:microsoft.com/office/officeart/2005/8/layout/hList1"/>
    <dgm:cxn modelId="{48D322F9-0110-4C7E-A67A-A941E13D3A52}" srcId="{99C06DE3-239E-4A38-9CAF-2A20E1328D06}" destId="{83A0C51F-AD0D-4339-841F-B469A5BB8051}" srcOrd="0" destOrd="0" parTransId="{22C2B8D9-8BEA-4D10-901C-E811D8135EFD}" sibTransId="{CACD3BC8-81C3-43C2-B595-3DC058FCBA49}"/>
    <dgm:cxn modelId="{1F90C95F-681D-4019-BB5D-39146C3672C4}" type="presParOf" srcId="{E697D27D-D476-42A6-B6E2-CD2C5E076DED}" destId="{F51E6CED-5320-422B-A208-F098BD52F244}" srcOrd="0" destOrd="0" presId="urn:microsoft.com/office/officeart/2005/8/layout/hList1"/>
    <dgm:cxn modelId="{6FC2F78B-0616-45A9-ABC2-BBDFF04BCCFD}" type="presParOf" srcId="{F51E6CED-5320-422B-A208-F098BD52F244}" destId="{52EF5729-4DAF-4747-9FE9-B8A5AB3A4A02}" srcOrd="0" destOrd="0" presId="urn:microsoft.com/office/officeart/2005/8/layout/hList1"/>
    <dgm:cxn modelId="{909EAA55-48A8-4844-85AD-DF066D941AB4}" type="presParOf" srcId="{F51E6CED-5320-422B-A208-F098BD52F244}" destId="{F2010B09-0E5B-4794-9DD3-172D1FFCD667}" srcOrd="1" destOrd="0" presId="urn:microsoft.com/office/officeart/2005/8/layout/hList1"/>
    <dgm:cxn modelId="{010C92B3-B60D-4693-AD0A-52B14341F845}" type="presParOf" srcId="{E697D27D-D476-42A6-B6E2-CD2C5E076DED}" destId="{C81BBD96-B0CD-43B9-AE0E-85D1EA99339C}" srcOrd="1" destOrd="0" presId="urn:microsoft.com/office/officeart/2005/8/layout/hList1"/>
    <dgm:cxn modelId="{AA4D6BC6-4628-430A-9D69-9F2D777430DB}" type="presParOf" srcId="{E697D27D-D476-42A6-B6E2-CD2C5E076DED}" destId="{596232DB-ABE9-44CC-A4F6-28234D5520F1}" srcOrd="2" destOrd="0" presId="urn:microsoft.com/office/officeart/2005/8/layout/hList1"/>
    <dgm:cxn modelId="{CB84F0AC-36DB-4C6A-B6E4-1D3E1796A50D}" type="presParOf" srcId="{596232DB-ABE9-44CC-A4F6-28234D5520F1}" destId="{D645BFC0-DD80-4A25-A076-9BE12A34A8D5}" srcOrd="0" destOrd="0" presId="urn:microsoft.com/office/officeart/2005/8/layout/hList1"/>
    <dgm:cxn modelId="{3B16010C-EEDB-4F34-94D7-A9BF50AF1420}" type="presParOf" srcId="{596232DB-ABE9-44CC-A4F6-28234D5520F1}" destId="{02412511-22E5-4A66-BE17-6C188FA353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64056-13F6-4DA4-B0B6-E8945161689D}">
      <dsp:nvSpPr>
        <dsp:cNvPr id="0" name=""/>
        <dsp:cNvSpPr/>
      </dsp:nvSpPr>
      <dsp:spPr>
        <a:xfrm>
          <a:off x="67508" y="2184"/>
          <a:ext cx="2208087" cy="13248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NO government involvement in economic decisions. Private firms account for all production.</a:t>
          </a:r>
        </a:p>
      </dsp:txBody>
      <dsp:txXfrm>
        <a:off x="67508" y="2184"/>
        <a:ext cx="2208087" cy="1324852"/>
      </dsp:txXfrm>
    </dsp:sp>
    <dsp:sp modelId="{2F07C918-887E-459C-AACD-F2C2570A577C}">
      <dsp:nvSpPr>
        <dsp:cNvPr id="0" name=""/>
        <dsp:cNvSpPr/>
      </dsp:nvSpPr>
      <dsp:spPr>
        <a:xfrm>
          <a:off x="2496404" y="2184"/>
          <a:ext cx="2208087" cy="1324852"/>
        </a:xfrm>
        <a:prstGeom prst="rect">
          <a:avLst/>
        </a:prstGeom>
        <a:solidFill>
          <a:schemeClr val="accent5">
            <a:hueOff val="331055"/>
            <a:satOff val="192"/>
            <a:lumOff val="189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Consumers decide WHAT should be produced.  They do this through the purchases they make.</a:t>
          </a:r>
        </a:p>
      </dsp:txBody>
      <dsp:txXfrm>
        <a:off x="2496404" y="2184"/>
        <a:ext cx="2208087" cy="1324852"/>
      </dsp:txXfrm>
    </dsp:sp>
    <dsp:sp modelId="{1025FD29-0D9F-4827-B986-4AE1DC8283A8}">
      <dsp:nvSpPr>
        <dsp:cNvPr id="0" name=""/>
        <dsp:cNvSpPr/>
      </dsp:nvSpPr>
      <dsp:spPr>
        <a:xfrm>
          <a:off x="4925301" y="2184"/>
          <a:ext cx="2208087" cy="1324852"/>
        </a:xfrm>
        <a:prstGeom prst="rect">
          <a:avLst/>
        </a:prstGeom>
        <a:solidFill>
          <a:schemeClr val="accent5">
            <a:hueOff val="662110"/>
            <a:satOff val="384"/>
            <a:lumOff val="379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Businesses determine HOW the products will be produced.  They must be competitive. </a:t>
          </a:r>
        </a:p>
      </dsp:txBody>
      <dsp:txXfrm>
        <a:off x="4925301" y="2184"/>
        <a:ext cx="2208087" cy="1324852"/>
      </dsp:txXfrm>
    </dsp:sp>
    <dsp:sp modelId="{2371BDE2-D939-48B2-92DF-FDAAAC3791DD}">
      <dsp:nvSpPr>
        <dsp:cNvPr id="0" name=""/>
        <dsp:cNvSpPr/>
      </dsp:nvSpPr>
      <dsp:spPr>
        <a:xfrm>
          <a:off x="2496404" y="1547845"/>
          <a:ext cx="2208087" cy="1324852"/>
        </a:xfrm>
        <a:prstGeom prst="rect">
          <a:avLst/>
        </a:prstGeom>
        <a:solidFill>
          <a:schemeClr val="accent5">
            <a:hueOff val="993165"/>
            <a:satOff val="576"/>
            <a:lumOff val="568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WHO buys the products? The people with the most money are able to buy more goods and services.</a:t>
          </a:r>
        </a:p>
      </dsp:txBody>
      <dsp:txXfrm>
        <a:off x="2496404" y="1547845"/>
        <a:ext cx="2208087" cy="13248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67568F-192D-4A5E-97EF-E27E2106EF01}">
      <dsp:nvSpPr>
        <dsp:cNvPr id="0" name=""/>
        <dsp:cNvSpPr/>
      </dsp:nvSpPr>
      <dsp:spPr>
        <a:xfrm>
          <a:off x="67508" y="2184"/>
          <a:ext cx="2208087" cy="13248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All resources are government-owned.</a:t>
          </a:r>
          <a:endParaRPr lang="en-US" sz="1500" kern="1200"/>
        </a:p>
      </dsp:txBody>
      <dsp:txXfrm>
        <a:off x="67508" y="2184"/>
        <a:ext cx="2208087" cy="1324852"/>
      </dsp:txXfrm>
    </dsp:sp>
    <dsp:sp modelId="{80C0F776-B037-443C-8D7C-2865DCBCDAD3}">
      <dsp:nvSpPr>
        <dsp:cNvPr id="0" name=""/>
        <dsp:cNvSpPr/>
      </dsp:nvSpPr>
      <dsp:spPr>
        <a:xfrm>
          <a:off x="2496404" y="2184"/>
          <a:ext cx="2208087" cy="1324852"/>
        </a:xfrm>
        <a:prstGeom prst="rect">
          <a:avLst/>
        </a:prstGeom>
        <a:solidFill>
          <a:schemeClr val="accent2">
            <a:hueOff val="1121052"/>
            <a:satOff val="-1191"/>
            <a:lumOff val="91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One person (dictator) or a group of officials decide WHAT products are needed.</a:t>
          </a:r>
          <a:endParaRPr lang="en-US" sz="1500" kern="1200"/>
        </a:p>
      </dsp:txBody>
      <dsp:txXfrm>
        <a:off x="2496404" y="2184"/>
        <a:ext cx="2208087" cy="1324852"/>
      </dsp:txXfrm>
    </dsp:sp>
    <dsp:sp modelId="{6F1AD6F7-ECB1-48C4-B0F3-2CBB4588AAF8}">
      <dsp:nvSpPr>
        <dsp:cNvPr id="0" name=""/>
        <dsp:cNvSpPr/>
      </dsp:nvSpPr>
      <dsp:spPr>
        <a:xfrm>
          <a:off x="4925301" y="2184"/>
          <a:ext cx="2208087" cy="1324852"/>
        </a:xfrm>
        <a:prstGeom prst="rect">
          <a:avLst/>
        </a:prstGeom>
        <a:solidFill>
          <a:schemeClr val="accent2">
            <a:hueOff val="2242103"/>
            <a:satOff val="-2381"/>
            <a:lumOff val="183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The government runs all businesses, controls all employment, and decides HOW goods and services will be produced.</a:t>
          </a:r>
          <a:endParaRPr lang="en-US" sz="1500" kern="1200"/>
        </a:p>
      </dsp:txBody>
      <dsp:txXfrm>
        <a:off x="4925301" y="2184"/>
        <a:ext cx="2208087" cy="1324852"/>
      </dsp:txXfrm>
    </dsp:sp>
    <dsp:sp modelId="{D191EBA1-9E20-4834-85BA-5FC52572C85C}">
      <dsp:nvSpPr>
        <dsp:cNvPr id="0" name=""/>
        <dsp:cNvSpPr/>
      </dsp:nvSpPr>
      <dsp:spPr>
        <a:xfrm>
          <a:off x="2496404" y="1547845"/>
          <a:ext cx="2208087" cy="1324852"/>
        </a:xfrm>
        <a:prstGeom prst="rect">
          <a:avLst/>
        </a:prstGeom>
        <a:solidFill>
          <a:schemeClr val="accent2">
            <a:hueOff val="3363155"/>
            <a:satOff val="-3572"/>
            <a:lumOff val="274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The government decides WHO receives the products that are produced.  </a:t>
          </a:r>
          <a:endParaRPr lang="en-US" sz="1500" kern="1200"/>
        </a:p>
      </dsp:txBody>
      <dsp:txXfrm>
        <a:off x="2496404" y="1547845"/>
        <a:ext cx="2208087" cy="13248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FF1CA-4167-487E-8BA9-07BA1B7BF394}">
      <dsp:nvSpPr>
        <dsp:cNvPr id="0" name=""/>
        <dsp:cNvSpPr/>
      </dsp:nvSpPr>
      <dsp:spPr>
        <a:xfrm>
          <a:off x="0" y="341337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GOVERNMENT CONTROLS WHAT IS PRODUCED</a:t>
          </a:r>
        </a:p>
      </dsp:txBody>
      <dsp:txXfrm>
        <a:off x="0" y="341337"/>
        <a:ext cx="2124769" cy="1274861"/>
      </dsp:txXfrm>
    </dsp:sp>
    <dsp:sp modelId="{9FACE3FF-707A-4CE8-84A1-AB82D7B06C10}">
      <dsp:nvSpPr>
        <dsp:cNvPr id="0" name=""/>
        <dsp:cNvSpPr/>
      </dsp:nvSpPr>
      <dsp:spPr>
        <a:xfrm>
          <a:off x="2337246" y="341337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STATE  PROPERTY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PRIVATE PROPERTY</a:t>
          </a:r>
        </a:p>
      </dsp:txBody>
      <dsp:txXfrm>
        <a:off x="2337246" y="341337"/>
        <a:ext cx="2124769" cy="1274861"/>
      </dsp:txXfrm>
    </dsp:sp>
    <dsp:sp modelId="{BAAE28A2-82B3-4396-BB88-A0712603F69C}">
      <dsp:nvSpPr>
        <dsp:cNvPr id="0" name=""/>
        <dsp:cNvSpPr/>
      </dsp:nvSpPr>
      <dsp:spPr>
        <a:xfrm>
          <a:off x="4674492" y="341337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COMPETENCE</a:t>
          </a:r>
        </a:p>
      </dsp:txBody>
      <dsp:txXfrm>
        <a:off x="4674492" y="341337"/>
        <a:ext cx="2124769" cy="1274861"/>
      </dsp:txXfrm>
    </dsp:sp>
    <dsp:sp modelId="{4AD973C0-E63E-4403-9FC9-DDC0F42FF171}">
      <dsp:nvSpPr>
        <dsp:cNvPr id="0" name=""/>
        <dsp:cNvSpPr/>
      </dsp:nvSpPr>
      <dsp:spPr>
        <a:xfrm>
          <a:off x="1168623" y="1828675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GOVERNMENT FIXES PRICES</a:t>
          </a:r>
        </a:p>
      </dsp:txBody>
      <dsp:txXfrm>
        <a:off x="1168623" y="1828675"/>
        <a:ext cx="2124769" cy="1274861"/>
      </dsp:txXfrm>
    </dsp:sp>
    <dsp:sp modelId="{2A0D8120-B398-44C1-A185-3DC6714DA2E9}">
      <dsp:nvSpPr>
        <dsp:cNvPr id="0" name=""/>
        <dsp:cNvSpPr/>
      </dsp:nvSpPr>
      <dsp:spPr>
        <a:xfrm>
          <a:off x="3505869" y="1828675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VERY LIMITED </a:t>
          </a:r>
          <a:r>
            <a:rPr lang="es-E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SUPPLY OF GOODS</a:t>
          </a:r>
          <a:endParaRPr lang="es-E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5869" y="1828675"/>
        <a:ext cx="2124769" cy="12748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1A55C2-573B-4062-949D-B7F687F855A6}">
      <dsp:nvSpPr>
        <dsp:cNvPr id="0" name=""/>
        <dsp:cNvSpPr/>
      </dsp:nvSpPr>
      <dsp:spPr>
        <a:xfrm>
          <a:off x="0" y="221328"/>
          <a:ext cx="4435656" cy="15444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Most economies in the world today are mixed.  </a:t>
          </a:r>
        </a:p>
      </dsp:txBody>
      <dsp:txXfrm>
        <a:off x="75391" y="296719"/>
        <a:ext cx="4284874" cy="1393618"/>
      </dsp:txXfrm>
    </dsp:sp>
    <dsp:sp modelId="{97CB6106-045A-4C7F-8A06-EA0FDBF20DF3}">
      <dsp:nvSpPr>
        <dsp:cNvPr id="0" name=""/>
        <dsp:cNvSpPr/>
      </dsp:nvSpPr>
      <dsp:spPr>
        <a:xfrm>
          <a:off x="0" y="1852128"/>
          <a:ext cx="4435656" cy="15444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1681577"/>
                <a:satOff val="-1786"/>
                <a:lumOff val="1372"/>
                <a:alphaOff val="0"/>
                <a:shade val="74000"/>
                <a:satMod val="130000"/>
                <a:lumMod val="90000"/>
              </a:schemeClr>
              <a:schemeClr val="accent2">
                <a:hueOff val="1681577"/>
                <a:satOff val="-1786"/>
                <a:lumOff val="1372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Classification is based on how much government intervention there is.</a:t>
          </a:r>
        </a:p>
      </dsp:txBody>
      <dsp:txXfrm>
        <a:off x="75391" y="1927519"/>
        <a:ext cx="4284874" cy="1393618"/>
      </dsp:txXfrm>
    </dsp:sp>
    <dsp:sp modelId="{8276B69F-3EBA-482C-B20B-9B6991D4E4D3}">
      <dsp:nvSpPr>
        <dsp:cNvPr id="0" name=""/>
        <dsp:cNvSpPr/>
      </dsp:nvSpPr>
      <dsp:spPr>
        <a:xfrm>
          <a:off x="0" y="3482928"/>
          <a:ext cx="4435656" cy="154440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3363155"/>
                <a:satOff val="-3572"/>
                <a:lumOff val="2745"/>
                <a:alphaOff val="0"/>
                <a:shade val="74000"/>
                <a:satMod val="130000"/>
                <a:lumMod val="90000"/>
              </a:schemeClr>
              <a:schemeClr val="accent2">
                <a:hueOff val="3363155"/>
                <a:satOff val="-3572"/>
                <a:lumOff val="274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In the U.S. the government accounts for about 1/3 of all U.S. economic activity.</a:t>
          </a:r>
        </a:p>
      </dsp:txBody>
      <dsp:txXfrm>
        <a:off x="75391" y="3558319"/>
        <a:ext cx="4284874" cy="13936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F5729-4DAF-4747-9FE9-B8A5AB3A4A02}">
      <dsp:nvSpPr>
        <dsp:cNvPr id="0" name=""/>
        <dsp:cNvSpPr/>
      </dsp:nvSpPr>
      <dsp:spPr>
        <a:xfrm>
          <a:off x="35" y="407160"/>
          <a:ext cx="3364872" cy="132008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Countries also have different philosophies of government which reflect not only the laws and rules, but how individuals are treated.  </a:t>
          </a:r>
        </a:p>
      </dsp:txBody>
      <dsp:txXfrm>
        <a:off x="35" y="407160"/>
        <a:ext cx="3364872" cy="1320088"/>
      </dsp:txXfrm>
    </dsp:sp>
    <dsp:sp modelId="{F2010B09-0E5B-4794-9DD3-172D1FFCD667}">
      <dsp:nvSpPr>
        <dsp:cNvPr id="0" name=""/>
        <dsp:cNvSpPr/>
      </dsp:nvSpPr>
      <dsp:spPr>
        <a:xfrm flipV="1">
          <a:off x="35" y="2024383"/>
          <a:ext cx="3364872" cy="44333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45BFC0-DD80-4A25-A076-9BE12A34A8D5}">
      <dsp:nvSpPr>
        <dsp:cNvPr id="0" name=""/>
        <dsp:cNvSpPr/>
      </dsp:nvSpPr>
      <dsp:spPr>
        <a:xfrm>
          <a:off x="3835989" y="258592"/>
          <a:ext cx="3364872" cy="1320088"/>
        </a:xfrm>
        <a:prstGeom prst="rect">
          <a:avLst/>
        </a:prstGeom>
        <a:solidFill>
          <a:schemeClr val="accent2">
            <a:hueOff val="3363155"/>
            <a:satOff val="-3572"/>
            <a:lumOff val="2745"/>
            <a:alphaOff val="0"/>
          </a:schemeClr>
        </a:solidFill>
        <a:ln w="15875" cap="rnd" cmpd="sng" algn="ctr">
          <a:solidFill>
            <a:schemeClr val="accent2">
              <a:hueOff val="3363155"/>
              <a:satOff val="-3572"/>
              <a:lumOff val="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There are three political philosophies:</a:t>
          </a:r>
        </a:p>
      </dsp:txBody>
      <dsp:txXfrm>
        <a:off x="3835989" y="258592"/>
        <a:ext cx="3364872" cy="1320088"/>
      </dsp:txXfrm>
    </dsp:sp>
    <dsp:sp modelId="{02412511-22E5-4A66-BE17-6C188FA35311}">
      <dsp:nvSpPr>
        <dsp:cNvPr id="0" name=""/>
        <dsp:cNvSpPr/>
      </dsp:nvSpPr>
      <dsp:spPr>
        <a:xfrm>
          <a:off x="3835989" y="1578680"/>
          <a:ext cx="3364872" cy="1037610"/>
        </a:xfrm>
        <a:prstGeom prst="rect">
          <a:avLst/>
        </a:prstGeom>
        <a:solidFill>
          <a:schemeClr val="accent2">
            <a:tint val="40000"/>
            <a:alpha val="90000"/>
            <a:hueOff val="4183470"/>
            <a:satOff val="1428"/>
            <a:lumOff val="439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4183470"/>
              <a:satOff val="1428"/>
              <a:lumOff val="4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Capitalism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Socialism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Communism</a:t>
          </a:r>
        </a:p>
      </dsp:txBody>
      <dsp:txXfrm>
        <a:off x="3835989" y="1578680"/>
        <a:ext cx="3364872" cy="1037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674D73-BEE6-4B5F-B12E-1E941691E9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C309FB-7598-45DE-AE51-0251F8F093F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F9F184D-1D6A-473C-92A3-9B858048DFB8}" type="datetimeFigureOut">
              <a:rPr lang="en-US"/>
              <a:pPr>
                <a:defRPr/>
              </a:pPr>
              <a:t>4/3/2022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1F3FB08-4BD5-4510-855D-3B9D52EE1A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AD8EACC-1FF5-4556-BAC5-62480E1885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29791F-41A7-4BCA-8B9F-1252E09657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EA0137-1CAD-4BCF-B1D9-5873B0066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985283-92D5-4630-94FF-243EC51F624D}" type="slidenum">
              <a:rPr lang="en-US" altLang="es-ES"/>
              <a:pPr/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203489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22452212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584874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2080857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3043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48630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4382216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5202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0900502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9031127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05080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42338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63079768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47453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31761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78565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93944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534EF89-1E51-4B66-B882-63E5056A66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5FFCCCE-0CCC-4B95-83A4-134D0FD26E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5B4DDF8-7109-48EB-8C7A-07A9FE5D06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C88BF-C63C-4E38-97F6-250280F4EE2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24222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813DE16-CC50-4CD9-9924-589B778F893F}" type="slidenum">
              <a:rPr lang="en-US" altLang="es-ES" smtClean="0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17033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1CD07172-CD61-45EB-BEE3-F644503E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EADA5DB-ED12-413A-AAB5-6A8D1152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603" y="496090"/>
            <a:ext cx="2867411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BA45E5C-ACB9-49E8-B4DB-5255C2376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09" y="609602"/>
            <a:ext cx="2664004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5C878047-3906-463B-98AF-F9488943282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20139" y="872061"/>
            <a:ext cx="2305455" cy="3436688"/>
          </a:xfrm>
        </p:spPr>
        <p:txBody>
          <a:bodyPr>
            <a:normAutofit/>
          </a:bodyPr>
          <a:lstStyle/>
          <a:p>
            <a:pPr eaLnBrk="1" hangingPunct="1"/>
            <a:br>
              <a:rPr lang="en-US" altLang="en-US" sz="3800" b="1" dirty="0">
                <a:solidFill>
                  <a:srgbClr val="FF0000"/>
                </a:solidFill>
              </a:rPr>
            </a:br>
            <a:r>
              <a:rPr lang="en-US" altLang="en-US" sz="3800" b="1" dirty="0">
                <a:solidFill>
                  <a:srgbClr val="FF0000"/>
                </a:solidFill>
              </a:rPr>
              <a:t>Types of Economic Systems</a:t>
            </a:r>
          </a:p>
        </p:txBody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857E618C-1D7B-4A51-90C1-6106CD8A1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6618" y="0"/>
            <a:ext cx="554738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Economic System - Overview, Types, and Examples">
            <a:extLst>
              <a:ext uri="{FF2B5EF4-FFF2-40B4-BE49-F238E27FC236}">
                <a16:creationId xmlns:a16="http://schemas.microsoft.com/office/drawing/2014/main" id="{03ACCBAA-E4ED-429B-84A5-19137C98F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6932" y="1877061"/>
            <a:ext cx="4573531" cy="305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47A7643B-F1BA-4BEF-8670-77C919AEDF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400">
                <a:solidFill>
                  <a:srgbClr val="FFFFFF"/>
                </a:solidFill>
              </a:rPr>
              <a:t>Four Types of Economic Systems: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BF65197-4641-49BE-9537-8CC59037F5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55700" y="469900"/>
            <a:ext cx="4465223" cy="5405968"/>
          </a:xfrm>
        </p:spPr>
        <p:txBody>
          <a:bodyPr anchor="ctr">
            <a:normAutofit/>
          </a:bodyPr>
          <a:lstStyle/>
          <a:p>
            <a:pPr marL="609600" indent="-609600" eaLnBrk="1" hangingPunct="1"/>
            <a:r>
              <a:rPr lang="en-US" altLang="en-US" dirty="0"/>
              <a:t>There are four types of economies:</a:t>
            </a:r>
          </a:p>
          <a:p>
            <a:pPr marL="609600" indent="-609600" eaLnBrk="1" hangingPunct="1"/>
            <a:endParaRPr lang="en-US" altLang="en-US" dirty="0"/>
          </a:p>
          <a:p>
            <a:pPr marL="990600" lvl="1" indent="-53340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Pure Market Economy</a:t>
            </a:r>
          </a:p>
          <a:p>
            <a:pPr marL="990600" lvl="1" indent="-53340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Pure Command Economy</a:t>
            </a:r>
          </a:p>
          <a:p>
            <a:pPr marL="990600" lvl="1" indent="-53340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Traditional Economy</a:t>
            </a:r>
          </a:p>
          <a:p>
            <a:pPr marL="990600" lvl="1" indent="-533400" eaLnBrk="1" hangingPunct="1">
              <a:buFont typeface="Wingdings" panose="05000000000000000000" pitchFamily="2" charset="2"/>
              <a:buAutoNum type="arabicPeriod"/>
            </a:pPr>
            <a:r>
              <a:rPr lang="en-US" altLang="en-US" dirty="0"/>
              <a:t>Mixed Economy</a:t>
            </a:r>
          </a:p>
          <a:p>
            <a:pPr marL="990600" lvl="1" indent="-533400" eaLnBrk="1" hangingPunct="1">
              <a:buFont typeface="Wingdings" panose="05000000000000000000" pitchFamily="2" charset="2"/>
              <a:buAutoNum type="arabicPeriod"/>
            </a:pPr>
            <a:endParaRPr lang="en-US" altLang="en-US" dirty="0"/>
          </a:p>
          <a:p>
            <a:pPr marL="990600" lvl="1" indent="-533400" eaLnBrk="1" hangingPunct="1">
              <a:buFont typeface="Wingdings" panose="05000000000000000000" pitchFamily="2" charset="2"/>
              <a:buNone/>
            </a:pPr>
            <a:r>
              <a:rPr lang="en-US" altLang="en-US" b="1" i="1" dirty="0"/>
              <a:t>Let’s review each of these types of economies.</a:t>
            </a:r>
          </a:p>
          <a:p>
            <a:pPr marL="609600" indent="-609600" eaLnBrk="1" hangingPunct="1"/>
            <a:endParaRPr lang="en-US" altLang="en-US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D4BA9D6C-5DAB-4EB2-B306-3E1A59B7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3901" y="5969000"/>
            <a:ext cx="407022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BE626BE1-224B-4665-9787-AB8363240DCD}" type="slidenum">
              <a:rPr lang="en-US" altLang="en-US" sz="1300"/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2</a:t>
            </a:fld>
            <a:endParaRPr lang="en-US" altLang="en-US" sz="1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352069A-F8F9-4DC5-BF7D-46B555AACE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>
                <a:solidFill>
                  <a:srgbClr val="262626"/>
                </a:solidFill>
              </a:rPr>
              <a:t>Pure Market Economy</a:t>
            </a: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73C47F5B-9974-406F-BAF2-C2EBF1AFF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EDADAB8A-5B8F-4662-A54B-534AF6AF0CF6}" type="slidenum">
              <a:rPr lang="en-US" altLang="en-US" sz="1300">
                <a:solidFill>
                  <a:srgbClr val="000000"/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3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graphicFrame>
        <p:nvGraphicFramePr>
          <p:cNvPr id="11270" name="Rectangle 3">
            <a:extLst>
              <a:ext uri="{FF2B5EF4-FFF2-40B4-BE49-F238E27FC236}">
                <a16:creationId xmlns:a16="http://schemas.microsoft.com/office/drawing/2014/main" id="{E4BC02EA-F733-367A-1DDA-F20E71FC45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1325438"/>
              </p:ext>
            </p:extLst>
          </p:nvPr>
        </p:nvGraphicFramePr>
        <p:xfrm>
          <a:off x="971550" y="2772384"/>
          <a:ext cx="72008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12290" name="Rectangle 2">
            <a:extLst>
              <a:ext uri="{FF2B5EF4-FFF2-40B4-BE49-F238E27FC236}">
                <a16:creationId xmlns:a16="http://schemas.microsoft.com/office/drawing/2014/main" id="{753A496A-76BD-4F34-B462-4B4BBFD38E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1" y="982132"/>
            <a:ext cx="2745042" cy="13253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400" dirty="0">
                <a:solidFill>
                  <a:srgbClr val="FF0000"/>
                </a:solidFill>
              </a:rPr>
              <a:t>Problems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1550" y="2400639"/>
            <a:ext cx="27450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42FF7D9-EC31-4DDA-8FBC-8BC6E322C9F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2493774"/>
            <a:ext cx="2745043" cy="33820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altLang="en-US" dirty="0">
                <a:solidFill>
                  <a:srgbClr val="262626"/>
                </a:solidFill>
              </a:rPr>
              <a:t>Some people have few resources to buy, big social differences.</a:t>
            </a:r>
          </a:p>
          <a:p>
            <a:pPr algn="just"/>
            <a:r>
              <a:rPr lang="en-US" altLang="en-US" dirty="0">
                <a:solidFill>
                  <a:srgbClr val="262626"/>
                </a:solidFill>
              </a:rPr>
              <a:t>No public goods. - national defense</a:t>
            </a:r>
          </a:p>
        </p:txBody>
      </p:sp>
      <p:pic>
        <p:nvPicPr>
          <p:cNvPr id="12295" name="Picture 7" descr="What Is the Market Economy?">
            <a:extLst>
              <a:ext uri="{FF2B5EF4-FFF2-40B4-BE49-F238E27FC236}">
                <a16:creationId xmlns:a16="http://schemas.microsoft.com/office/drawing/2014/main" id="{C2E2CBCF-6A67-4F5B-8ECB-2A9291600C0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2005" y="1789808"/>
            <a:ext cx="4102099" cy="3276598"/>
          </a:xfrm>
          <a:prstGeom prst="rect">
            <a:avLst/>
          </a:prstGeom>
          <a:noFill/>
          <a:ln w="57150" cmpd="thickThin">
            <a:solidFill>
              <a:srgbClr val="7F7F7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Slide Number Placeholder 4">
            <a:extLst>
              <a:ext uri="{FF2B5EF4-FFF2-40B4-BE49-F238E27FC236}">
                <a16:creationId xmlns:a16="http://schemas.microsoft.com/office/drawing/2014/main" id="{99C7DD0F-8230-4ABB-AA49-DF6336A5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27FA451E-178C-4AAB-BD85-73F2D12F780A}" type="slidenum">
              <a:rPr lang="en-US" altLang="en-US" sz="1000">
                <a:solidFill>
                  <a:srgbClr val="000000"/>
                </a:solidFill>
                <a:latin typeface="+mn-lt"/>
              </a:rPr>
              <a:pPr defTabSz="914400"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4</a:t>
            </a:fld>
            <a:endParaRPr lang="en-US" altLang="en-US" sz="100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20797D5-EBDA-4BE1-B5A0-2A49D2CB24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>
                <a:solidFill>
                  <a:srgbClr val="262626"/>
                </a:solidFill>
              </a:rPr>
              <a:t>Pure Command Economy</a:t>
            </a: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BB0C9F27-5EA4-4BDA-8B13-566D876A2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CCE479C2-FB29-4071-9900-D26E6A1AC555}" type="slidenum">
              <a:rPr lang="en-US" altLang="en-US" sz="1300">
                <a:solidFill>
                  <a:srgbClr val="000000"/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5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graphicFrame>
        <p:nvGraphicFramePr>
          <p:cNvPr id="13318" name="Rectangle 3">
            <a:extLst>
              <a:ext uri="{FF2B5EF4-FFF2-40B4-BE49-F238E27FC236}">
                <a16:creationId xmlns:a16="http://schemas.microsoft.com/office/drawing/2014/main" id="{C3E329B2-AAAA-F77B-F3C0-25F31244F2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7185702"/>
              </p:ext>
            </p:extLst>
          </p:nvPr>
        </p:nvGraphicFramePr>
        <p:xfrm>
          <a:off x="971550" y="2772384"/>
          <a:ext cx="72008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F8CB65-1C14-4EF5-853A-EDB90F0D0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CHARACTERISTICS OF COMMAND ECONOMY</a:t>
            </a:r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DE638732-3047-43C2-AAE2-C56B4CC126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0308071"/>
              </p:ext>
            </p:extLst>
          </p:nvPr>
        </p:nvGraphicFramePr>
        <p:xfrm>
          <a:off x="1176338" y="2490788"/>
          <a:ext cx="6799262" cy="344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62B30A-864E-428A-B68A-3C4B4EB4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3DE16-CC50-4CD9-9924-589B778F893F}" type="slidenum">
              <a:rPr lang="en-US" altLang="es-ES" smtClean="0"/>
              <a:pPr/>
              <a:t>6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462116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ED56E41F-B8E0-4D18-B554-FD40260DE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DB31E17-E562-4F82-98D0-858C8412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58BF3B07-5EF6-4E5B-834E-C1398DB60A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DDA1859-D108-4C60-B38B-C85485AB3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E498EA77-084B-43CC-B94D-566F1D8E1E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99B16D3F-47E8-419E-9C4E-ED6FC918F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14338" name="Rectangle 2">
            <a:extLst>
              <a:ext uri="{FF2B5EF4-FFF2-40B4-BE49-F238E27FC236}">
                <a16:creationId xmlns:a16="http://schemas.microsoft.com/office/drawing/2014/main" id="{7E45A701-754B-476C-BAAD-90D5850B59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51868" y="982132"/>
            <a:ext cx="2520579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4400" b="1" dirty="0">
                <a:solidFill>
                  <a:srgbClr val="FF0000"/>
                </a:solidFill>
              </a:rPr>
              <a:t>Problems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3E937B9-07EE-456A-A31C-41A8866E2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43" name="Picture 7" descr="What Is a Command Economy?">
            <a:extLst>
              <a:ext uri="{FF2B5EF4-FFF2-40B4-BE49-F238E27FC236}">
                <a16:creationId xmlns:a16="http://schemas.microsoft.com/office/drawing/2014/main" id="{A5F57E6E-2628-46CD-8FC2-343B8552B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512" y="2019904"/>
            <a:ext cx="3959083" cy="263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D2308B7-2829-44DD-B213-27EEBDED1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B9B3C43-249D-4A3B-B9DA-8AB4EB2FBF6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651868" y="2556932"/>
            <a:ext cx="2520578" cy="331893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altLang="en-US" sz="2000" b="1" dirty="0">
                <a:solidFill>
                  <a:srgbClr val="262626"/>
                </a:solidFill>
              </a:rPr>
              <a:t>Consumers get low priority.</a:t>
            </a:r>
          </a:p>
          <a:p>
            <a:pPr algn="just">
              <a:lnSpc>
                <a:spcPct val="90000"/>
              </a:lnSpc>
            </a:pPr>
            <a:r>
              <a:rPr lang="en-US" altLang="en-US" sz="2000" b="1" dirty="0">
                <a:solidFill>
                  <a:srgbClr val="262626"/>
                </a:solidFill>
              </a:rPr>
              <a:t>Little freedom of choice – few products.</a:t>
            </a:r>
          </a:p>
          <a:p>
            <a:pPr algn="just">
              <a:lnSpc>
                <a:spcPct val="90000"/>
              </a:lnSpc>
            </a:pPr>
            <a:r>
              <a:rPr lang="en-US" altLang="en-US" sz="2000" b="1" dirty="0">
                <a:solidFill>
                  <a:srgbClr val="262626"/>
                </a:solidFill>
              </a:rPr>
              <a:t>Resources owned by the state are often wasted – individuals don’t care if they don’t own it.</a:t>
            </a:r>
          </a:p>
          <a:p>
            <a:pPr>
              <a:lnSpc>
                <a:spcPct val="90000"/>
              </a:lnSpc>
            </a:pPr>
            <a:endParaRPr lang="en-US" altLang="en-US" sz="2000" dirty="0">
              <a:solidFill>
                <a:srgbClr val="262626"/>
              </a:solidFill>
            </a:endParaRPr>
          </a:p>
        </p:txBody>
      </p:sp>
      <p:sp>
        <p:nvSpPr>
          <p:cNvPr id="14341" name="Slide Number Placeholder 4">
            <a:extLst>
              <a:ext uri="{FF2B5EF4-FFF2-40B4-BE49-F238E27FC236}">
                <a16:creationId xmlns:a16="http://schemas.microsoft.com/office/drawing/2014/main" id="{D87E7C97-F63F-4271-8483-C00085046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A0933E1E-9277-4C7D-8AA3-340F87BF7D39}" type="slidenum">
              <a:rPr lang="en-US" altLang="en-US" sz="1000">
                <a:solidFill>
                  <a:srgbClr val="000000"/>
                </a:solidFill>
                <a:latin typeface="+mn-lt"/>
              </a:rPr>
              <a:pPr defTabSz="914400"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7</a:t>
            </a:fld>
            <a:endParaRPr lang="en-US" altLang="en-US" sz="100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FB5D1BB-0703-437B-BD1E-1D07F8A27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193" name="Picture 192">
              <a:extLst>
                <a:ext uri="{FF2B5EF4-FFF2-40B4-BE49-F238E27FC236}">
                  <a16:creationId xmlns:a16="http://schemas.microsoft.com/office/drawing/2014/main" id="{3886586B-3F0F-4593-B272-AE75AD0F0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020DEB59-BF94-41B5-8F16-8B10442EE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id="{9A3BEF6F-FC03-43B1-8D1B-8DA3A360D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96" name="Picture 195">
              <a:extLst>
                <a:ext uri="{FF2B5EF4-FFF2-40B4-BE49-F238E27FC236}">
                  <a16:creationId xmlns:a16="http://schemas.microsoft.com/office/drawing/2014/main" id="{0F49BA32-A501-4C79-9A72-92587AB9E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883F92AF-2403-4558-B1D7-72130A1E4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8" name="Rectangle 197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15362" name="Rectangle 2">
            <a:extLst>
              <a:ext uri="{FF2B5EF4-FFF2-40B4-BE49-F238E27FC236}">
                <a16:creationId xmlns:a16="http://schemas.microsoft.com/office/drawing/2014/main" id="{BF7B5981-24C7-4D93-BD4D-F6FE90F7DE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51868" y="982132"/>
            <a:ext cx="2520579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700" b="1"/>
              <a:t>Traditional Economy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7" descr="Traditional economy - Wikipedia">
            <a:extLst>
              <a:ext uri="{FF2B5EF4-FFF2-40B4-BE49-F238E27FC236}">
                <a16:creationId xmlns:a16="http://schemas.microsoft.com/office/drawing/2014/main" id="{222060F6-BF0B-4C46-8D31-294D2667E7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3" r="22560" b="-2"/>
          <a:stretch/>
        </p:blipFill>
        <p:spPr bwMode="auto">
          <a:xfrm>
            <a:off x="1059512" y="1410208"/>
            <a:ext cx="395908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CB4CD3A-F856-4220-8569-1EC0B057FBA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651868" y="2556932"/>
            <a:ext cx="2520578" cy="331893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500" b="1"/>
              <a:t>Economy is shaped largely by custom or religion.  </a:t>
            </a:r>
          </a:p>
          <a:p>
            <a:pPr>
              <a:lnSpc>
                <a:spcPct val="90000"/>
              </a:lnSpc>
            </a:pPr>
            <a:r>
              <a:rPr lang="en-US" altLang="en-US" sz="1500" b="1"/>
              <a:t>Customs and religion determine the WHO, WHAT, and HOW.</a:t>
            </a:r>
          </a:p>
          <a:p>
            <a:pPr>
              <a:lnSpc>
                <a:spcPct val="90000"/>
              </a:lnSpc>
            </a:pPr>
            <a:r>
              <a:rPr lang="en-US" altLang="en-US" sz="1500" b="1"/>
              <a:t>Example: India has a caste system which   restricts occupational choice. (A social class separated from others by distinctions of hereditary rank, profession, or wealth.)  </a:t>
            </a:r>
          </a:p>
        </p:txBody>
      </p:sp>
      <p:sp>
        <p:nvSpPr>
          <p:cNvPr id="15365" name="Slide Number Placeholder 4">
            <a:extLst>
              <a:ext uri="{FF2B5EF4-FFF2-40B4-BE49-F238E27FC236}">
                <a16:creationId xmlns:a16="http://schemas.microsoft.com/office/drawing/2014/main" id="{927C5B42-C6BF-47C4-AFC0-83FCA016B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42D8B6FD-A515-4C66-BD95-328EEECFFD23}" type="slidenum">
              <a:rPr lang="en-US" altLang="en-US" sz="1000">
                <a:latin typeface="+mn-lt"/>
              </a:rPr>
              <a:pPr defTabSz="914400"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8</a:t>
            </a:fld>
            <a:endParaRPr lang="en-US" altLang="en-US" sz="1000"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603" y="496088"/>
            <a:ext cx="2867411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09" y="609600"/>
            <a:ext cx="2664004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909B4DF2-5CA8-4D07-A240-83C75C9B5A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1699" y="1055077"/>
            <a:ext cx="2328314" cy="479457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400" b="1" dirty="0">
                <a:solidFill>
                  <a:srgbClr val="262626"/>
                </a:solidFill>
              </a:rPr>
              <a:t>Mixed Economy</a:t>
            </a:r>
          </a:p>
        </p:txBody>
      </p: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9039" y="-2"/>
            <a:ext cx="5654961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71D75F6E-AAB4-48C8-A948-CE66B12F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7222" y="6379383"/>
            <a:ext cx="407023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B1F6AA9A-4CCB-4A82-B499-0E35D3FBEABA}" type="slidenum">
              <a:rPr lang="en-US" altLang="en-US" sz="1300"/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9</a:t>
            </a:fld>
            <a:endParaRPr lang="en-US" altLang="en-US" sz="1300"/>
          </a:p>
        </p:txBody>
      </p:sp>
      <p:graphicFrame>
        <p:nvGraphicFramePr>
          <p:cNvPr id="16390" name="Rectangle 3">
            <a:extLst>
              <a:ext uri="{FF2B5EF4-FFF2-40B4-BE49-F238E27FC236}">
                <a16:creationId xmlns:a16="http://schemas.microsoft.com/office/drawing/2014/main" id="{7486140E-A87F-DACD-72CE-348BA23B4C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986821"/>
              </p:ext>
            </p:extLst>
          </p:nvPr>
        </p:nvGraphicFramePr>
        <p:xfrm>
          <a:off x="4102554" y="804670"/>
          <a:ext cx="4435656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FA3B2C3-A7ED-4697-8D5A-1BA4D06488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>
                <a:solidFill>
                  <a:srgbClr val="262626"/>
                </a:solidFill>
              </a:rPr>
              <a:t>Government Philosophies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31D21D24-EB0F-4A16-B36A-7F4E71ED3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1A50D5CA-246C-4BF3-9154-65D9953E53F3}" type="slidenum">
              <a:rPr lang="en-US" altLang="en-US" sz="1300">
                <a:solidFill>
                  <a:srgbClr val="000000"/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10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graphicFrame>
        <p:nvGraphicFramePr>
          <p:cNvPr id="18438" name="Rectangle 3">
            <a:extLst>
              <a:ext uri="{FF2B5EF4-FFF2-40B4-BE49-F238E27FC236}">
                <a16:creationId xmlns:a16="http://schemas.microsoft.com/office/drawing/2014/main" id="{B19028CD-CD2A-4F23-FEA8-71D2CA61B9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7861490"/>
              </p:ext>
            </p:extLst>
          </p:nvPr>
        </p:nvGraphicFramePr>
        <p:xfrm>
          <a:off x="971550" y="2772384"/>
          <a:ext cx="72008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19458" name="Rectangle 2">
            <a:extLst>
              <a:ext uri="{FF2B5EF4-FFF2-40B4-BE49-F238E27FC236}">
                <a16:creationId xmlns:a16="http://schemas.microsoft.com/office/drawing/2014/main" id="{38A1C6C2-E5F8-49FE-AF1D-8A084B41D2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51868" y="982132"/>
            <a:ext cx="2520579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Capitalism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62" name="Picture 6" descr="James Ferguson Illustration">
            <a:extLst>
              <a:ext uri="{FF2B5EF4-FFF2-40B4-BE49-F238E27FC236}">
                <a16:creationId xmlns:a16="http://schemas.microsoft.com/office/drawing/2014/main" id="{6F40FC8C-C75B-4E83-8A48-FEBF63C09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3" r="19704" b="-1"/>
          <a:stretch/>
        </p:blipFill>
        <p:spPr bwMode="auto">
          <a:xfrm>
            <a:off x="1059512" y="1410208"/>
            <a:ext cx="395908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94A8376-4F46-4C64-9F47-D4521B4F11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66555" y="2556932"/>
            <a:ext cx="3959083" cy="3318936"/>
          </a:xfrm>
        </p:spPr>
        <p:txBody>
          <a:bodyPr>
            <a:normAutofit/>
          </a:bodyPr>
          <a:lstStyle/>
          <a:p>
            <a:pPr lvl="1" algn="just" eaLnBrk="1" hangingPunct="1">
              <a:lnSpc>
                <a:spcPct val="90000"/>
              </a:lnSpc>
            </a:pPr>
            <a:r>
              <a:rPr lang="en-US" altLang="en-US" sz="1800" b="1" dirty="0"/>
              <a:t>Capitalism features private ownership of businesses and marketplace competition. </a:t>
            </a:r>
          </a:p>
          <a:p>
            <a:pPr marL="457200" lvl="1" indent="0" algn="just" eaLnBrk="1" hangingPunct="1">
              <a:lnSpc>
                <a:spcPct val="90000"/>
              </a:lnSpc>
              <a:buNone/>
            </a:pPr>
            <a:endParaRPr lang="en-US" altLang="en-US" sz="1800" b="1" dirty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sz="1800" b="1" dirty="0"/>
              <a:t>It is the same as a free enterprise system.</a:t>
            </a:r>
          </a:p>
          <a:p>
            <a:pPr marL="457200" lvl="1" indent="0" algn="just" eaLnBrk="1" hangingPunct="1">
              <a:lnSpc>
                <a:spcPct val="90000"/>
              </a:lnSpc>
              <a:buNone/>
            </a:pPr>
            <a:endParaRPr lang="en-US" altLang="en-US" sz="1800" b="1" dirty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sz="1800" b="1" dirty="0"/>
              <a:t>The political system most frequently associated with capitalism is democracy.</a:t>
            </a:r>
          </a:p>
          <a:p>
            <a:pPr eaLnBrk="1" hangingPunct="1">
              <a:lnSpc>
                <a:spcPct val="90000"/>
              </a:lnSpc>
            </a:pPr>
            <a:endParaRPr lang="en-US" altLang="en-US" sz="1300" dirty="0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4A0BBD13-A3B6-4A46-8E00-9E1260E95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3C5D6DC6-DCC9-46C8-A85E-6630113E661E}" type="slidenum">
              <a:rPr lang="en-US" altLang="en-US" sz="1300"/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BD5C0C3-3174-426C-BD15-803C033288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76866" y="618067"/>
            <a:ext cx="6798734" cy="82973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6000" b="1" dirty="0">
                <a:solidFill>
                  <a:srgbClr val="FF0000"/>
                </a:solidFill>
              </a:rPr>
              <a:t>Socialism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C3BA289-1781-4855-B27C-11562B206B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76090" y="3219775"/>
            <a:ext cx="7558310" cy="2876225"/>
          </a:xfrm>
        </p:spPr>
        <p:txBody>
          <a:bodyPr>
            <a:normAutofit fontScale="70000" lnSpcReduction="20000"/>
          </a:bodyPr>
          <a:lstStyle/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folHlink"/>
              </a:buClr>
              <a:buSzTx/>
              <a:buFontTx/>
              <a:buChar char="•"/>
            </a:pPr>
            <a:endParaRPr lang="en-US" altLang="en-US" dirty="0"/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folHlink"/>
              </a:buClr>
              <a:buSzTx/>
              <a:buFontTx/>
              <a:buChar char="•"/>
            </a:pPr>
            <a:endParaRPr lang="en-US" altLang="en-US" dirty="0"/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folHlink"/>
              </a:buClr>
              <a:buSzTx/>
              <a:buFontTx/>
              <a:buChar char="•"/>
            </a:pPr>
            <a:endParaRPr lang="en-US" altLang="en-US" dirty="0"/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folHlink"/>
              </a:buClr>
              <a:buSzTx/>
              <a:buFontTx/>
              <a:buChar char="•"/>
            </a:pPr>
            <a:endParaRPr lang="en-US" altLang="en-US" dirty="0"/>
          </a:p>
          <a:p>
            <a:pPr lvl="1" algn="just" ea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600" b="1" dirty="0"/>
              <a:t>The main goal of socialism is to keep prices low for all people and to provide employment for many.</a:t>
            </a:r>
          </a:p>
          <a:p>
            <a:pPr lvl="1" algn="just" ea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600" b="1" dirty="0"/>
              <a:t>The government runs key industries, generally in telecommunications, mining, transportation, and banking. </a:t>
            </a:r>
          </a:p>
          <a:p>
            <a:pPr lvl="1" algn="just" ea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folHlink"/>
              </a:buClr>
              <a:buSzTx/>
              <a:buFontTx/>
              <a:buChar char="•"/>
            </a:pPr>
            <a:r>
              <a:rPr lang="en-US" altLang="en-US" sz="2600" b="1" dirty="0"/>
              <a:t>Socialist countries tend to have more social services.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1DC0579F-B374-410E-A13D-1D2A20FD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2F752FF-4182-4148-B2AD-63761AB8DD6D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/>
          </a:p>
        </p:txBody>
      </p:sp>
      <p:pic>
        <p:nvPicPr>
          <p:cNvPr id="20486" name="Picture 6" descr="Economic Systems of Socialism, Communism, and Capitalism">
            <a:extLst>
              <a:ext uri="{FF2B5EF4-FFF2-40B4-BE49-F238E27FC236}">
                <a16:creationId xmlns:a16="http://schemas.microsoft.com/office/drawing/2014/main" id="{60449BE7-510E-4484-BC4B-B4A004021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" y="1295400"/>
            <a:ext cx="91440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75E66D3F-14EA-4BCD-819B-EEF581746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49D3EDE-CC3B-4573-A04B-26F32F1B2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700D0D4B-CC81-434D-B595-71AA69192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8047919-8C66-4EF3-9979-FB7112EB6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C00195C4-7BCF-469C-A003-AC2F0D2F9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CEE82425-33CD-4CF1-9623-91BECE687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1506" name="Rectangle 2">
            <a:extLst>
              <a:ext uri="{FF2B5EF4-FFF2-40B4-BE49-F238E27FC236}">
                <a16:creationId xmlns:a16="http://schemas.microsoft.com/office/drawing/2014/main" id="{694631CE-3681-41E6-8D3A-1DEB7DC110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0809" y="685804"/>
            <a:ext cx="3601638" cy="99059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Communism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D5289D1-D3B7-4C53-823E-280A79C02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482" y="1092200"/>
            <a:ext cx="338775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14" name="Picture 10" descr="Communist Countries - WorldAtlas">
            <a:extLst>
              <a:ext uri="{FF2B5EF4-FFF2-40B4-BE49-F238E27FC236}">
                <a16:creationId xmlns:a16="http://schemas.microsoft.com/office/drawing/2014/main" id="{0C6D9204-76C1-4D59-8106-E07A220C4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512" y="2610405"/>
            <a:ext cx="2907601" cy="145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456CE10-0EE3-4503-ACF3-1D53A6FDB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0809" y="2400639"/>
            <a:ext cx="36016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9DF2CD8-4279-421D-BD41-B486AD3F81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67114" y="1905000"/>
            <a:ext cx="4591670" cy="3970868"/>
          </a:xfrm>
        </p:spPr>
        <p:txBody>
          <a:bodyPr>
            <a:normAutofit lnSpcReduction="10000"/>
          </a:bodyPr>
          <a:lstStyle/>
          <a:p>
            <a:pPr lvl="1" algn="just">
              <a:lnSpc>
                <a:spcPct val="90000"/>
              </a:lnSpc>
            </a:pPr>
            <a:r>
              <a:rPr lang="en-US" altLang="en-US" b="1" dirty="0">
                <a:solidFill>
                  <a:srgbClr val="262626"/>
                </a:solidFill>
              </a:rPr>
              <a:t>Have a totalitarian form of government; this means that the government runs everything and makes all decisions.</a:t>
            </a:r>
          </a:p>
          <a:p>
            <a:pPr marL="457200" lvl="1" indent="0" algn="just" eaLnBrk="1" hangingPunct="1">
              <a:lnSpc>
                <a:spcPct val="90000"/>
              </a:lnSpc>
              <a:buNone/>
            </a:pPr>
            <a:endParaRPr lang="en-US" altLang="en-US" b="1" dirty="0">
              <a:solidFill>
                <a:srgbClr val="262626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altLang="en-US" b="1" dirty="0">
                <a:solidFill>
                  <a:srgbClr val="262626"/>
                </a:solidFill>
              </a:rPr>
              <a:t>Theoretically, there is no unemployment in communist countries.</a:t>
            </a:r>
          </a:p>
          <a:p>
            <a:pPr marL="457200" lvl="1" indent="0" algn="just" eaLnBrk="1" hangingPunct="1">
              <a:lnSpc>
                <a:spcPct val="90000"/>
              </a:lnSpc>
              <a:buNone/>
            </a:pPr>
            <a:endParaRPr lang="en-US" altLang="en-US" b="1" dirty="0">
              <a:solidFill>
                <a:srgbClr val="262626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altLang="en-US" b="1" dirty="0">
                <a:solidFill>
                  <a:srgbClr val="262626"/>
                </a:solidFill>
              </a:rPr>
              <a:t>The government decides the type of schooling people will receive and also tells them where to live.</a:t>
            </a:r>
          </a:p>
          <a:p>
            <a:pPr eaLnBrk="1" hangingPunct="1">
              <a:lnSpc>
                <a:spcPct val="90000"/>
              </a:lnSpc>
            </a:pPr>
            <a:endParaRPr lang="en-US" altLang="en-US" sz="1500" dirty="0">
              <a:solidFill>
                <a:srgbClr val="262626"/>
              </a:solidFill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3EC81B00-4536-45FD-9E9F-82D22462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5425" y="5969000"/>
            <a:ext cx="407023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5914F13E-491D-48B4-B457-B3E7ED0CD148}" type="slidenum">
              <a:rPr lang="en-US" altLang="en-US" sz="1300">
                <a:solidFill>
                  <a:srgbClr val="000000"/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13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2" name="AutoShape 6" descr="Economic systems Storyboard por 1d13113e">
            <a:extLst>
              <a:ext uri="{FF2B5EF4-FFF2-40B4-BE49-F238E27FC236}">
                <a16:creationId xmlns:a16="http://schemas.microsoft.com/office/drawing/2014/main" id="{52FEA541-DA84-48EE-A0A0-D662916974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AutoShape 8" descr="Economic systems Storyboard por 1d13113e">
            <a:extLst>
              <a:ext uri="{FF2B5EF4-FFF2-40B4-BE49-F238E27FC236}">
                <a16:creationId xmlns:a16="http://schemas.microsoft.com/office/drawing/2014/main" id="{FC6D78CB-4356-408C-BAE3-4A0ED354FB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gas_price_cartoon">
            <a:extLst>
              <a:ext uri="{FF2B5EF4-FFF2-40B4-BE49-F238E27FC236}">
                <a16:creationId xmlns:a16="http://schemas.microsoft.com/office/drawing/2014/main" id="{C1625AC7-F9EA-4AE4-9449-D587E02F4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68363"/>
            <a:ext cx="7696200" cy="516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6">
            <a:extLst>
              <a:ext uri="{FF2B5EF4-FFF2-40B4-BE49-F238E27FC236}">
                <a16:creationId xmlns:a16="http://schemas.microsoft.com/office/drawing/2014/main" id="{9BB9543D-8AD8-467C-917C-CF7AAEDB7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04800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</a:rPr>
              <a:t>Do you think the oil industry is a monopoly?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FDE9E611-E518-4F22-AF2C-2EC932C46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1BDEC2B-4767-4A8E-A361-D2DD66E67F97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235</TotalTime>
  <Words>514</Words>
  <Application>Microsoft Office PowerPoint</Application>
  <PresentationFormat>Presentación en pantalla (4:3)</PresentationFormat>
  <Paragraphs>82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Garamond</vt:lpstr>
      <vt:lpstr>Tahoma</vt:lpstr>
      <vt:lpstr>Wingdings</vt:lpstr>
      <vt:lpstr>Orgánico</vt:lpstr>
      <vt:lpstr> Types of Economic Systems</vt:lpstr>
      <vt:lpstr>Four Types of Economic Systems:</vt:lpstr>
      <vt:lpstr>Pure Market Economy</vt:lpstr>
      <vt:lpstr>Problems</vt:lpstr>
      <vt:lpstr>Pure Command Economy</vt:lpstr>
      <vt:lpstr>CHARACTERISTICS OF COMMAND ECONOMY</vt:lpstr>
      <vt:lpstr>Problems</vt:lpstr>
      <vt:lpstr>Traditional Economy</vt:lpstr>
      <vt:lpstr>Mixed Economy</vt:lpstr>
      <vt:lpstr>Government Philosophies</vt:lpstr>
      <vt:lpstr>Capitalism</vt:lpstr>
      <vt:lpstr>Socialism</vt:lpstr>
      <vt:lpstr>Communism</vt:lpstr>
      <vt:lpstr>Presentación de PowerPoint</vt:lpstr>
    </vt:vector>
  </TitlesOfParts>
  <Company>dvusd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Economic Systems</dc:title>
  <dc:creator>Kathy Morgan</dc:creator>
  <cp:lastModifiedBy>Maria Sanz</cp:lastModifiedBy>
  <cp:revision>42</cp:revision>
  <dcterms:created xsi:type="dcterms:W3CDTF">2005-07-04T14:59:35Z</dcterms:created>
  <dcterms:modified xsi:type="dcterms:W3CDTF">2022-04-03T15:12:04Z</dcterms:modified>
</cp:coreProperties>
</file>