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72" r:id="rId14"/>
    <p:sldId id="268" r:id="rId15"/>
    <p:sldId id="270" r:id="rId16"/>
    <p:sldId id="273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F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3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8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767C77-D9D0-42FE-A815-588BAF1AAE54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DB42CF-3EB6-4FD5-AEB6-9AC3AB4A10A3}">
      <dgm:prSet phldrT="[Text]"/>
      <dgm:spPr/>
      <dgm:t>
        <a:bodyPr/>
        <a:lstStyle/>
        <a:p>
          <a:r>
            <a:rPr lang="en-US" b="1" dirty="0"/>
            <a:t>Renaissance</a:t>
          </a:r>
        </a:p>
      </dgm:t>
    </dgm:pt>
    <dgm:pt modelId="{0D1D15FA-D088-43B0-B78B-C6BD49326747}" type="parTrans" cxnId="{9DF27BE0-4AF0-43C2-A6B8-89479EBBB7D1}">
      <dgm:prSet/>
      <dgm:spPr/>
      <dgm:t>
        <a:bodyPr/>
        <a:lstStyle/>
        <a:p>
          <a:endParaRPr lang="en-US"/>
        </a:p>
      </dgm:t>
    </dgm:pt>
    <dgm:pt modelId="{55E74F87-488F-46E3-8757-099B199656CD}" type="sibTrans" cxnId="{9DF27BE0-4AF0-43C2-A6B8-89479EBBB7D1}">
      <dgm:prSet/>
      <dgm:spPr/>
      <dgm:t>
        <a:bodyPr/>
        <a:lstStyle/>
        <a:p>
          <a:endParaRPr lang="en-US"/>
        </a:p>
      </dgm:t>
    </dgm:pt>
    <dgm:pt modelId="{C2C5981B-35B1-4B44-9BFB-C23D73D1DB6A}">
      <dgm:prSet phldrT="[Text]"/>
      <dgm:spPr/>
      <dgm:t>
        <a:bodyPr/>
        <a:lstStyle/>
        <a:p>
          <a:r>
            <a:rPr lang="en-US" b="1" dirty="0"/>
            <a:t>Scientific</a:t>
          </a:r>
          <a:br>
            <a:rPr lang="en-US" b="1" dirty="0"/>
          </a:br>
          <a:r>
            <a:rPr lang="en-US" b="1" dirty="0"/>
            <a:t>Revolution</a:t>
          </a:r>
        </a:p>
      </dgm:t>
    </dgm:pt>
    <dgm:pt modelId="{AB5C946A-494C-4182-A10D-301EDFF9F78F}" type="parTrans" cxnId="{3C76154E-1899-429A-831B-613615EB3701}">
      <dgm:prSet/>
      <dgm:spPr/>
      <dgm:t>
        <a:bodyPr/>
        <a:lstStyle/>
        <a:p>
          <a:endParaRPr lang="en-US"/>
        </a:p>
      </dgm:t>
    </dgm:pt>
    <dgm:pt modelId="{876D46FB-6D2B-4035-A45D-B008D16DAAB9}" type="sibTrans" cxnId="{3C76154E-1899-429A-831B-613615EB3701}">
      <dgm:prSet/>
      <dgm:spPr/>
      <dgm:t>
        <a:bodyPr/>
        <a:lstStyle/>
        <a:p>
          <a:endParaRPr lang="en-US"/>
        </a:p>
      </dgm:t>
    </dgm:pt>
    <dgm:pt modelId="{618E8CB6-04D5-43C5-A265-BFB3AB277FE8}">
      <dgm:prSet phldrT="[Text]"/>
      <dgm:spPr/>
      <dgm:t>
        <a:bodyPr/>
        <a:lstStyle/>
        <a:p>
          <a:r>
            <a:rPr lang="en-US" b="1" dirty="0"/>
            <a:t>The Enlightenment</a:t>
          </a:r>
        </a:p>
      </dgm:t>
    </dgm:pt>
    <dgm:pt modelId="{3C0BFF32-207A-438C-B69F-06269AA6A739}" type="parTrans" cxnId="{F17BD0B2-423C-4ED6-B78E-070E828BA15C}">
      <dgm:prSet/>
      <dgm:spPr/>
      <dgm:t>
        <a:bodyPr/>
        <a:lstStyle/>
        <a:p>
          <a:endParaRPr lang="en-US"/>
        </a:p>
      </dgm:t>
    </dgm:pt>
    <dgm:pt modelId="{9316FA1B-E4BA-4C12-BE72-A99466C0DAEE}" type="sibTrans" cxnId="{F17BD0B2-423C-4ED6-B78E-070E828BA15C}">
      <dgm:prSet/>
      <dgm:spPr/>
      <dgm:t>
        <a:bodyPr/>
        <a:lstStyle/>
        <a:p>
          <a:endParaRPr lang="en-US"/>
        </a:p>
      </dgm:t>
    </dgm:pt>
    <dgm:pt modelId="{65C4C37F-D8B3-4CF1-9A74-28A9325D26B7}" type="pres">
      <dgm:prSet presAssocID="{B0767C77-D9D0-42FE-A815-588BAF1AAE54}" presName="Name0" presStyleCnt="0">
        <dgm:presLayoutVars>
          <dgm:dir/>
          <dgm:animLvl val="lvl"/>
          <dgm:resizeHandles val="exact"/>
        </dgm:presLayoutVars>
      </dgm:prSet>
      <dgm:spPr/>
    </dgm:pt>
    <dgm:pt modelId="{FD4971CF-72A0-4E7A-A097-9417F438A077}" type="pres">
      <dgm:prSet presAssocID="{5ADB42CF-3EB6-4FD5-AEB6-9AC3AB4A10A3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FE693AD-43B7-481A-BB61-419F52206EFC}" type="pres">
      <dgm:prSet presAssocID="{55E74F87-488F-46E3-8757-099B199656CD}" presName="parTxOnlySpace" presStyleCnt="0"/>
      <dgm:spPr/>
    </dgm:pt>
    <dgm:pt modelId="{9953BB0C-030E-4950-9124-B1AB2BC8B293}" type="pres">
      <dgm:prSet presAssocID="{C2C5981B-35B1-4B44-9BFB-C23D73D1DB6A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AB8BB35-95EF-45C2-9907-8FBF17943723}" type="pres">
      <dgm:prSet presAssocID="{876D46FB-6D2B-4035-A45D-B008D16DAAB9}" presName="parTxOnlySpace" presStyleCnt="0"/>
      <dgm:spPr/>
    </dgm:pt>
    <dgm:pt modelId="{E826B5C7-252C-456D-949C-C4A8C171B6E1}" type="pres">
      <dgm:prSet presAssocID="{618E8CB6-04D5-43C5-A265-BFB3AB277FE8}" presName="parTxOnly" presStyleLbl="node1" presStyleIdx="2" presStyleCnt="3" custLinFactNeighborX="-4260">
        <dgm:presLayoutVars>
          <dgm:chMax val="0"/>
          <dgm:chPref val="0"/>
          <dgm:bulletEnabled val="1"/>
        </dgm:presLayoutVars>
      </dgm:prSet>
      <dgm:spPr/>
    </dgm:pt>
  </dgm:ptLst>
  <dgm:cxnLst>
    <dgm:cxn modelId="{ED0ADC6B-3964-4BFD-8818-4DDD46AD5B68}" type="presOf" srcId="{5ADB42CF-3EB6-4FD5-AEB6-9AC3AB4A10A3}" destId="{FD4971CF-72A0-4E7A-A097-9417F438A077}" srcOrd="0" destOrd="0" presId="urn:microsoft.com/office/officeart/2005/8/layout/chevron1"/>
    <dgm:cxn modelId="{3C76154E-1899-429A-831B-613615EB3701}" srcId="{B0767C77-D9D0-42FE-A815-588BAF1AAE54}" destId="{C2C5981B-35B1-4B44-9BFB-C23D73D1DB6A}" srcOrd="1" destOrd="0" parTransId="{AB5C946A-494C-4182-A10D-301EDFF9F78F}" sibTransId="{876D46FB-6D2B-4035-A45D-B008D16DAAB9}"/>
    <dgm:cxn modelId="{F17BD0B2-423C-4ED6-B78E-070E828BA15C}" srcId="{B0767C77-D9D0-42FE-A815-588BAF1AAE54}" destId="{618E8CB6-04D5-43C5-A265-BFB3AB277FE8}" srcOrd="2" destOrd="0" parTransId="{3C0BFF32-207A-438C-B69F-06269AA6A739}" sibTransId="{9316FA1B-E4BA-4C12-BE72-A99466C0DAEE}"/>
    <dgm:cxn modelId="{9E3AA3BE-64D8-4F66-8097-46FABB18C828}" type="presOf" srcId="{C2C5981B-35B1-4B44-9BFB-C23D73D1DB6A}" destId="{9953BB0C-030E-4950-9124-B1AB2BC8B293}" srcOrd="0" destOrd="0" presId="urn:microsoft.com/office/officeart/2005/8/layout/chevron1"/>
    <dgm:cxn modelId="{9DF27BE0-4AF0-43C2-A6B8-89479EBBB7D1}" srcId="{B0767C77-D9D0-42FE-A815-588BAF1AAE54}" destId="{5ADB42CF-3EB6-4FD5-AEB6-9AC3AB4A10A3}" srcOrd="0" destOrd="0" parTransId="{0D1D15FA-D088-43B0-B78B-C6BD49326747}" sibTransId="{55E74F87-488F-46E3-8757-099B199656CD}"/>
    <dgm:cxn modelId="{7668EFE5-898A-49FB-8CA5-261AE69DEBD4}" type="presOf" srcId="{618E8CB6-04D5-43C5-A265-BFB3AB277FE8}" destId="{E826B5C7-252C-456D-949C-C4A8C171B6E1}" srcOrd="0" destOrd="0" presId="urn:microsoft.com/office/officeart/2005/8/layout/chevron1"/>
    <dgm:cxn modelId="{68C4A6F1-C061-4E3B-A99A-65ECB3C1E83B}" type="presOf" srcId="{B0767C77-D9D0-42FE-A815-588BAF1AAE54}" destId="{65C4C37F-D8B3-4CF1-9A74-28A9325D26B7}" srcOrd="0" destOrd="0" presId="urn:microsoft.com/office/officeart/2005/8/layout/chevron1"/>
    <dgm:cxn modelId="{77826D41-3733-4FC1-B48E-6F1E53A0999F}" type="presParOf" srcId="{65C4C37F-D8B3-4CF1-9A74-28A9325D26B7}" destId="{FD4971CF-72A0-4E7A-A097-9417F438A077}" srcOrd="0" destOrd="0" presId="urn:microsoft.com/office/officeart/2005/8/layout/chevron1"/>
    <dgm:cxn modelId="{55345A4C-5C36-4955-83E6-43E3FF282CAB}" type="presParOf" srcId="{65C4C37F-D8B3-4CF1-9A74-28A9325D26B7}" destId="{BFE693AD-43B7-481A-BB61-419F52206EFC}" srcOrd="1" destOrd="0" presId="urn:microsoft.com/office/officeart/2005/8/layout/chevron1"/>
    <dgm:cxn modelId="{34ACE0D5-70C7-4DC1-8CD8-F2AC21A71BBC}" type="presParOf" srcId="{65C4C37F-D8B3-4CF1-9A74-28A9325D26B7}" destId="{9953BB0C-030E-4950-9124-B1AB2BC8B293}" srcOrd="2" destOrd="0" presId="urn:microsoft.com/office/officeart/2005/8/layout/chevron1"/>
    <dgm:cxn modelId="{98A65F9E-B781-4065-9989-FF20EEC33B29}" type="presParOf" srcId="{65C4C37F-D8B3-4CF1-9A74-28A9325D26B7}" destId="{2AB8BB35-95EF-45C2-9907-8FBF17943723}" srcOrd="3" destOrd="0" presId="urn:microsoft.com/office/officeart/2005/8/layout/chevron1"/>
    <dgm:cxn modelId="{CC399375-F103-441F-853D-45C8B927D9E8}" type="presParOf" srcId="{65C4C37F-D8B3-4CF1-9A74-28A9325D26B7}" destId="{E826B5C7-252C-456D-949C-C4A8C171B6E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4971CF-72A0-4E7A-A097-9417F438A077}">
      <dsp:nvSpPr>
        <dsp:cNvPr id="0" name=""/>
        <dsp:cNvSpPr/>
      </dsp:nvSpPr>
      <dsp:spPr>
        <a:xfrm>
          <a:off x="2413" y="334236"/>
          <a:ext cx="2940234" cy="11760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Renaissance</a:t>
          </a:r>
        </a:p>
      </dsp:txBody>
      <dsp:txXfrm>
        <a:off x="590460" y="334236"/>
        <a:ext cx="1764141" cy="1176093"/>
      </dsp:txXfrm>
    </dsp:sp>
    <dsp:sp modelId="{9953BB0C-030E-4950-9124-B1AB2BC8B293}">
      <dsp:nvSpPr>
        <dsp:cNvPr id="0" name=""/>
        <dsp:cNvSpPr/>
      </dsp:nvSpPr>
      <dsp:spPr>
        <a:xfrm>
          <a:off x="2648624" y="334236"/>
          <a:ext cx="2940234" cy="11760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Scientific</a:t>
          </a:r>
          <a:br>
            <a:rPr lang="en-US" sz="2100" b="1" kern="1200" dirty="0"/>
          </a:br>
          <a:r>
            <a:rPr lang="en-US" sz="2100" b="1" kern="1200" dirty="0"/>
            <a:t>Revolution</a:t>
          </a:r>
        </a:p>
      </dsp:txBody>
      <dsp:txXfrm>
        <a:off x="3236671" y="334236"/>
        <a:ext cx="1764141" cy="1176093"/>
      </dsp:txXfrm>
    </dsp:sp>
    <dsp:sp modelId="{E826B5C7-252C-456D-949C-C4A8C171B6E1}">
      <dsp:nvSpPr>
        <dsp:cNvPr id="0" name=""/>
        <dsp:cNvSpPr/>
      </dsp:nvSpPr>
      <dsp:spPr>
        <a:xfrm>
          <a:off x="5282309" y="334236"/>
          <a:ext cx="2940234" cy="11760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The Enlightenment</a:t>
          </a:r>
        </a:p>
      </dsp:txBody>
      <dsp:txXfrm>
        <a:off x="5870356" y="334236"/>
        <a:ext cx="1764141" cy="1176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DF8756-078B-E6B1-8CDE-B585371CF9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6BA37B-36CA-EAEE-34B4-67B9CB49867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E8E4F49-5939-4ECF-B5DF-37A80BAC9853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32F0C30-52A2-99D3-0675-778E763F24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3E12DFB-C7D4-C88C-4B8C-3FC384C64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97963-80BA-C2E5-130E-8D5AFAF24A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D3866-DB81-407B-0DD1-676A38BBA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EE65FB6-5F41-46E7-9359-27B9B5F4A0C4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986ED-2BC1-6BDA-EBA5-610991879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7E7BE-44BC-44FC-A9B9-CF3976526189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2A1BB-A10D-C862-F887-8952002E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6426F-A47A-C3B0-9C54-1F0F69C9E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D7D8C-2CC6-432C-A507-B1054A5F8A8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16199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C64DE-D9C3-086C-B092-DB589B39B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27C7E-02E0-4A55-B263-17E1E091A40C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26231-8951-3110-DD23-EA3015000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14E4B-DA0C-9BC5-287F-ECC5B1AF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D991C-9A43-4ADF-AE41-17AE1F646F2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0993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DE60F-E70E-5B52-39D1-1870CA8CD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9013F-CF64-4A9B-9DC4-F96B8BF2BA96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94C4B-92E5-4335-BD2B-9FC94F655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6EDA8-0B96-1E68-235B-50E73D459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25844-1828-4A2C-A8C4-5A4A0D79AA1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3426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5606E6E-60D1-4C52-5EF9-3E052250D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7D737-14E2-4B4D-8187-EB9E7BB2B371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E92DCD3-FADE-7325-D4C9-21A218FAF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CCFA15-1AD7-13B1-E4EA-CBC03B12B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C98A6-04A1-473B-B34C-48492FD8D7B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909960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A35E139-B00D-300A-7715-010059A86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E6B0B-8AFC-43AB-AA86-7772FBE28FF2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E1293FA-C8EF-A16F-31A0-9FA2056E7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039118-3599-59D4-A195-50A6BD58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84F76-6540-4164-BDA1-9DAB0B3AA97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229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36722B2-2E1D-9B75-6044-95CBE5410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EEFF0-A4AA-4A8F-B8EA-74DD675141CC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9298CD1-9B60-BC75-8F45-663E3AC9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2DF387-C38C-6CC3-642B-3BDFA7644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EABE4-A104-4E9B-A5EF-E5CF533D9A1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4094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A399ABD-11BB-B998-19C7-08325DC9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EA14B-07DB-4C54-83BF-979F883833D4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AE93629-580F-0741-A1B1-F67C00F76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F1B44F-5408-88D9-9FBB-2A24E0F7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82D4B-7184-4DAB-A5BE-656E09D12415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2108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1BFD55-85C1-3E9F-5660-2DB83A77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352BF-6D8D-46CF-8F9E-66D996546ACB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8C565B-4DCF-67E5-C02D-7A725DE23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AAD3D-2CD5-07DD-AEEE-F6F75921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A2D1F-7037-4FB2-A83F-71F672D5975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5798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2AABB3C-2161-73E8-D0BA-8F4D070B2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FAF38-626D-4981-90CB-46E54DDC9127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AB2FEB3-1DA7-A30F-E4B5-303B483E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DB3354-F02D-21F8-7F3E-87D46D604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6DBCA-5B4B-4998-9535-30FAB0944B3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74607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66235-E66A-B6D0-AFA2-C7CDBCBC6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94DEE-B870-4CBC-B048-AAD154615CC3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E4374-EFC7-F7ED-A1F2-588F18C6D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8C1D-B646-3018-ED6B-A416B01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A92EE-CBA5-4144-A9B0-FE02064F164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7787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7B891-EC97-F481-BF57-9532E8EE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3D8B4-A193-4F8D-88AA-7DE0C49967F9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FA5A0-C157-537A-ED4B-0C3078D93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12C13-FFBC-84EA-A323-B5332754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B6B94-3750-4C93-B2A9-4A96ABB920E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1612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76C221E-E8FE-EF9C-5C25-89A37E3091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0BDB512-2AF5-7DAC-BD09-5325D861F7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9F3AA-FCD6-BCA6-F9A7-FFE5BA4A36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A005FE-5574-4080-B6E0-C0FD297B7251}" type="datetimeFigureOut">
              <a:rPr lang="en-US"/>
              <a:pPr>
                <a:defRPr/>
              </a:pPr>
              <a:t>4/1/2024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2D4C2-3F9E-1DE4-6F1C-CCA3AD738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92668-4A37-4AF8-85E8-6BABFDCA3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9C58C86-FED2-4DC5-8D6E-6CFEE6CB73F9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youtu.be/ulyVXa-u4w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308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7" name="Picture 5" descr="undefined">
            <a:extLst>
              <a:ext uri="{FF2B5EF4-FFF2-40B4-BE49-F238E27FC236}">
                <a16:creationId xmlns:a16="http://schemas.microsoft.com/office/drawing/2014/main" id="{EE7DFA03-366B-50E0-CF70-F2E4ED41ED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" r="11068"/>
          <a:stretch/>
        </p:blipFill>
        <p:spPr bwMode="auto">
          <a:xfrm>
            <a:off x="20" y="1"/>
            <a:ext cx="9143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Title 1">
            <a:extLst>
              <a:ext uri="{FF2B5EF4-FFF2-40B4-BE49-F238E27FC236}">
                <a16:creationId xmlns:a16="http://schemas.microsoft.com/office/drawing/2014/main" id="{F6F8F937-93EC-EF9A-A223-14DF51D7EF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2"/>
            <a:ext cx="6858000" cy="2900518"/>
          </a:xfrm>
        </p:spPr>
        <p:txBody>
          <a:bodyPr>
            <a:normAutofit/>
          </a:bodyPr>
          <a:lstStyle/>
          <a:p>
            <a:r>
              <a:rPr lang="en-US" altLang="es-ES">
                <a:solidFill>
                  <a:srgbClr val="FFFFFF"/>
                </a:solidFill>
              </a:rPr>
              <a:t> The Enlightenment</a:t>
            </a:r>
          </a:p>
        </p:txBody>
      </p:sp>
      <p:sp>
        <p:nvSpPr>
          <p:cNvPr id="3075" name="Subtitle 2">
            <a:extLst>
              <a:ext uri="{FF2B5EF4-FFF2-40B4-BE49-F238E27FC236}">
                <a16:creationId xmlns:a16="http://schemas.microsoft.com/office/drawing/2014/main" id="{F44FF8E1-69F9-50B8-9EB0-77781ECAE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59404"/>
            <a:ext cx="6858000" cy="1098395"/>
          </a:xfrm>
        </p:spPr>
        <p:txBody>
          <a:bodyPr>
            <a:normAutofit/>
          </a:bodyPr>
          <a:lstStyle/>
          <a:p>
            <a:r>
              <a:rPr lang="en-US" altLang="es-ES">
                <a:solidFill>
                  <a:srgbClr val="FFFFFF"/>
                </a:solidFill>
              </a:rPr>
              <a:t>Essential Question- How much power should government have?</a:t>
            </a:r>
          </a:p>
          <a:p>
            <a:endParaRPr lang="en-US" altLang="es-ES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346784F8-7C1C-0DC4-5F3A-E524D0158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3" y="0"/>
            <a:ext cx="8243887" cy="1325563"/>
          </a:xfrm>
        </p:spPr>
        <p:txBody>
          <a:bodyPr/>
          <a:lstStyle/>
          <a:p>
            <a:pPr algn="ctr"/>
            <a:r>
              <a:rPr lang="en-US" altLang="es-ES" u="sng"/>
              <a:t>Review- Renaissance and Scientific Revolution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1ED0CC4E-2DFF-3953-6876-51A34D2A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513" y="1528763"/>
            <a:ext cx="4170362" cy="4648200"/>
          </a:xfrm>
        </p:spPr>
        <p:txBody>
          <a:bodyPr/>
          <a:lstStyle/>
          <a:p>
            <a:r>
              <a:rPr lang="en-US" altLang="en-US" sz="2000"/>
              <a:t>Before the Enlightenment took hold of Europe, the Renaissance had occurred. The Renaissance led to the Scientific Revolution. All of these time periods are defined by a </a:t>
            </a:r>
            <a:r>
              <a:rPr lang="en-US" altLang="en-US" sz="2000" i="1"/>
              <a:t>sense of inquiry</a:t>
            </a:r>
            <a:r>
              <a:rPr lang="en-US" altLang="en-US" sz="2000"/>
              <a:t>, or questioning the established order to find better ways of doing things. </a:t>
            </a:r>
          </a:p>
          <a:p>
            <a:endParaRPr lang="en-US" altLang="es-ES" sz="220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9174CE-2C00-EC51-171A-2537ADE8020D}"/>
              </a:ext>
            </a:extLst>
          </p:cNvPr>
          <p:cNvSpPr/>
          <p:nvPr/>
        </p:nvSpPr>
        <p:spPr>
          <a:xfrm>
            <a:off x="4697413" y="1497013"/>
            <a:ext cx="4194175" cy="14033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/>
              <a:t>What was the Renaissance?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US" sz="2000" dirty="0">
                <a:sym typeface="Wingdings" panose="05000000000000000000" pitchFamily="2" charset="2"/>
              </a:rPr>
              <a:t>Golden Age of arts and literature in Western Europe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US" sz="2000" dirty="0">
                <a:sym typeface="Wingdings" panose="05000000000000000000" pitchFamily="2" charset="2"/>
              </a:rPr>
              <a:t>Rebirth of classical learning</a:t>
            </a:r>
            <a:endParaRPr lang="en-US" sz="20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B9F9A81-0709-92A4-637E-10FD91A23199}"/>
              </a:ext>
            </a:extLst>
          </p:cNvPr>
          <p:cNvSpPr/>
          <p:nvPr/>
        </p:nvSpPr>
        <p:spPr>
          <a:xfrm>
            <a:off x="4697413" y="3059113"/>
            <a:ext cx="4194175" cy="16129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/>
              <a:t>What was the Scientific Revolution?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US" sz="2000" dirty="0">
                <a:sym typeface="Wingdings" panose="05000000000000000000" pitchFamily="2" charset="2"/>
              </a:rPr>
              <a:t>Scientists begin to question traditional beliefs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US" sz="2000" dirty="0">
                <a:sym typeface="Wingdings" panose="05000000000000000000" pitchFamily="2" charset="2"/>
              </a:rPr>
              <a:t>Use of logic and reason, observation and experimentation</a:t>
            </a:r>
            <a:endParaRPr lang="en-US" sz="20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52CC46D-2FF3-C7E9-3F84-39C07A60EB35}"/>
              </a:ext>
            </a:extLst>
          </p:cNvPr>
          <p:cNvGraphicFramePr/>
          <p:nvPr/>
        </p:nvGraphicFramePr>
        <p:xfrm>
          <a:off x="579382" y="4557456"/>
          <a:ext cx="8237483" cy="1844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F7A9B5A-E725-CE8F-41F0-A71696738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The Enlightenment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CE649B6E-4423-A936-0F5F-F183757E0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6188"/>
            <a:ext cx="4221163" cy="4930775"/>
          </a:xfrm>
        </p:spPr>
        <p:txBody>
          <a:bodyPr/>
          <a:lstStyle/>
          <a:p>
            <a:r>
              <a:rPr lang="en-US" altLang="es-ES" sz="2000"/>
              <a:t>Also known as the </a:t>
            </a:r>
            <a:r>
              <a:rPr lang="en-US" altLang="es-ES" sz="2000" b="1"/>
              <a:t>Age of Reason</a:t>
            </a:r>
            <a:r>
              <a:rPr lang="en-US" altLang="es-ES" sz="2000"/>
              <a:t>, the Enlightenment </a:t>
            </a:r>
            <a:r>
              <a:rPr lang="en-US" altLang="es-ES" sz="2000" b="1"/>
              <a:t>grew out of the Scientific Revolution </a:t>
            </a:r>
            <a:r>
              <a:rPr lang="en-US" altLang="es-ES" sz="2000"/>
              <a:t>of the 1500s &amp; 1600s</a:t>
            </a:r>
          </a:p>
          <a:p>
            <a:r>
              <a:rPr lang="en-US" altLang="en-US" sz="2000"/>
              <a:t>If scientists could understand the physical world using reason, then </a:t>
            </a:r>
            <a:r>
              <a:rPr lang="en-US" altLang="en-US" sz="2000" b="1"/>
              <a:t>reason could also be used to discover natural laws which shape the human experience</a:t>
            </a:r>
            <a:r>
              <a:rPr lang="en-US" altLang="en-US" sz="2000"/>
              <a:t>. </a:t>
            </a:r>
          </a:p>
        </p:txBody>
      </p:sp>
      <p:pic>
        <p:nvPicPr>
          <p:cNvPr id="5124" name="Picture 3" descr="untitled.bmp">
            <a:extLst>
              <a:ext uri="{FF2B5EF4-FFF2-40B4-BE49-F238E27FC236}">
                <a16:creationId xmlns:a16="http://schemas.microsoft.com/office/drawing/2014/main" id="{39E7E89A-FB30-82C8-FA97-5771D30B1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9"/>
          <a:stretch>
            <a:fillRect/>
          </a:stretch>
        </p:blipFill>
        <p:spPr bwMode="auto">
          <a:xfrm>
            <a:off x="5059363" y="1246188"/>
            <a:ext cx="3665537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CEC61D1-EA09-2D90-3D90-851CABFEF110}"/>
              </a:ext>
            </a:extLst>
          </p:cNvPr>
          <p:cNvSpPr/>
          <p:nvPr/>
        </p:nvSpPr>
        <p:spPr>
          <a:xfrm>
            <a:off x="989013" y="4105275"/>
            <a:ext cx="3489325" cy="18478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/>
              <a:t>Natural Laws- </a:t>
            </a:r>
            <a:r>
              <a:rPr lang="en-US" sz="2200" dirty="0"/>
              <a:t>unchanged principles, discovered through reason, that govern all human conduct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7BAC58B-7FAC-A5F0-64A2-255636D7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9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The Enlightenment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12AC3-1E4A-B3D9-B032-B99CF379E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5208588" cy="47291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Using methods of modern science, reformers set out to study human behavior and </a:t>
            </a:r>
            <a:r>
              <a:rPr lang="en-US" sz="2000" b="1" dirty="0"/>
              <a:t>solve the </a:t>
            </a:r>
            <a:r>
              <a:rPr lang="en-US" sz="2000" dirty="0">
                <a:cs typeface="Arial" charset="0"/>
              </a:rPr>
              <a:t>political, social and economic </a:t>
            </a:r>
            <a:r>
              <a:rPr lang="en-US" sz="2000" b="1" dirty="0"/>
              <a:t>problems</a:t>
            </a:r>
            <a:br>
              <a:rPr lang="en-US" sz="2000" b="1" dirty="0"/>
            </a:br>
            <a:r>
              <a:rPr lang="en-US" sz="2000" b="1" dirty="0"/>
              <a:t> of society</a:t>
            </a:r>
            <a:r>
              <a:rPr lang="en-US" sz="2000" dirty="0"/>
              <a:t> </a:t>
            </a:r>
            <a:r>
              <a:rPr lang="en-US" sz="2000" b="1" dirty="0"/>
              <a:t>using reason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Enlightened thinkers, called </a:t>
            </a:r>
            <a:r>
              <a:rPr lang="en-US" sz="2000" b="1" i="1" dirty="0"/>
              <a:t>philosophes</a:t>
            </a:r>
            <a:r>
              <a:rPr lang="en-US" sz="2000" dirty="0"/>
              <a:t>, </a:t>
            </a:r>
            <a:br>
              <a:rPr lang="en-US" sz="2000" dirty="0"/>
            </a:br>
            <a:r>
              <a:rPr lang="en-US" sz="2000" dirty="0"/>
              <a:t>were concerned with the </a:t>
            </a:r>
            <a:r>
              <a:rPr lang="en-US" sz="2000" b="1" dirty="0"/>
              <a:t>relationship between government and the people</a:t>
            </a:r>
            <a:r>
              <a:rPr lang="en-US" sz="2000" dirty="0"/>
              <a:t>, and their ideas were used by many modern nations in the creation of government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Resulted in the </a:t>
            </a:r>
            <a:r>
              <a:rPr lang="en-US" sz="2000" b="1" dirty="0"/>
              <a:t>move away from absolutism and divine right (religion) and toward democracy and individual rights </a:t>
            </a:r>
            <a:r>
              <a:rPr lang="en-US" sz="2000" dirty="0"/>
              <a:t>(</a:t>
            </a:r>
            <a:r>
              <a:rPr lang="en-US" sz="2000" b="1" dirty="0"/>
              <a:t>secularism</a:t>
            </a:r>
            <a:r>
              <a:rPr lang="en-US" sz="2000" dirty="0"/>
              <a:t>) 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dirty="0">
                <a:sym typeface="Wingdings" panose="05000000000000000000" pitchFamily="2" charset="2"/>
              </a:rPr>
              <a:t> encouraged revolutionary leaders 	throughout Europe and the Americas</a:t>
            </a:r>
            <a:endParaRPr lang="en-US" sz="20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dirty="0"/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id="{E4423C4B-47DE-439E-568B-E8A4F2AC0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1465263"/>
            <a:ext cx="3311525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>
            <a:extLst>
              <a:ext uri="{FF2B5EF4-FFF2-40B4-BE49-F238E27FC236}">
                <a16:creationId xmlns:a16="http://schemas.microsoft.com/office/drawing/2014/main" id="{ECC32684-D6C3-9900-5A3A-05A9E5B47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238" y="2994025"/>
            <a:ext cx="317500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6B46E00E-A7F1-0988-B5DF-AEA81AB4A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Thomas Hobbes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BDE9AB38-2D65-E40C-8821-C86EF3DB7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1516063"/>
            <a:ext cx="4522788" cy="4486275"/>
          </a:xfrm>
        </p:spPr>
        <p:txBody>
          <a:bodyPr/>
          <a:lstStyle/>
          <a:p>
            <a:r>
              <a:rPr lang="en-US" altLang="es-ES" sz="2000"/>
              <a:t>Argued that </a:t>
            </a:r>
            <a:r>
              <a:rPr lang="en-US" altLang="es-ES" sz="2000" b="1"/>
              <a:t>people are cruel, greedy, and selfish</a:t>
            </a:r>
            <a:r>
              <a:rPr lang="en-US" altLang="es-ES" sz="2000"/>
              <a:t>- as a result </a:t>
            </a:r>
            <a:r>
              <a:rPr lang="en-US" altLang="es-ES" sz="2000" b="1"/>
              <a:t>government</a:t>
            </a:r>
            <a:r>
              <a:rPr lang="en-US" altLang="es-ES" sz="2000"/>
              <a:t> (law) </a:t>
            </a:r>
            <a:r>
              <a:rPr lang="en-US" altLang="es-ES" sz="2000" b="1"/>
              <a:t>protects people from each other</a:t>
            </a:r>
          </a:p>
          <a:p>
            <a:r>
              <a:rPr lang="en-US" altLang="es-ES" sz="2000"/>
              <a:t>Without government, people would fight, rob, and oppress one another</a:t>
            </a:r>
          </a:p>
          <a:p>
            <a:r>
              <a:rPr lang="en-US" altLang="es-ES" sz="2000" b="1" i="1">
                <a:cs typeface="Times New Roman" panose="02020603050405020304" pitchFamily="18" charset="0"/>
              </a:rPr>
              <a:t>Social Contract- </a:t>
            </a:r>
            <a:r>
              <a:rPr lang="en-US" altLang="es-ES" sz="2000" b="1">
                <a:cs typeface="Times New Roman" panose="02020603050405020304" pitchFamily="18" charset="0"/>
              </a:rPr>
              <a:t>an arrangement where people give up their rights to be protected by the government</a:t>
            </a:r>
          </a:p>
          <a:p>
            <a:r>
              <a:rPr lang="en-US" altLang="es-ES" sz="2000"/>
              <a:t>Supported </a:t>
            </a:r>
            <a:r>
              <a:rPr lang="en-US" altLang="es-ES" sz="2000" b="1"/>
              <a:t>absolute monarchs </a:t>
            </a:r>
            <a:endParaRPr lang="en-US" altLang="es-ES" sz="2000" b="1">
              <a:cs typeface="Times New Roman" panose="02020603050405020304" pitchFamily="18" charset="0"/>
            </a:endParaRPr>
          </a:p>
          <a:p>
            <a:r>
              <a:rPr lang="en-US" altLang="es-ES" sz="2000"/>
              <a:t>Wrote about his ideas in </a:t>
            </a:r>
            <a:r>
              <a:rPr lang="en-US" altLang="es-ES" sz="2000" u="sng"/>
              <a:t>The Leviathan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749641CB-8FD1-E5FF-39A4-2DB883A9E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1282700"/>
            <a:ext cx="3594100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>
            <a:extLst>
              <a:ext uri="{FF2B5EF4-FFF2-40B4-BE49-F238E27FC236}">
                <a16:creationId xmlns:a16="http://schemas.microsoft.com/office/drawing/2014/main" id="{8616A5ED-3C01-C669-831A-C2A9BA0E8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3868738"/>
            <a:ext cx="284797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86EC5A9-4869-5FFF-A6FB-963A0711D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John Locke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EE083C1-4FBF-5EDB-56BD-CCDD0146F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4950"/>
            <a:ext cx="5353050" cy="4672013"/>
          </a:xfrm>
        </p:spPr>
        <p:txBody>
          <a:bodyPr/>
          <a:lstStyle/>
          <a:p>
            <a:r>
              <a:rPr lang="en-US" altLang="es-ES" sz="2000"/>
              <a:t>Believed that </a:t>
            </a:r>
            <a:r>
              <a:rPr lang="en-US" altLang="es-ES" sz="2000" b="1"/>
              <a:t>people are basically moral and reasonable</a:t>
            </a:r>
            <a:r>
              <a:rPr lang="en-US" altLang="es-ES" sz="2000"/>
              <a:t>. They want to do the right thing. </a:t>
            </a:r>
          </a:p>
          <a:p>
            <a:r>
              <a:rPr lang="en-US" altLang="es-ES" sz="2000"/>
              <a:t>All people are born free &amp; equal with three </a:t>
            </a:r>
            <a:r>
              <a:rPr lang="en-US" altLang="es-ES" sz="2000" b="1"/>
              <a:t>natural rights- life, liberty, and property</a:t>
            </a:r>
          </a:p>
          <a:p>
            <a:r>
              <a:rPr lang="en-US" altLang="en-US" sz="2000"/>
              <a:t>Government exists at the </a:t>
            </a:r>
            <a:r>
              <a:rPr lang="en-US" altLang="en-US" sz="2000" b="1"/>
              <a:t>consent of the governed to protect their rights</a:t>
            </a:r>
            <a:r>
              <a:rPr lang="en-US" altLang="en-US" sz="2000"/>
              <a:t>. If the government fails to protect these rights, the </a:t>
            </a:r>
            <a:r>
              <a:rPr lang="en-US" altLang="en-US" sz="2000" b="1"/>
              <a:t>contract is broken and the people may change or replace the government</a:t>
            </a:r>
            <a:r>
              <a:rPr lang="en-US" altLang="en-US" sz="2000"/>
              <a:t>.</a:t>
            </a:r>
            <a:r>
              <a:rPr lang="en-US" altLang="en-US" sz="2000" b="1"/>
              <a:t> </a:t>
            </a:r>
          </a:p>
          <a:p>
            <a:r>
              <a:rPr lang="en-US" altLang="en-US" sz="2000"/>
              <a:t>Wrote </a:t>
            </a:r>
            <a:r>
              <a:rPr lang="en-US" altLang="en-US" sz="2000" i="1"/>
              <a:t>Two Treatises of Government</a:t>
            </a:r>
            <a:r>
              <a:rPr lang="en-US" altLang="en-US" sz="2000"/>
              <a:t> stressing the best governments had limited power—</a:t>
            </a:r>
            <a:r>
              <a:rPr lang="en-US" altLang="en-US" sz="2000" i="1"/>
              <a:t>not</a:t>
            </a:r>
            <a:r>
              <a:rPr lang="en-US" altLang="en-US" sz="2000"/>
              <a:t> an absolute monarchy</a:t>
            </a:r>
            <a:endParaRPr lang="en-US" altLang="en-US" sz="2000" b="1"/>
          </a:p>
          <a:p>
            <a:endParaRPr lang="en-US" altLang="es-ES" sz="2000"/>
          </a:p>
        </p:txBody>
      </p:sp>
      <p:pic>
        <p:nvPicPr>
          <p:cNvPr id="8196" name="Picture 21" descr="social-con">
            <a:extLst>
              <a:ext uri="{FF2B5EF4-FFF2-40B4-BE49-F238E27FC236}">
                <a16:creationId xmlns:a16="http://schemas.microsoft.com/office/drawing/2014/main" id="{98215BF0-A7B9-651D-BEAE-37851AF18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3638550"/>
            <a:ext cx="2843213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0" descr="ANd9GcQw4O1ZkmmEM0wdU85mAEkoxuOABfoOeNA3ob8AfAcpI9hM9HVmeA">
            <a:extLst>
              <a:ext uri="{FF2B5EF4-FFF2-40B4-BE49-F238E27FC236}">
                <a16:creationId xmlns:a16="http://schemas.microsoft.com/office/drawing/2014/main" id="{4FF584B0-85D1-6E91-3CCD-AFCEABBD3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>
            <a:fillRect/>
          </a:stretch>
        </p:blipFill>
        <p:spPr bwMode="auto">
          <a:xfrm>
            <a:off x="6373813" y="979488"/>
            <a:ext cx="20605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F4471C4F-5F60-C496-0EFF-0F760315A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950" y="28575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Montesquieu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7A300B50-76C6-C7DB-395E-BF5AB1E86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8763"/>
            <a:ext cx="5600700" cy="4648200"/>
          </a:xfrm>
        </p:spPr>
        <p:txBody>
          <a:bodyPr/>
          <a:lstStyle/>
          <a:p>
            <a:r>
              <a:rPr lang="en-US" altLang="en-US" sz="2000"/>
              <a:t>Criticized absolute monarchies—admired Britain's limited monarchy and said it protected people’s rights. </a:t>
            </a:r>
          </a:p>
          <a:p>
            <a:r>
              <a:rPr lang="en-US" altLang="en-US" sz="2000"/>
              <a:t>Believed having </a:t>
            </a:r>
            <a:r>
              <a:rPr lang="en-US" altLang="en-US" sz="2000" b="1"/>
              <a:t>3 branches in government would prevent tyranny</a:t>
            </a:r>
          </a:p>
          <a:p>
            <a:pPr lvl="1"/>
            <a:r>
              <a:rPr lang="en-US" altLang="es-ES" sz="2000">
                <a:cs typeface="Times New Roman" panose="02020603050405020304" pitchFamily="18" charset="0"/>
              </a:rPr>
              <a:t>Having a </a:t>
            </a:r>
            <a:r>
              <a:rPr lang="en-US" altLang="es-ES" sz="2000" b="1">
                <a:cs typeface="Times New Roman" panose="02020603050405020304" pitchFamily="18" charset="0"/>
              </a:rPr>
              <a:t>separation of powers </a:t>
            </a:r>
            <a:r>
              <a:rPr lang="en-US" altLang="es-ES" sz="2000">
                <a:cs typeface="Times New Roman" panose="02020603050405020304" pitchFamily="18" charset="0"/>
              </a:rPr>
              <a:t>would </a:t>
            </a:r>
            <a:r>
              <a:rPr lang="en-US" altLang="es-ES" sz="2000" b="1">
                <a:cs typeface="Times New Roman" panose="02020603050405020304" pitchFamily="18" charset="0"/>
              </a:rPr>
              <a:t>prevent any one branch from gaining too much power </a:t>
            </a:r>
            <a:r>
              <a:rPr lang="en-US" altLang="es-ES" sz="2000">
                <a:cs typeface="Times New Roman" panose="02020603050405020304" pitchFamily="18" charset="0"/>
              </a:rPr>
              <a:t>over the other two</a:t>
            </a:r>
          </a:p>
          <a:p>
            <a:endParaRPr lang="en-US" altLang="es-ES"/>
          </a:p>
        </p:txBody>
      </p:sp>
      <p:pic>
        <p:nvPicPr>
          <p:cNvPr id="9220" name="Picture 5" descr="ANd9GcSFjl7lqtVST-MpTX5FXL1UyXxeeWnKL59kc5WC7LMn-S0BS0U-">
            <a:extLst>
              <a:ext uri="{FF2B5EF4-FFF2-40B4-BE49-F238E27FC236}">
                <a16:creationId xmlns:a16="http://schemas.microsoft.com/office/drawing/2014/main" id="{807FEABD-77EB-5F06-4F62-B715E034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0" b="3876"/>
          <a:stretch>
            <a:fillRect/>
          </a:stretch>
        </p:blipFill>
        <p:spPr bwMode="auto">
          <a:xfrm>
            <a:off x="6813550" y="1354138"/>
            <a:ext cx="188753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917B26-A32F-81E4-E2DD-5F71048EED36}"/>
              </a:ext>
            </a:extLst>
          </p:cNvPr>
          <p:cNvSpPr/>
          <p:nvPr/>
        </p:nvSpPr>
        <p:spPr>
          <a:xfrm>
            <a:off x="6611938" y="4086225"/>
            <a:ext cx="2290762" cy="12604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Tyranny</a:t>
            </a:r>
            <a:r>
              <a:rPr lang="en-US" sz="2000" dirty="0"/>
              <a:t>: absolute ruler abuses power; unfair and harsh rule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8008DA6-E4B6-1187-66FC-9DD278989AFE}"/>
              </a:ext>
            </a:extLst>
          </p:cNvPr>
          <p:cNvSpPr/>
          <p:nvPr/>
        </p:nvSpPr>
        <p:spPr>
          <a:xfrm>
            <a:off x="488950" y="4243388"/>
            <a:ext cx="5846763" cy="15621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F2E"/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“In order to have…liberty, it is necessary that government be set up so that one man need not be afraid of another.”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85F62C2-8EFE-0DF9-AC91-C8FA7EC2B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Montesquieu</a:t>
            </a:r>
          </a:p>
        </p:txBody>
      </p:sp>
      <p:pic>
        <p:nvPicPr>
          <p:cNvPr id="10243" name="Picture 10" descr="ANd9GcToZla0U1eNoSXzFtkflIRnFfR9eN-xErX4S6pD7CKlC_78xjJMig">
            <a:extLst>
              <a:ext uri="{FF2B5EF4-FFF2-40B4-BE49-F238E27FC236}">
                <a16:creationId xmlns:a16="http://schemas.microsoft.com/office/drawing/2014/main" id="{D30D554C-B58D-6605-10FD-152F4C72D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7788"/>
            <a:ext cx="4114800" cy="407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F3CA60AE-FFA5-8F72-0012-46127A63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2013" y="1347788"/>
            <a:ext cx="425926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000" dirty="0">
                <a:latin typeface="+mn-lt"/>
              </a:rPr>
              <a:t>Believed gov’t should be split into these three branches, and that each branch should be able to serve as a check on the other two:</a:t>
            </a:r>
          </a:p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000" dirty="0">
                <a:latin typeface="+mn-lt"/>
              </a:rPr>
              <a:t>	</a:t>
            </a:r>
            <a:r>
              <a:rPr lang="en-US" altLang="en-US" sz="2000" b="1" dirty="0">
                <a:latin typeface="+mn-lt"/>
              </a:rPr>
              <a:t>-Executive (enforces laws)</a:t>
            </a:r>
            <a:br>
              <a:rPr lang="en-US" altLang="en-US" sz="2000" b="1" dirty="0">
                <a:latin typeface="+mn-lt"/>
              </a:rPr>
            </a:br>
            <a:r>
              <a:rPr lang="en-US" altLang="en-US" sz="2000" b="1" dirty="0">
                <a:latin typeface="+mn-lt"/>
              </a:rPr>
              <a:t>	-Legislative (makes the laws)</a:t>
            </a:r>
            <a:br>
              <a:rPr lang="en-US" altLang="en-US" sz="2000" b="1" dirty="0">
                <a:latin typeface="+mn-lt"/>
              </a:rPr>
            </a:br>
            <a:r>
              <a:rPr lang="en-US" altLang="en-US" sz="2000" b="1" dirty="0">
                <a:latin typeface="+mn-lt"/>
              </a:rPr>
              <a:t>	-Judicial (applies laws) 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06B0CB4B-7A11-B2D0-E651-CCB2A7EF9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4194175"/>
            <a:ext cx="3309938" cy="1016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2000" dirty="0">
                <a:latin typeface="+mn-lt"/>
              </a:rPr>
              <a:t>Name one country that adopted Montesquieu’s idea of separation of powers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 descr="MM900041072[1]">
            <a:extLst>
              <a:ext uri="{FF2B5EF4-FFF2-40B4-BE49-F238E27FC236}">
                <a16:creationId xmlns:a16="http://schemas.microsoft.com/office/drawing/2014/main" id="{CCC73808-2824-CEFE-8E99-1A2C455935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88" y="2686050"/>
            <a:ext cx="1763712" cy="349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le 1">
            <a:extLst>
              <a:ext uri="{FF2B5EF4-FFF2-40B4-BE49-F238E27FC236}">
                <a16:creationId xmlns:a16="http://schemas.microsoft.com/office/drawing/2014/main" id="{3F380E64-F44E-2EAA-94ED-20146747B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40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Voltaire</a:t>
            </a:r>
          </a:p>
        </p:txBody>
      </p:sp>
      <p:sp>
        <p:nvSpPr>
          <p:cNvPr id="11268" name="Content Placeholder 2">
            <a:extLst>
              <a:ext uri="{FF2B5EF4-FFF2-40B4-BE49-F238E27FC236}">
                <a16:creationId xmlns:a16="http://schemas.microsoft.com/office/drawing/2014/main" id="{9F977C9F-B11F-C6DC-013E-2DBD26AED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52563"/>
            <a:ext cx="5924550" cy="4724400"/>
          </a:xfrm>
        </p:spPr>
        <p:txBody>
          <a:bodyPr/>
          <a:lstStyle/>
          <a:p>
            <a:r>
              <a:rPr lang="en-US" altLang="es-ES" sz="2000"/>
              <a:t>Believed in the freedom of press and used it to expose the abuses of corrupt political and church leaders.</a:t>
            </a:r>
          </a:p>
          <a:p>
            <a:r>
              <a:rPr lang="en-US" altLang="es-ES" sz="2000" b="1"/>
              <a:t>Fought for </a:t>
            </a:r>
            <a:r>
              <a:rPr lang="en-US" altLang="es-ES" sz="2000" b="1" i="1"/>
              <a:t>civil liberties- </a:t>
            </a:r>
            <a:r>
              <a:rPr lang="en-US" altLang="es-ES" sz="2000" b="1"/>
              <a:t>rights/freedoms of citizens</a:t>
            </a:r>
          </a:p>
          <a:p>
            <a:pPr lvl="1"/>
            <a:r>
              <a:rPr lang="en-US" altLang="es-ES" sz="2000" b="1"/>
              <a:t>Freedom of Speech</a:t>
            </a:r>
          </a:p>
          <a:p>
            <a:pPr lvl="1"/>
            <a:r>
              <a:rPr lang="en-US" altLang="es-ES" sz="2000" b="1"/>
              <a:t>Freedom of Religion</a:t>
            </a:r>
          </a:p>
          <a:p>
            <a:pPr lvl="1"/>
            <a:r>
              <a:rPr lang="en-US" altLang="es-ES" sz="2000" b="1"/>
              <a:t>Separation of Church and State</a:t>
            </a:r>
          </a:p>
          <a:p>
            <a:r>
              <a:rPr lang="en-US" altLang="es-ES" sz="2000"/>
              <a:t>Believed that </a:t>
            </a:r>
            <a:r>
              <a:rPr lang="en-US" altLang="es-ES" sz="2000" b="1"/>
              <a:t>humanity’s worst enemies </a:t>
            </a:r>
            <a:br>
              <a:rPr lang="en-US" altLang="es-ES" sz="2000" b="1"/>
            </a:br>
            <a:r>
              <a:rPr lang="en-US" altLang="es-ES" sz="2000" b="1"/>
              <a:t>were intolerance, prejudice &amp; superstition</a:t>
            </a:r>
          </a:p>
          <a:p>
            <a:r>
              <a:rPr lang="en-US" altLang="en-US" sz="2000"/>
              <a:t>His writings angered government and church officials. He was imprisoned and forced into exile. To stop his ideas from spreading his books and writings were outlawed and burned.</a:t>
            </a:r>
            <a:endParaRPr lang="en-US" altLang="es-ES" sz="2000"/>
          </a:p>
        </p:txBody>
      </p:sp>
      <p:pic>
        <p:nvPicPr>
          <p:cNvPr id="11269" name="Picture 3">
            <a:extLst>
              <a:ext uri="{FF2B5EF4-FFF2-40B4-BE49-F238E27FC236}">
                <a16:creationId xmlns:a16="http://schemas.microsoft.com/office/drawing/2014/main" id="{D9D4A120-027D-DF64-F53C-7E68CFD59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88" y="1122363"/>
            <a:ext cx="1503362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9" descr="MC900019306[1]">
            <a:extLst>
              <a:ext uri="{FF2B5EF4-FFF2-40B4-BE49-F238E27FC236}">
                <a16:creationId xmlns:a16="http://schemas.microsoft.com/office/drawing/2014/main" id="{2FBA7F98-2F49-D5C7-6EDB-378D4307C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5340350"/>
            <a:ext cx="14478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0" descr="MM900041072[1]">
            <a:extLst>
              <a:ext uri="{FF2B5EF4-FFF2-40B4-BE49-F238E27FC236}">
                <a16:creationId xmlns:a16="http://schemas.microsoft.com/office/drawing/2014/main" id="{5F4E4302-8CFA-C5E6-5E2C-BA63FFA93C0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13" y="3376613"/>
            <a:ext cx="1455737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0C65C4E-DE8E-9540-D987-835BFD6E84D4}"/>
              </a:ext>
            </a:extLst>
          </p:cNvPr>
          <p:cNvSpPr/>
          <p:nvPr/>
        </p:nvSpPr>
        <p:spPr>
          <a:xfrm>
            <a:off x="6551613" y="939800"/>
            <a:ext cx="2514600" cy="2622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Maiandra GD" panose="020E0502030308020204" pitchFamily="34" charset="0"/>
              </a:rPr>
              <a:t>“I do not agree with a word you say, but I will defend to the death your right to say it.”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08850414-CE58-0AED-4E83-7FAA3A46D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pPr algn="ctr"/>
            <a:r>
              <a:rPr lang="en-US" altLang="es-ES" u="sng"/>
              <a:t>Jean Jacques Rousseau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E29B6D75-E72B-45E4-25F6-7A7A12775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09700"/>
            <a:ext cx="5600700" cy="4767263"/>
          </a:xfrm>
        </p:spPr>
        <p:txBody>
          <a:bodyPr/>
          <a:lstStyle/>
          <a:p>
            <a:r>
              <a:rPr lang="en-US" altLang="es-ES" sz="2000"/>
              <a:t>Believed that </a:t>
            </a:r>
            <a:r>
              <a:rPr lang="en-US" altLang="es-ES" sz="2000" b="1"/>
              <a:t>people were naturally good, but were corrupted by society</a:t>
            </a:r>
            <a:r>
              <a:rPr lang="en-US" altLang="es-ES" sz="2000"/>
              <a:t> </a:t>
            </a:r>
          </a:p>
          <a:p>
            <a:r>
              <a:rPr lang="en-US" altLang="es-ES" sz="2000"/>
              <a:t>Unequal distribution of property was an especially great evil of society</a:t>
            </a:r>
          </a:p>
          <a:p>
            <a:r>
              <a:rPr lang="en-US" altLang="es-ES" sz="2000"/>
              <a:t>Stressed the </a:t>
            </a:r>
            <a:r>
              <a:rPr lang="en-US" altLang="es-ES" sz="2000" b="1"/>
              <a:t>importance of the </a:t>
            </a:r>
            <a:r>
              <a:rPr lang="en-US" altLang="es-ES" sz="2000" b="1" i="1"/>
              <a:t>general will</a:t>
            </a:r>
            <a:r>
              <a:rPr lang="en-US" altLang="es-ES" sz="2000" b="1"/>
              <a:t>- the will of the people as a whole</a:t>
            </a:r>
          </a:p>
          <a:p>
            <a:r>
              <a:rPr lang="en-US" altLang="es-ES" sz="2000"/>
              <a:t>Believed the </a:t>
            </a:r>
            <a:r>
              <a:rPr lang="en-US" altLang="es-ES" sz="2000" b="1"/>
              <a:t>good of the community should be placed above individual interests- </a:t>
            </a:r>
            <a:r>
              <a:rPr lang="en-US" altLang="es-ES" sz="2000" b="1" i="1"/>
              <a:t>common good</a:t>
            </a:r>
            <a:endParaRPr lang="en-US" altLang="es-ES" sz="2000" b="1"/>
          </a:p>
          <a:p>
            <a:r>
              <a:rPr lang="en-US" altLang="es-ES" sz="2000"/>
              <a:t>Hated all forms of political and economic oppression</a:t>
            </a:r>
          </a:p>
        </p:txBody>
      </p:sp>
      <p:pic>
        <p:nvPicPr>
          <p:cNvPr id="12292" name="Picture 4" descr="ANd9GcTwH2knKMdlTf2Ic_k3ybv60KUjZeu4D5u9n_y5Umk0tvKAextg">
            <a:extLst>
              <a:ext uri="{FF2B5EF4-FFF2-40B4-BE49-F238E27FC236}">
                <a16:creationId xmlns:a16="http://schemas.microsoft.com/office/drawing/2014/main" id="{1980E820-62CE-2BC6-FA06-DD4D299B0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13" y="1774825"/>
            <a:ext cx="19304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1348806-37B9-FE39-0211-776223E08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Rousseau’s Social Contract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BE0AEAB5-C554-D376-7A24-6C7D127CB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3650"/>
            <a:ext cx="5162550" cy="5384800"/>
          </a:xfrm>
        </p:spPr>
        <p:txBody>
          <a:bodyPr/>
          <a:lstStyle/>
          <a:p>
            <a:r>
              <a:rPr lang="en-US" altLang="en-US" sz="2000"/>
              <a:t>Rousseau wrote </a:t>
            </a:r>
            <a:r>
              <a:rPr lang="en-US" altLang="en-US" sz="2000" i="1"/>
              <a:t>The Social Contract</a:t>
            </a:r>
            <a:r>
              <a:rPr lang="en-US" altLang="en-US" sz="2000"/>
              <a:t> </a:t>
            </a:r>
            <a:br>
              <a:rPr lang="en-US" altLang="en-US" sz="2000"/>
            </a:br>
            <a:r>
              <a:rPr lang="en-US" altLang="en-US" sz="2000"/>
              <a:t>where he lays out his ideas of </a:t>
            </a:r>
            <a:br>
              <a:rPr lang="en-US" altLang="en-US" sz="2000"/>
            </a:br>
            <a:r>
              <a:rPr lang="en-US" altLang="en-US" sz="2000"/>
              <a:t>government and society</a:t>
            </a:r>
          </a:p>
          <a:p>
            <a:r>
              <a:rPr lang="en-US" altLang="en-US" sz="2000"/>
              <a:t>Society places too many limits on </a:t>
            </a:r>
            <a:br>
              <a:rPr lang="en-US" altLang="en-US" sz="2000"/>
            </a:br>
            <a:r>
              <a:rPr lang="en-US" altLang="en-US" sz="2000"/>
              <a:t>peoples’ behavior- </a:t>
            </a:r>
            <a:r>
              <a:rPr lang="en-US" altLang="en-US" sz="2000" b="1"/>
              <a:t>some controls are necessary but should be minimal</a:t>
            </a:r>
          </a:p>
          <a:p>
            <a:r>
              <a:rPr lang="en-US" altLang="en-US" sz="2000" b="1"/>
              <a:t>Only governments that had been freely elected should impose law</a:t>
            </a:r>
          </a:p>
          <a:p>
            <a:r>
              <a:rPr lang="en-US" altLang="es-ES" sz="2000"/>
              <a:t>Sovereignty (the power to make laws) should be in the hands of the people, and therefore the </a:t>
            </a:r>
            <a:r>
              <a:rPr lang="en-US" altLang="es-ES" sz="2000" b="1"/>
              <a:t>only good government is a direct democracy</a:t>
            </a:r>
          </a:p>
          <a:p>
            <a:endParaRPr lang="en-US" altLang="en-US" sz="200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E4A271B-5A63-1FF6-C174-2CD6256CFFF1}"/>
              </a:ext>
            </a:extLst>
          </p:cNvPr>
          <p:cNvSpPr/>
          <p:nvPr/>
        </p:nvSpPr>
        <p:spPr>
          <a:xfrm>
            <a:off x="5010150" y="1185863"/>
            <a:ext cx="3867150" cy="159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>
                <a:cs typeface="Times New Roman" panose="02020603050405020304" pitchFamily="18" charset="0"/>
              </a:rPr>
              <a:t>Remember</a:t>
            </a:r>
            <a:r>
              <a:rPr lang="en-US" sz="2100" i="1" dirty="0">
                <a:cs typeface="Times New Roman" panose="02020603050405020304" pitchFamily="18" charset="0"/>
              </a:rPr>
              <a:t>— </a:t>
            </a:r>
            <a:r>
              <a:rPr lang="en-US" sz="2100" dirty="0">
                <a:cs typeface="Times New Roman" panose="02020603050405020304" pitchFamily="18" charset="0"/>
              </a:rPr>
              <a:t>a </a:t>
            </a:r>
            <a:r>
              <a:rPr lang="en-US" sz="2100" i="1" dirty="0">
                <a:cs typeface="Times New Roman" panose="02020603050405020304" pitchFamily="18" charset="0"/>
              </a:rPr>
              <a:t>social contract</a:t>
            </a:r>
            <a:r>
              <a:rPr lang="en-US" sz="2100" dirty="0">
                <a:cs typeface="Times New Roman" panose="02020603050405020304" pitchFamily="18" charset="0"/>
              </a:rPr>
              <a:t> is an arrangement where people give up their rights to be protected by the government</a:t>
            </a:r>
          </a:p>
        </p:txBody>
      </p:sp>
      <p:pic>
        <p:nvPicPr>
          <p:cNvPr id="13317" name="Picture 2">
            <a:extLst>
              <a:ext uri="{FF2B5EF4-FFF2-40B4-BE49-F238E27FC236}">
                <a16:creationId xmlns:a16="http://schemas.microsoft.com/office/drawing/2014/main" id="{2A25E916-8928-AC12-28D4-FC7D373D5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3" y="2905125"/>
            <a:ext cx="1952625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1ED66E0-A892-5CC6-CDC3-60BA4C57A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New Economic Ideas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F2D2B87C-8F56-22D9-DD42-379805DF5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5563"/>
            <a:ext cx="4876800" cy="4851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2000"/>
              <a:t>Some enlightened thinkers, called </a:t>
            </a:r>
            <a:r>
              <a:rPr lang="en-US" altLang="en-US" sz="2000" b="1" i="1"/>
              <a:t>physiocrats</a:t>
            </a:r>
            <a:r>
              <a:rPr lang="en-US" altLang="en-US" sz="2000"/>
              <a:t>, attempted to </a:t>
            </a:r>
            <a:r>
              <a:rPr lang="en-US" altLang="en-US" sz="2000" b="1"/>
              <a:t>solve the economic problems</a:t>
            </a:r>
            <a:r>
              <a:rPr lang="en-US" altLang="en-US" sz="2000"/>
              <a:t> of the day in the same manner that others tried to solve political problems. 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They argued that there were natural laws of economics, just as there were natural laws for society/gov’t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These thinkers </a:t>
            </a:r>
            <a:r>
              <a:rPr lang="en-US" altLang="en-US" sz="2000" b="1"/>
              <a:t>rejected mercantilism and promoted </a:t>
            </a:r>
            <a:r>
              <a:rPr lang="en-US" altLang="en-US" sz="2000" b="1" i="1"/>
              <a:t>laissez faire </a:t>
            </a:r>
            <a:r>
              <a:rPr lang="en-US" altLang="en-US" sz="2000" b="1"/>
              <a:t>economic</a:t>
            </a:r>
            <a:r>
              <a:rPr lang="en-US" altLang="en-US" sz="2000" b="1" i="1"/>
              <a:t> </a:t>
            </a:r>
            <a:r>
              <a:rPr lang="en-US" altLang="en-US" sz="2000" b="1"/>
              <a:t>practices</a:t>
            </a:r>
            <a:r>
              <a:rPr lang="en-US" altLang="en-US" sz="2000"/>
              <a:t>. In a laissez faire economy, the </a:t>
            </a:r>
            <a:r>
              <a:rPr lang="en-US" altLang="en-US" sz="2000" b="1"/>
              <a:t>government does not interfere with the operations of business</a:t>
            </a:r>
            <a:r>
              <a:rPr lang="en-US" altLang="en-US" sz="2000"/>
              <a:t>. </a:t>
            </a:r>
          </a:p>
          <a:p>
            <a:endParaRPr lang="en-US" altLang="es-ES" sz="200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D14A335-C0AB-1973-A197-B4D5250E69DA}"/>
              </a:ext>
            </a:extLst>
          </p:cNvPr>
          <p:cNvSpPr/>
          <p:nvPr/>
        </p:nvSpPr>
        <p:spPr>
          <a:xfrm>
            <a:off x="5919788" y="1565275"/>
            <a:ext cx="3006725" cy="12715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Mercantilism required government regulation of the economy to achieve a favorable trade balance.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25E8A10-1D0B-7B85-1173-BAFF60A19DE0}"/>
              </a:ext>
            </a:extLst>
          </p:cNvPr>
          <p:cNvSpPr/>
          <p:nvPr/>
        </p:nvSpPr>
        <p:spPr>
          <a:xfrm>
            <a:off x="6029325" y="4910138"/>
            <a:ext cx="2789238" cy="10699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Laissez Faire = Hands Off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3F55B1-EBDA-7148-7702-D20EE74053AB}"/>
              </a:ext>
            </a:extLst>
          </p:cNvPr>
          <p:cNvCxnSpPr/>
          <p:nvPr/>
        </p:nvCxnSpPr>
        <p:spPr>
          <a:xfrm flipV="1">
            <a:off x="4516438" y="2836863"/>
            <a:ext cx="1403350" cy="100330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343" name="Picture 9">
            <a:extLst>
              <a:ext uri="{FF2B5EF4-FFF2-40B4-BE49-F238E27FC236}">
                <a16:creationId xmlns:a16="http://schemas.microsoft.com/office/drawing/2014/main" id="{6266C29B-7BF3-88C8-CBD8-E8A4DB7F8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3033713"/>
            <a:ext cx="18859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C3D60CC-9E6C-CC80-514B-2312D8ECB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Adam Smith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DD587E48-6D42-529D-07C4-7CF27D851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5563"/>
            <a:ext cx="5610225" cy="4851400"/>
          </a:xfrm>
        </p:spPr>
        <p:txBody>
          <a:bodyPr/>
          <a:lstStyle/>
          <a:p>
            <a:r>
              <a:rPr lang="en-US" altLang="es-ES" sz="2000"/>
              <a:t>Adam Smith was a Scottish economist who greatly admired the physiocrats.</a:t>
            </a:r>
          </a:p>
          <a:p>
            <a:r>
              <a:rPr lang="en-US" altLang="es-ES" sz="2000"/>
              <a:t>Smith </a:t>
            </a:r>
            <a:r>
              <a:rPr lang="en-US" altLang="es-ES" sz="2000" b="1"/>
              <a:t>wrote </a:t>
            </a:r>
            <a:r>
              <a:rPr lang="en-US" altLang="es-ES" sz="2000" b="1" i="1"/>
              <a:t>The</a:t>
            </a:r>
            <a:r>
              <a:rPr lang="en-US" altLang="es-ES" sz="2000" b="1"/>
              <a:t> </a:t>
            </a:r>
            <a:r>
              <a:rPr lang="en-US" altLang="es-ES" sz="2000" b="1" i="1"/>
              <a:t>Wealth of Nations</a:t>
            </a:r>
            <a:r>
              <a:rPr lang="en-US" altLang="es-ES" sz="2000" b="1"/>
              <a:t>, in which he argues for a free market without government interference. </a:t>
            </a:r>
          </a:p>
          <a:p>
            <a:r>
              <a:rPr lang="en-US" altLang="es-ES" sz="2000"/>
              <a:t>He believed that the forces of </a:t>
            </a:r>
            <a:r>
              <a:rPr lang="en-US" altLang="es-ES" sz="2000" b="1"/>
              <a:t>supply and demand should run the market</a:t>
            </a:r>
            <a:r>
              <a:rPr lang="en-US" altLang="es-ES" sz="2000"/>
              <a:t>—whenever there was a demand for goods or services, suppliers would try to meet that demand in order to gain profits.</a:t>
            </a:r>
          </a:p>
          <a:p>
            <a:r>
              <a:rPr lang="en-US" altLang="es-ES" sz="2000"/>
              <a:t>Though Smith believed the government should stay out of the economy, he believed that it had a duty to protect society, administer justice, and provide public works.</a:t>
            </a:r>
          </a:p>
        </p:txBody>
      </p:sp>
      <p:pic>
        <p:nvPicPr>
          <p:cNvPr id="15364" name="Picture 4" descr="ANd9GcRGgA-eRy8HGff6KSD4_iSvdaYRGemQeU5XhOnUufXqeesASlxJVw">
            <a:hlinkClick r:id="rId2"/>
            <a:extLst>
              <a:ext uri="{FF2B5EF4-FFF2-40B4-BE49-F238E27FC236}">
                <a16:creationId xmlns:a16="http://schemas.microsoft.com/office/drawing/2014/main" id="{94F24375-19AE-7F1C-8068-9E8C51D06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2325688"/>
            <a:ext cx="19335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>
            <a:extLst>
              <a:ext uri="{FF2B5EF4-FFF2-40B4-BE49-F238E27FC236}">
                <a16:creationId xmlns:a16="http://schemas.microsoft.com/office/drawing/2014/main" id="{081B5685-B6CC-C98E-6A8A-5C109E7B2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" t="4349" r="7843" b="8257"/>
          <a:stretch>
            <a:fillRect/>
          </a:stretch>
        </p:blipFill>
        <p:spPr bwMode="auto">
          <a:xfrm>
            <a:off x="8172450" y="1998663"/>
            <a:ext cx="6254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madame%20garrett%27s%20salon_clip_image001">
            <a:extLst>
              <a:ext uri="{FF2B5EF4-FFF2-40B4-BE49-F238E27FC236}">
                <a16:creationId xmlns:a16="http://schemas.microsoft.com/office/drawing/2014/main" id="{270218EB-1A0A-4A8B-0831-87D5FA65C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75" y="1622425"/>
            <a:ext cx="3943350" cy="257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1">
            <a:extLst>
              <a:ext uri="{FF2B5EF4-FFF2-40B4-BE49-F238E27FC236}">
                <a16:creationId xmlns:a16="http://schemas.microsoft.com/office/drawing/2014/main" id="{6D311343-3502-1B48-4412-C1745D8BE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Enlightenment for Women</a:t>
            </a:r>
          </a:p>
        </p:txBody>
      </p:sp>
      <p:sp>
        <p:nvSpPr>
          <p:cNvPr id="16388" name="Content Placeholder 2">
            <a:extLst>
              <a:ext uri="{FF2B5EF4-FFF2-40B4-BE49-F238E27FC236}">
                <a16:creationId xmlns:a16="http://schemas.microsoft.com/office/drawing/2014/main" id="{FA6CEB56-3A42-9AF3-9011-5B99CDC1C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5563"/>
            <a:ext cx="4548188" cy="4851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2000"/>
              <a:t>Natural Rights were for men only. </a:t>
            </a:r>
            <a:br>
              <a:rPr lang="en-US" altLang="en-US" sz="2000"/>
            </a:br>
            <a:r>
              <a:rPr lang="en-US" altLang="en-US" sz="2000"/>
              <a:t>Though enlightened thinkers said that </a:t>
            </a:r>
            <a:br>
              <a:rPr lang="en-US" altLang="en-US" sz="2000"/>
            </a:br>
            <a:r>
              <a:rPr lang="en-US" altLang="en-US" sz="2000" b="1"/>
              <a:t>women had natural rights</a:t>
            </a:r>
            <a:r>
              <a:rPr lang="en-US" altLang="en-US" sz="2000"/>
              <a:t>, they were </a:t>
            </a:r>
            <a:br>
              <a:rPr lang="en-US" altLang="en-US" sz="2000"/>
            </a:br>
            <a:r>
              <a:rPr lang="en-US" altLang="en-US" sz="2000" b="1"/>
              <a:t>limited to the areas of home and </a:t>
            </a:r>
            <a:br>
              <a:rPr lang="en-US" altLang="en-US" sz="2000" b="1"/>
            </a:br>
            <a:r>
              <a:rPr lang="en-US" altLang="en-US" sz="2000" b="1"/>
              <a:t>family.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Some women were exposed to </a:t>
            </a:r>
            <a:br>
              <a:rPr lang="en-US" altLang="en-US" sz="2000"/>
            </a:br>
            <a:r>
              <a:rPr lang="en-US" altLang="en-US" sz="2000"/>
              <a:t>enlightened philosophy through </a:t>
            </a:r>
            <a:br>
              <a:rPr lang="en-US" altLang="en-US" sz="2000"/>
            </a:br>
            <a:r>
              <a:rPr lang="en-US" altLang="en-US" sz="2000" b="1" i="1"/>
              <a:t>salons</a:t>
            </a:r>
            <a:r>
              <a:rPr lang="en-US" altLang="en-US" sz="2000"/>
              <a:t>. Prominent and wealthy women would host </a:t>
            </a:r>
            <a:r>
              <a:rPr lang="en-US" altLang="en-US" sz="2000" b="1"/>
              <a:t>informal parties where enlightened thinkers could gather and discuss </a:t>
            </a:r>
            <a:r>
              <a:rPr lang="en-US" altLang="en-US" sz="2000"/>
              <a:t>literature, the arts, science, philosophy and politics.</a:t>
            </a:r>
          </a:p>
          <a:p>
            <a:pPr>
              <a:spcBef>
                <a:spcPct val="50000"/>
              </a:spcBef>
            </a:pPr>
            <a:r>
              <a:rPr lang="en-US" altLang="es-ES" sz="2000" b="1"/>
              <a:t>Salons allowed Enlightenment ideas to spread</a:t>
            </a:r>
            <a:r>
              <a:rPr lang="en-US" altLang="es-ES" sz="2000"/>
              <a:t>- because they were hosted by women, </a:t>
            </a:r>
            <a:r>
              <a:rPr lang="en-US" altLang="es-ES" sz="2000" b="1"/>
              <a:t>guests were forced to speak in vernacular.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CDFE5D4-83E5-1665-2E77-1A3A2EBFE9E0}"/>
              </a:ext>
            </a:extLst>
          </p:cNvPr>
          <p:cNvSpPr/>
          <p:nvPr/>
        </p:nvSpPr>
        <p:spPr>
          <a:xfrm>
            <a:off x="5789613" y="4857750"/>
            <a:ext cx="2455862" cy="1111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/>
              <a:t>Vernacular- common language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E22D89A1-09F4-764E-C916-498FE38A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Enlightened Women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F6EE7-C8FA-D589-69C0-C2CF1F433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3488"/>
            <a:ext cx="5695950" cy="49847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000F2E"/>
                </a:solidFill>
              </a:rPr>
              <a:t>Mary </a:t>
            </a:r>
            <a:r>
              <a:rPr lang="en-US" sz="2000" dirty="0" err="1">
                <a:solidFill>
                  <a:srgbClr val="000F2E"/>
                </a:solidFill>
              </a:rPr>
              <a:t>Astell</a:t>
            </a:r>
            <a:endParaRPr lang="en-US" sz="2000" dirty="0">
              <a:solidFill>
                <a:srgbClr val="000F2E"/>
              </a:solidFill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000F2E"/>
                </a:solidFill>
              </a:rPr>
              <a:t>Wrote A Serious Proposal to the Ladies (1694)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000F2E"/>
                </a:solidFill>
              </a:rPr>
              <a:t>Questioned the lack of educational opportunities for women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000F2E"/>
                </a:solidFill>
              </a:rPr>
              <a:t>Criticized the unequal relationship between men &amp; women in a marriage</a:t>
            </a:r>
            <a:br>
              <a:rPr lang="en-US" sz="2000" dirty="0">
                <a:solidFill>
                  <a:srgbClr val="000F2E"/>
                </a:solidFill>
              </a:rPr>
            </a:br>
            <a:endParaRPr lang="en-US" sz="2000" dirty="0">
              <a:solidFill>
                <a:srgbClr val="000F2E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000F2E"/>
                </a:solidFill>
              </a:rPr>
              <a:t>Mary Wollstonecraft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000F2E"/>
                </a:solidFill>
              </a:rPr>
              <a:t>Wrote </a:t>
            </a:r>
            <a:r>
              <a:rPr lang="en-US" sz="2000" i="1" dirty="0">
                <a:solidFill>
                  <a:srgbClr val="000F2E"/>
                </a:solidFill>
              </a:rPr>
              <a:t>A Vindication of the Rights of </a:t>
            </a:r>
            <a:br>
              <a:rPr lang="en-US" sz="2000" i="1" dirty="0">
                <a:solidFill>
                  <a:srgbClr val="000F2E"/>
                </a:solidFill>
              </a:rPr>
            </a:br>
            <a:r>
              <a:rPr lang="en-US" sz="2000" i="1" dirty="0">
                <a:solidFill>
                  <a:srgbClr val="000F2E"/>
                </a:solidFill>
              </a:rPr>
              <a:t>Women </a:t>
            </a:r>
            <a:r>
              <a:rPr lang="en-US" sz="2000" dirty="0">
                <a:solidFill>
                  <a:srgbClr val="000F2E"/>
                </a:solidFill>
              </a:rPr>
              <a:t>(1792)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000F2E"/>
                </a:solidFill>
              </a:rPr>
              <a:t>Women need education to participate </a:t>
            </a:r>
            <a:br>
              <a:rPr lang="en-US" sz="2000" dirty="0">
                <a:solidFill>
                  <a:srgbClr val="000F2E"/>
                </a:solidFill>
              </a:rPr>
            </a:br>
            <a:r>
              <a:rPr lang="en-US" sz="2000" dirty="0">
                <a:solidFill>
                  <a:srgbClr val="000F2E"/>
                </a:solidFill>
              </a:rPr>
              <a:t>equally in public life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dirty="0"/>
          </a:p>
        </p:txBody>
      </p:sp>
      <p:pic>
        <p:nvPicPr>
          <p:cNvPr id="17412" name="Picture 2" descr="Image result for mary astell">
            <a:extLst>
              <a:ext uri="{FF2B5EF4-FFF2-40B4-BE49-F238E27FC236}">
                <a16:creationId xmlns:a16="http://schemas.microsoft.com/office/drawing/2014/main" id="{5C8338AD-8AD9-E0C9-8E7C-4A4E0AE9D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6" r="29973"/>
          <a:stretch>
            <a:fillRect/>
          </a:stretch>
        </p:blipFill>
        <p:spPr bwMode="auto">
          <a:xfrm>
            <a:off x="6578600" y="1000125"/>
            <a:ext cx="1347788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3">
            <a:extLst>
              <a:ext uri="{FF2B5EF4-FFF2-40B4-BE49-F238E27FC236}">
                <a16:creationId xmlns:a16="http://schemas.microsoft.com/office/drawing/2014/main" id="{FF5CFE4A-2043-E646-C03C-73A7B670E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3724275"/>
            <a:ext cx="2046288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5F27A1A-B978-40DE-F18D-0B5545079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en-US" altLang="es-ES" u="sng"/>
              <a:t>The Spread of Enlightenment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5372E6F7-6E09-F0A3-3F1F-F80AD63B6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42975"/>
            <a:ext cx="8051800" cy="116998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s-ES" sz="2000"/>
              <a:t>In addition to salons, the </a:t>
            </a:r>
            <a:r>
              <a:rPr lang="en-US" altLang="es-ES" sz="2000" b="1"/>
              <a:t>theories of enlightened thinkers spread rapidly through the distribution of pamphlets and books</a:t>
            </a:r>
            <a:r>
              <a:rPr lang="en-US" altLang="es-ES" sz="2000"/>
              <a:t>. People began to question the “traditional way” of doing things.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72715E-BF23-7655-4CA3-CCDC1042EE7E}"/>
              </a:ext>
            </a:extLst>
          </p:cNvPr>
          <p:cNvGraphicFramePr>
            <a:graphicFrameLocks noGrp="1"/>
          </p:cNvGraphicFramePr>
          <p:nvPr/>
        </p:nvGraphicFramePr>
        <p:xfrm>
          <a:off x="711200" y="1862138"/>
          <a:ext cx="8194675" cy="4800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7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6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713">
                <a:tc>
                  <a:txBody>
                    <a:bodyPr/>
                    <a:lstStyle/>
                    <a:p>
                      <a:pPr algn="ctr"/>
                      <a:r>
                        <a:rPr lang="en-US" sz="3000" b="0" dirty="0"/>
                        <a:t>Before</a:t>
                      </a:r>
                    </a:p>
                  </a:txBody>
                  <a:tcPr marL="91435" marR="91435" marT="45726" marB="4572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dirty="0"/>
                        <a:t>After</a:t>
                      </a:r>
                    </a:p>
                  </a:txBody>
                  <a:tcPr marL="91435" marR="91435" marT="45726" marB="4572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9662">
                <a:tc>
                  <a:txBody>
                    <a:bodyPr/>
                    <a:lstStyle/>
                    <a:p>
                      <a:r>
                        <a:rPr lang="en-US" sz="2000" b="1" dirty="0"/>
                        <a:t>-Absolute</a:t>
                      </a:r>
                      <a:r>
                        <a:rPr lang="en-US" sz="2000" b="1" baseline="0" dirty="0"/>
                        <a:t> monarchs rule by divine right</a:t>
                      </a:r>
                    </a:p>
                    <a:p>
                      <a:endParaRPr lang="en-US" sz="1100" b="1" baseline="0" dirty="0"/>
                    </a:p>
                    <a:p>
                      <a:r>
                        <a:rPr lang="en-US" sz="2000" b="1" baseline="0" dirty="0"/>
                        <a:t>-Church has authority</a:t>
                      </a:r>
                    </a:p>
                    <a:p>
                      <a:endParaRPr lang="en-US" sz="1100" b="1" baseline="0" dirty="0"/>
                    </a:p>
                    <a:p>
                      <a:r>
                        <a:rPr lang="en-US" sz="2000" b="1" baseline="0" dirty="0"/>
                        <a:t>-Strict separation between nobles and peasants</a:t>
                      </a:r>
                    </a:p>
                    <a:p>
                      <a:endParaRPr lang="en-US" sz="1100" b="1" baseline="0" dirty="0"/>
                    </a:p>
                    <a:p>
                      <a:r>
                        <a:rPr lang="en-US" sz="2000" b="1" baseline="0" dirty="0"/>
                        <a:t>-Suffer in life and be rewarded in heaven</a:t>
                      </a:r>
                    </a:p>
                    <a:p>
                      <a:endParaRPr lang="en-US" sz="2000" b="1" baseline="0" dirty="0"/>
                    </a:p>
                    <a:p>
                      <a:endParaRPr lang="en-US" sz="2000" b="1" baseline="0" dirty="0"/>
                    </a:p>
                    <a:p>
                      <a:endParaRPr lang="en-US" sz="2000" b="1" baseline="0" dirty="0"/>
                    </a:p>
                    <a:p>
                      <a:endParaRPr lang="en-US" sz="2000" b="1" baseline="0" dirty="0"/>
                    </a:p>
                    <a:p>
                      <a:endParaRPr lang="en-US" sz="2000" b="1" dirty="0"/>
                    </a:p>
                  </a:txBody>
                  <a:tcPr marL="91435" marR="91435" marT="45726" marB="45726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-Government should work to protect</a:t>
                      </a:r>
                      <a:r>
                        <a:rPr lang="en-US" sz="2000" b="1" baseline="0" dirty="0"/>
                        <a:t> the people</a:t>
                      </a:r>
                    </a:p>
                    <a:p>
                      <a:endParaRPr lang="en-US" sz="1100" b="1" baseline="0" dirty="0"/>
                    </a:p>
                    <a:p>
                      <a:r>
                        <a:rPr lang="en-US" sz="2000" b="1" baseline="0" dirty="0"/>
                        <a:t>-Flexible social classes- all people have rights</a:t>
                      </a:r>
                    </a:p>
                    <a:p>
                      <a:endParaRPr lang="en-US" sz="1100" b="1" baseline="0" dirty="0"/>
                    </a:p>
                    <a:p>
                      <a:r>
                        <a:rPr lang="en-US" sz="2000" b="1" baseline="0" dirty="0"/>
                        <a:t>-Happiness on earth</a:t>
                      </a:r>
                      <a:endParaRPr lang="en-US" sz="2000" b="1" dirty="0"/>
                    </a:p>
                  </a:txBody>
                  <a:tcPr marL="91435" marR="91435" marT="45726" marB="4572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443" name="Picture 18" descr="reeve_and_serfs">
            <a:extLst>
              <a:ext uri="{FF2B5EF4-FFF2-40B4-BE49-F238E27FC236}">
                <a16:creationId xmlns:a16="http://schemas.microsoft.com/office/drawing/2014/main" id="{21BAD03F-EF19-3E18-978B-A80E1279A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5029200"/>
            <a:ext cx="2801937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20" descr="ANd9GcQTaTCzPDEKj2vtcbGOtoitBNyuu8UaQcA3i_W5ABtclWnL80xA2A">
            <a:extLst>
              <a:ext uri="{FF2B5EF4-FFF2-40B4-BE49-F238E27FC236}">
                <a16:creationId xmlns:a16="http://schemas.microsoft.com/office/drawing/2014/main" id="{413A2CC1-B6D1-1328-5AFC-933CB18D6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038" y="4597400"/>
            <a:ext cx="1749425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4A4AECC-C05A-D26E-656C-D0FBE43D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s-ES" u="sng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9F19F-F395-0B0E-416A-EE0B7FD05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Writers of the Enlightenment were primarily interested in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changing the relationship between people and their government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supporting the divine right theory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debating the role of the church in society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promoting increased power for European monarchs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75AA89-881A-2C1D-6920-F5832B3BF32F}"/>
              </a:ext>
            </a:extLst>
          </p:cNvPr>
          <p:cNvSpPr/>
          <p:nvPr/>
        </p:nvSpPr>
        <p:spPr>
          <a:xfrm>
            <a:off x="628650" y="2965450"/>
            <a:ext cx="7448550" cy="88582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0A102A8-93DD-D808-7E91-A464A0C7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s-ES" u="sng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3404F-F939-86C4-F746-9E29F0FB9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John Locke and Jean Jacques Rousseau would be most likely to support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a return to feudalism in Europe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a government ruled by a divine right monarchy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a society ruled by the Catholic Church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a society in which the people chose the ruler 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BBAA44-43F5-1DAA-8ADB-59881D0E2B2D}"/>
              </a:ext>
            </a:extLst>
          </p:cNvPr>
          <p:cNvSpPr/>
          <p:nvPr/>
        </p:nvSpPr>
        <p:spPr>
          <a:xfrm>
            <a:off x="628650" y="4184650"/>
            <a:ext cx="7185025" cy="74771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4B432865-F43C-A38E-490B-513FE1E76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s-ES" u="sng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64A2E-36EF-A290-3A52-DC1D4101C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Which statement best describes a change that occurred during both the Renaissance and the Enlightenment?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feudalism became the dominant political system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a new questioning spirit and attitude emerged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technology and science were considered unimportant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the use of reason and logic were discouraged 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14CA3C-961E-C188-D380-819372A56764}"/>
              </a:ext>
            </a:extLst>
          </p:cNvPr>
          <p:cNvSpPr/>
          <p:nvPr/>
        </p:nvSpPr>
        <p:spPr>
          <a:xfrm>
            <a:off x="628650" y="3865563"/>
            <a:ext cx="7489825" cy="62388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36F619C8-DDFB-3EFF-24A0-27F8EA58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s-ES" u="sng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56C58-CB69-08D1-D62E-CA2426651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Which statement reflects an argument of Enlightenment philosophers against the belief in the divine right of kings?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god has chosen all government rulers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independence is built by military might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the power of the government is derived from the governed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a capitalist economic system is necessary for democracy 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8D3B1C-519D-D6CB-8987-9DBB0937C076}"/>
              </a:ext>
            </a:extLst>
          </p:cNvPr>
          <p:cNvSpPr/>
          <p:nvPr/>
        </p:nvSpPr>
        <p:spPr>
          <a:xfrm>
            <a:off x="628650" y="4156075"/>
            <a:ext cx="7886700" cy="84613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</TotalTime>
  <Words>1443</Words>
  <Application>Microsoft Office PowerPoint</Application>
  <PresentationFormat>Presentación en pantalla (4:3)</PresentationFormat>
  <Paragraphs>133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Calibri</vt:lpstr>
      <vt:lpstr>Arial</vt:lpstr>
      <vt:lpstr>Calibri Light</vt:lpstr>
      <vt:lpstr>Wingdings</vt:lpstr>
      <vt:lpstr>Times New Roman</vt:lpstr>
      <vt:lpstr>Maiandra GD</vt:lpstr>
      <vt:lpstr>Office Theme</vt:lpstr>
      <vt:lpstr> The Enlightenment</vt:lpstr>
      <vt:lpstr>Review- Renaissance and Scientific Revolution</vt:lpstr>
      <vt:lpstr>The Enlightenment</vt:lpstr>
      <vt:lpstr>The Enlightenment</vt:lpstr>
      <vt:lpstr>Thomas Hobbes</vt:lpstr>
      <vt:lpstr>John Locke</vt:lpstr>
      <vt:lpstr>Montesquieu</vt:lpstr>
      <vt:lpstr>Montesquieu</vt:lpstr>
      <vt:lpstr>Voltaire</vt:lpstr>
      <vt:lpstr>Jean Jacques Rousseau</vt:lpstr>
      <vt:lpstr>Rousseau’s Social Contract</vt:lpstr>
      <vt:lpstr>New Economic Ideas</vt:lpstr>
      <vt:lpstr>Adam Smith</vt:lpstr>
      <vt:lpstr>Enlightenment for Women</vt:lpstr>
      <vt:lpstr>Enlightened Women</vt:lpstr>
      <vt:lpstr>The Spread of Enlightenment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Phyllis Frantel</dc:creator>
  <cp:lastModifiedBy>Maria Sanz</cp:lastModifiedBy>
  <cp:revision>106</cp:revision>
  <dcterms:created xsi:type="dcterms:W3CDTF">2016-08-27T22:16:15Z</dcterms:created>
  <dcterms:modified xsi:type="dcterms:W3CDTF">2024-04-01T08:39:38Z</dcterms:modified>
</cp:coreProperties>
</file>