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8" r:id="rId1"/>
    <p:sldMasterId id="2147483689" r:id="rId2"/>
    <p:sldMasterId id="2147483690" r:id="rId3"/>
  </p:sldMasterIdLst>
  <p:notesMasterIdLst>
    <p:notesMasterId r:id="rId15"/>
  </p:notesMasterIdLst>
  <p:sldIdLst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Lalezar" panose="00000500000000000000" pitchFamily="2" charset="-78"/>
      <p:regular r:id="rId16"/>
    </p:embeddedFont>
    <p:embeddedFont>
      <p:font typeface="Open Sans" panose="020B0606030504020204" pitchFamily="34" charset="0"/>
      <p:regular r:id="rId17"/>
      <p:bold r:id="rId18"/>
      <p:italic r:id="rId19"/>
      <p:boldItalic r:id="rId20"/>
    </p:embeddedFont>
    <p:embeddedFont>
      <p:font typeface="Work Sans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C65D0B9-8ED3-4D9B-BBD9-E141ED099BC1}">
  <a:tblStyle styleId="{AC65D0B9-8ED3-4D9B-BBD9-E141ED099BC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6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9.fntdata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e5eb4482b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e5eb4482b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5f6656d126_4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5f6656d126_4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f6656d126_4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f6656d126_4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f6656d126_4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5f6656d126_4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5f6656d126_4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5f6656d126_4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f6656d126_4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5f6656d126_4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5f551ed808_1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5f551ed808_1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5f551ed7e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5f551ed7e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e5eb4482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e5eb4482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e5eb4482b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e5eb4482b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5f6656d126_4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5f6656d126_4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F3F3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0" y="2503725"/>
            <a:ext cx="8520600" cy="92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Lalezar"/>
              <a:buNone/>
              <a:defRPr sz="5200">
                <a:solidFill>
                  <a:schemeClr val="lt1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465125"/>
            <a:ext cx="8520600" cy="6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Work Sans"/>
              <a:buNone/>
              <a:defRPr sz="28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42175" y="1042368"/>
            <a:ext cx="3459648" cy="1406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_4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-20400" y="-45975"/>
            <a:ext cx="2830200" cy="51894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57125" y="699850"/>
            <a:ext cx="5537400" cy="39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4050" y="4728975"/>
            <a:ext cx="272198" cy="272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bg>
      <p:bgPr>
        <a:solidFill>
          <a:srgbClr val="393939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9" name="Google Shape;19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Google Shape;20;p4"/>
          <p:cNvCxnSpPr>
            <a:stCxn id="19" idx="3"/>
          </p:cNvCxnSpPr>
          <p:nvPr/>
        </p:nvCxnSpPr>
        <p:spPr>
          <a:xfrm>
            <a:off x="1342675" y="45660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1;p4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 sz="14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 sz="14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Google Shape;28;p5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32" name="Google Shape;32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Google Shape;33;p6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37" name="Google Shape;3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7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337850" y="450150"/>
            <a:ext cx="4005000" cy="8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DB8C7"/>
              </a:buClr>
              <a:buSzPts val="2800"/>
              <a:buFont typeface="Open Sans"/>
              <a:buNone/>
              <a:defRPr b="1">
                <a:solidFill>
                  <a:srgbClr val="4DB8C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42" name="Google Shape;42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4590" y="4633225"/>
            <a:ext cx="939450" cy="41665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" name="Google Shape;44;p8"/>
          <p:cNvSpPr txBox="1">
            <a:spLocks noGrp="1"/>
          </p:cNvSpPr>
          <p:nvPr>
            <p:ph type="title" idx="2"/>
          </p:nvPr>
        </p:nvSpPr>
        <p:spPr>
          <a:xfrm>
            <a:off x="4812125" y="297750"/>
            <a:ext cx="4270500" cy="16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4DB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48" name="Google Shape;4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4590" y="4633225"/>
            <a:ext cx="939450" cy="41665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337850" y="450150"/>
            <a:ext cx="4005000" cy="8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DB8C7"/>
              </a:buClr>
              <a:buSzPts val="2800"/>
              <a:buFont typeface="Open Sans"/>
              <a:buNone/>
              <a:defRPr b="1">
                <a:solidFill>
                  <a:srgbClr val="4DB8C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1"/>
          </p:nvPr>
        </p:nvSpPr>
        <p:spPr>
          <a:xfrm>
            <a:off x="4855500" y="1202175"/>
            <a:ext cx="4005000" cy="39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337850" y="1202175"/>
            <a:ext cx="37188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Work Sans"/>
              <a:buChar char="●"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Font typeface="Work Sans"/>
              <a:buChar char="○"/>
              <a:defRPr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Font typeface="Work Sans"/>
              <a:buChar char="■"/>
              <a:defRPr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Font typeface="Work Sans"/>
              <a:buChar char="●"/>
              <a:defRPr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Work Sans"/>
              <a:buChar char="○"/>
              <a:defRPr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Work Sans"/>
              <a:buChar char="■"/>
              <a:defRPr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Font typeface="Work Sans"/>
              <a:buChar char="●"/>
              <a:defRPr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Font typeface="Work Sans"/>
              <a:buChar char="○"/>
              <a:defRPr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Work Sans"/>
              <a:buChar char="■"/>
              <a:defRPr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title" idx="3"/>
          </p:nvPr>
        </p:nvSpPr>
        <p:spPr>
          <a:xfrm>
            <a:off x="4812125" y="297750"/>
            <a:ext cx="4270500" cy="16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7">
  <p:cSld name="CUSTOM_6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55" name="Google Shape;55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Google Shape;56;p10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24900" y="4704725"/>
            <a:ext cx="261577" cy="261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/>
          <p:nvPr/>
        </p:nvSpPr>
        <p:spPr>
          <a:xfrm>
            <a:off x="9475" y="9475"/>
            <a:ext cx="9093600" cy="5143500"/>
          </a:xfrm>
          <a:prstGeom prst="rect">
            <a:avLst/>
          </a:prstGeom>
          <a:solidFill>
            <a:srgbClr val="4DB8C7"/>
          </a:solidFill>
          <a:ln w="152400" cap="flat" cmpd="sng">
            <a:solidFill>
              <a:srgbClr val="4DB8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200"/>
              <a:buFont typeface="Lalezar"/>
              <a:buNone/>
              <a:defRPr sz="52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Font typeface="Lalezar"/>
              <a:buNone/>
              <a:defRPr sz="5200">
                <a:latin typeface="Lalezar"/>
                <a:ea typeface="Lalezar"/>
                <a:cs typeface="Lalezar"/>
                <a:sym typeface="Lalezar"/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Open Sans"/>
              <a:buNone/>
              <a:defRPr sz="2800"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8808" y="342250"/>
            <a:ext cx="4043250" cy="179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_4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/>
          <p:nvPr/>
        </p:nvSpPr>
        <p:spPr>
          <a:xfrm>
            <a:off x="-20400" y="-45975"/>
            <a:ext cx="2830200" cy="5189400"/>
          </a:xfrm>
          <a:prstGeom prst="rect">
            <a:avLst/>
          </a:prstGeom>
          <a:solidFill>
            <a:srgbClr val="4DB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184050" y="1925850"/>
            <a:ext cx="2329500" cy="6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3157125" y="699850"/>
            <a:ext cx="5537400" cy="39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150" y="4600900"/>
            <a:ext cx="1012351" cy="44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>
            <a:off x="0" y="0"/>
            <a:ext cx="9144000" cy="885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" name="Google Shape;81;p16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2" name="Google Shape;82;p16"/>
          <p:cNvSpPr txBox="1"/>
          <p:nvPr/>
        </p:nvSpPr>
        <p:spPr>
          <a:xfrm>
            <a:off x="0" y="892575"/>
            <a:ext cx="9144000" cy="529200"/>
          </a:xfrm>
          <a:prstGeom prst="rect">
            <a:avLst/>
          </a:prstGeom>
          <a:solidFill>
            <a:srgbClr val="4DB8C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bg>
      <p:bgPr>
        <a:solidFill>
          <a:srgbClr val="393939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" name="Google Shape;86;p17"/>
          <p:cNvCxnSpPr>
            <a:stCxn id="85" idx="3"/>
          </p:cNvCxnSpPr>
          <p:nvPr/>
        </p:nvCxnSpPr>
        <p:spPr>
          <a:xfrm>
            <a:off x="1342675" y="45660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" name="Google Shape;87;p17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bg>
      <p:bgPr>
        <a:solidFill>
          <a:srgbClr val="4DB8C7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cxnSp>
        <p:nvCxnSpPr>
          <p:cNvPr id="90" name="Google Shape;90;p18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1" name="Google Shape;9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92" y="224725"/>
            <a:ext cx="1045684" cy="46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 sz="14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 sz="14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" name="Google Shape;98;p19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" name="Google Shape;103;p20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08" name="Google Shape;108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Google Shape;109;p21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337850" y="450150"/>
            <a:ext cx="4005000" cy="8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DB8C7"/>
              </a:buClr>
              <a:buSzPts val="2800"/>
              <a:buFont typeface="Open Sans"/>
              <a:buNone/>
              <a:defRPr b="1">
                <a:solidFill>
                  <a:srgbClr val="4DB8C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113" name="Google Shape;113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4590" y="4633225"/>
            <a:ext cx="939450" cy="41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1"/>
          </p:nvPr>
        </p:nvSpPr>
        <p:spPr>
          <a:xfrm>
            <a:off x="4855500" y="1202175"/>
            <a:ext cx="4005000" cy="39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body" idx="2"/>
          </p:nvPr>
        </p:nvSpPr>
        <p:spPr>
          <a:xfrm>
            <a:off x="337850" y="1202175"/>
            <a:ext cx="37188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title" idx="3"/>
          </p:nvPr>
        </p:nvSpPr>
        <p:spPr>
          <a:xfrm>
            <a:off x="4812125" y="297750"/>
            <a:ext cx="4270500" cy="16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4DB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121" name="Google Shape;12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4590" y="4633225"/>
            <a:ext cx="939450" cy="41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3"/>
          <p:cNvSpPr txBox="1">
            <a:spLocks noGrp="1"/>
          </p:cNvSpPr>
          <p:nvPr>
            <p:ph type="title"/>
          </p:nvPr>
        </p:nvSpPr>
        <p:spPr>
          <a:xfrm>
            <a:off x="337850" y="450150"/>
            <a:ext cx="4005000" cy="8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DB8C7"/>
              </a:buClr>
              <a:buSzPts val="2800"/>
              <a:buFont typeface="Open Sans"/>
              <a:buNone/>
              <a:defRPr b="1">
                <a:solidFill>
                  <a:srgbClr val="4DB8C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body" idx="1"/>
          </p:nvPr>
        </p:nvSpPr>
        <p:spPr>
          <a:xfrm>
            <a:off x="4855500" y="1202175"/>
            <a:ext cx="4005000" cy="39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body" idx="2"/>
          </p:nvPr>
        </p:nvSpPr>
        <p:spPr>
          <a:xfrm>
            <a:off x="337850" y="1202175"/>
            <a:ext cx="37188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5" name="Google Shape;125;p23"/>
          <p:cNvSpPr txBox="1">
            <a:spLocks noGrp="1"/>
          </p:cNvSpPr>
          <p:nvPr>
            <p:ph type="title" idx="3"/>
          </p:nvPr>
        </p:nvSpPr>
        <p:spPr>
          <a:xfrm>
            <a:off x="4812125" y="297750"/>
            <a:ext cx="4270500" cy="16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7">
  <p:cSld name="CUSTOM_6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Google Shape;129;p24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rgbClr val="4DB8C7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590000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Font typeface="Lalezar"/>
              <a:buNone/>
              <a:defRPr sz="15000">
                <a:solidFill>
                  <a:schemeClr val="lt1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5000"/>
              <a:buFont typeface="Lalezar"/>
              <a:buNone/>
              <a:defRPr sz="15000">
                <a:latin typeface="Lalezar"/>
                <a:ea typeface="Lalezar"/>
                <a:cs typeface="Lalezar"/>
                <a:sym typeface="Laleza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5000"/>
              <a:buFont typeface="Lalezar"/>
              <a:buNone/>
              <a:defRPr sz="15000">
                <a:latin typeface="Lalezar"/>
                <a:ea typeface="Lalezar"/>
                <a:cs typeface="Lalezar"/>
                <a:sym typeface="Laleza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5000"/>
              <a:buFont typeface="Lalezar"/>
              <a:buNone/>
              <a:defRPr sz="15000">
                <a:latin typeface="Lalezar"/>
                <a:ea typeface="Lalezar"/>
                <a:cs typeface="Lalezar"/>
                <a:sym typeface="Laleza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5000"/>
              <a:buFont typeface="Lalezar"/>
              <a:buNone/>
              <a:defRPr sz="15000">
                <a:latin typeface="Lalezar"/>
                <a:ea typeface="Lalezar"/>
                <a:cs typeface="Lalezar"/>
                <a:sym typeface="Laleza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5000"/>
              <a:buFont typeface="Lalezar"/>
              <a:buNone/>
              <a:defRPr sz="15000">
                <a:latin typeface="Lalezar"/>
                <a:ea typeface="Lalezar"/>
                <a:cs typeface="Lalezar"/>
                <a:sym typeface="Laleza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5000"/>
              <a:buFont typeface="Lalezar"/>
              <a:buNone/>
              <a:defRPr sz="15000">
                <a:latin typeface="Lalezar"/>
                <a:ea typeface="Lalezar"/>
                <a:cs typeface="Lalezar"/>
                <a:sym typeface="Laleza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5000"/>
              <a:buFont typeface="Lalezar"/>
              <a:buNone/>
              <a:defRPr sz="15000">
                <a:latin typeface="Lalezar"/>
                <a:ea typeface="Lalezar"/>
                <a:cs typeface="Lalezar"/>
                <a:sym typeface="Laleza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5000"/>
              <a:buFont typeface="Lalezar"/>
              <a:buNone/>
              <a:defRPr sz="15000">
                <a:latin typeface="Lalezar"/>
                <a:ea typeface="Lalezar"/>
                <a:cs typeface="Lalezar"/>
                <a:sym typeface="Lalezar"/>
              </a:defRPr>
            </a:lvl9pPr>
          </a:lstStyle>
          <a:p>
            <a:r>
              <a:t>xx%</a:t>
            </a:r>
          </a:p>
        </p:txBody>
      </p:sp>
      <p:pic>
        <p:nvPicPr>
          <p:cNvPr id="133" name="Google Shape;133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150" y="4600900"/>
            <a:ext cx="1012351" cy="44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_3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DB8C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6"/>
          <p:cNvSpPr/>
          <p:nvPr/>
        </p:nvSpPr>
        <p:spPr>
          <a:xfrm>
            <a:off x="25" y="2467350"/>
            <a:ext cx="9144000" cy="2676300"/>
          </a:xfrm>
          <a:prstGeom prst="rect">
            <a:avLst/>
          </a:prstGeom>
          <a:solidFill>
            <a:srgbClr val="4DB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body" idx="1"/>
          </p:nvPr>
        </p:nvSpPr>
        <p:spPr>
          <a:xfrm>
            <a:off x="429150" y="1180025"/>
            <a:ext cx="8255100" cy="12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38" name="Google Shape;138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150" y="4600900"/>
            <a:ext cx="1012351" cy="44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2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41" name="Google Shape;141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27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DB8C7"/>
              </a:buClr>
              <a:buSzPts val="12000"/>
              <a:buFont typeface="Open Sans"/>
              <a:buNone/>
              <a:defRPr sz="12000" b="1">
                <a:solidFill>
                  <a:srgbClr val="4DB8C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5" name="Google Shape;145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1800"/>
              <a:buFont typeface="Open Sans"/>
              <a:buChar char="●"/>
              <a:defRPr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Open Sans"/>
              <a:buChar char="○"/>
              <a:defRPr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Open Sans"/>
              <a:buChar char="■"/>
              <a:defRPr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Open Sans"/>
              <a:buChar char="●"/>
              <a:defRPr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Open Sans"/>
              <a:buChar char="○"/>
              <a:defRPr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Open Sans"/>
              <a:buChar char="■"/>
              <a:defRPr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Open Sans"/>
              <a:buChar char="●"/>
              <a:defRPr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rgbClr val="393939"/>
              </a:buClr>
              <a:buSzPts val="1400"/>
              <a:buFont typeface="Open Sans"/>
              <a:buChar char="○"/>
              <a:defRPr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rgbClr val="393939"/>
              </a:buClr>
              <a:buSzPts val="1400"/>
              <a:buFont typeface="Open Sans"/>
              <a:buChar char="■"/>
              <a:defRPr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46" name="Google Shape;146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47" name="Google Shape;147;p28"/>
          <p:cNvSpPr txBox="1">
            <a:spLocks noGrp="1"/>
          </p:cNvSpPr>
          <p:nvPr>
            <p:ph type="title" idx="2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48" name="Google Shape;14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p28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152" name="Google Shape;152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4590" y="4633225"/>
            <a:ext cx="939450" cy="4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0" name="Google Shape;160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F3F3F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3"/>
          <p:cNvSpPr txBox="1">
            <a:spLocks noGrp="1"/>
          </p:cNvSpPr>
          <p:nvPr>
            <p:ph type="subTitle" idx="1"/>
          </p:nvPr>
        </p:nvSpPr>
        <p:spPr>
          <a:xfrm>
            <a:off x="311700" y="3465125"/>
            <a:ext cx="85206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Work Sans"/>
              <a:buNone/>
              <a:defRPr sz="2500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Work Sans"/>
              <a:buNone/>
              <a:defRPr sz="2500">
                <a:latin typeface="Work Sans"/>
                <a:ea typeface="Work Sans"/>
                <a:cs typeface="Work Sans"/>
                <a:sym typeface="Work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Work Sans"/>
              <a:buNone/>
              <a:defRPr sz="2500">
                <a:latin typeface="Work Sans"/>
                <a:ea typeface="Work Sans"/>
                <a:cs typeface="Work Sans"/>
                <a:sym typeface="Work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Work Sans"/>
              <a:buNone/>
              <a:defRPr sz="2500">
                <a:latin typeface="Work Sans"/>
                <a:ea typeface="Work Sans"/>
                <a:cs typeface="Work Sans"/>
                <a:sym typeface="Work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Work Sans"/>
              <a:buNone/>
              <a:defRPr sz="2500">
                <a:latin typeface="Work Sans"/>
                <a:ea typeface="Work Sans"/>
                <a:cs typeface="Work Sans"/>
                <a:sym typeface="Work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Work Sans"/>
              <a:buNone/>
              <a:defRPr sz="2500">
                <a:latin typeface="Work Sans"/>
                <a:ea typeface="Work Sans"/>
                <a:cs typeface="Work Sans"/>
                <a:sym typeface="Work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Work Sans"/>
              <a:buNone/>
              <a:defRPr sz="2500">
                <a:latin typeface="Work Sans"/>
                <a:ea typeface="Work Sans"/>
                <a:cs typeface="Work Sans"/>
                <a:sym typeface="Work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Work Sans"/>
              <a:buNone/>
              <a:defRPr sz="2500">
                <a:latin typeface="Work Sans"/>
                <a:ea typeface="Work Sans"/>
                <a:cs typeface="Work Sans"/>
                <a:sym typeface="Work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Work Sans"/>
              <a:buNone/>
              <a:defRPr sz="2500"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pic>
        <p:nvPicPr>
          <p:cNvPr id="164" name="Google Shape;164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42175" y="1042368"/>
            <a:ext cx="3459648" cy="140634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3"/>
          <p:cNvSpPr txBox="1">
            <a:spLocks noGrp="1"/>
          </p:cNvSpPr>
          <p:nvPr>
            <p:ph type="title"/>
          </p:nvPr>
        </p:nvSpPr>
        <p:spPr>
          <a:xfrm>
            <a:off x="937800" y="2657200"/>
            <a:ext cx="7268400" cy="6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_4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/>
          <p:nvPr/>
        </p:nvSpPr>
        <p:spPr>
          <a:xfrm>
            <a:off x="-20400" y="-22950"/>
            <a:ext cx="1093200" cy="51894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8" name="Google Shape;168;p34"/>
          <p:cNvSpPr txBox="1">
            <a:spLocks noGrp="1"/>
          </p:cNvSpPr>
          <p:nvPr>
            <p:ph type="body" idx="1"/>
          </p:nvPr>
        </p:nvSpPr>
        <p:spPr>
          <a:xfrm>
            <a:off x="1803300" y="615300"/>
            <a:ext cx="5537400" cy="39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●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○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■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●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○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■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●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○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■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pic>
        <p:nvPicPr>
          <p:cNvPr id="169" name="Google Shape;169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300" y="211148"/>
            <a:ext cx="847803" cy="344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 1">
  <p:cSld name="CUSTOM_4_1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5"/>
          <p:cNvSpPr/>
          <p:nvPr/>
        </p:nvSpPr>
        <p:spPr>
          <a:xfrm>
            <a:off x="8076525" y="0"/>
            <a:ext cx="1071000" cy="5143500"/>
          </a:xfrm>
          <a:prstGeom prst="rect">
            <a:avLst/>
          </a:prstGeom>
          <a:solidFill>
            <a:srgbClr val="4DB9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" name="Google Shape;172;p35"/>
          <p:cNvSpPr txBox="1">
            <a:spLocks noGrp="1"/>
          </p:cNvSpPr>
          <p:nvPr>
            <p:ph type="body" idx="1"/>
          </p:nvPr>
        </p:nvSpPr>
        <p:spPr>
          <a:xfrm>
            <a:off x="553325" y="513950"/>
            <a:ext cx="5537400" cy="39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●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○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■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●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○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■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●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○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Work Sans"/>
              <a:buChar char="■"/>
              <a:defRPr>
                <a:solidFill>
                  <a:srgbClr val="3F3F3F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pic>
        <p:nvPicPr>
          <p:cNvPr id="173" name="Google Shape;173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53390" y="4616350"/>
            <a:ext cx="939450" cy="4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bg>
      <p:bgPr>
        <a:solidFill>
          <a:srgbClr val="FFFFFF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6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76" name="Google Shape;17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36"/>
          <p:cNvCxnSpPr>
            <a:stCxn id="176" idx="3"/>
          </p:cNvCxnSpPr>
          <p:nvPr/>
        </p:nvCxnSpPr>
        <p:spPr>
          <a:xfrm>
            <a:off x="1342675" y="45660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" name="Google Shape;178;p36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7"/>
          <p:cNvSpPr txBox="1">
            <a:spLocks noGrp="1"/>
          </p:cNvSpPr>
          <p:nvPr>
            <p:ph type="sldNum" idx="12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81" name="Google Shape;181;p37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82" name="Google Shape;182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37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8"/>
          <p:cNvSpPr txBox="1">
            <a:spLocks noGrp="1"/>
          </p:cNvSpPr>
          <p:nvPr>
            <p:ph type="sldNum" idx="12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86" name="Google Shape;186;p38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87" name="Google Shape;187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8" name="Google Shape;188;p38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9"/>
          <p:cNvSpPr txBox="1">
            <a:spLocks noGrp="1"/>
          </p:cNvSpPr>
          <p:nvPr>
            <p:ph type="title"/>
          </p:nvPr>
        </p:nvSpPr>
        <p:spPr>
          <a:xfrm>
            <a:off x="337850" y="450150"/>
            <a:ext cx="4005000" cy="8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DB8C7"/>
              </a:buClr>
              <a:buSzPts val="1400"/>
              <a:buFont typeface="Open Sans"/>
              <a:buChar char="●"/>
              <a:defRPr b="1">
                <a:solidFill>
                  <a:srgbClr val="4DB8C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191" name="Google Shape;191;p39"/>
          <p:cNvSpPr txBox="1">
            <a:spLocks noGrp="1"/>
          </p:cNvSpPr>
          <p:nvPr>
            <p:ph type="sldNum" idx="12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192" name="Google Shape;192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4590" y="4633225"/>
            <a:ext cx="939450" cy="41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4" name="Google Shape;194;p39"/>
          <p:cNvSpPr txBox="1">
            <a:spLocks noGrp="1"/>
          </p:cNvSpPr>
          <p:nvPr>
            <p:ph type="title" idx="2"/>
          </p:nvPr>
        </p:nvSpPr>
        <p:spPr>
          <a:xfrm>
            <a:off x="4812125" y="297750"/>
            <a:ext cx="4270500" cy="16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4DB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" name="Google Shape;197;p40"/>
          <p:cNvSpPr txBox="1">
            <a:spLocks noGrp="1"/>
          </p:cNvSpPr>
          <p:nvPr>
            <p:ph type="sldNum" idx="12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198" name="Google Shape;198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4590" y="4633225"/>
            <a:ext cx="939450" cy="41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40"/>
          <p:cNvSpPr txBox="1">
            <a:spLocks noGrp="1"/>
          </p:cNvSpPr>
          <p:nvPr>
            <p:ph type="title"/>
          </p:nvPr>
        </p:nvSpPr>
        <p:spPr>
          <a:xfrm>
            <a:off x="337850" y="450150"/>
            <a:ext cx="4005000" cy="8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DB8C7"/>
              </a:buClr>
              <a:buSzPts val="1400"/>
              <a:buFont typeface="Open Sans"/>
              <a:buChar char="●"/>
              <a:defRPr b="1">
                <a:solidFill>
                  <a:srgbClr val="4DB8C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200" name="Google Shape;200;p40"/>
          <p:cNvSpPr txBox="1">
            <a:spLocks noGrp="1"/>
          </p:cNvSpPr>
          <p:nvPr>
            <p:ph type="body" idx="1"/>
          </p:nvPr>
        </p:nvSpPr>
        <p:spPr>
          <a:xfrm>
            <a:off x="4855500" y="1202175"/>
            <a:ext cx="4005000" cy="39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●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○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Work Sans"/>
              <a:buChar char="■"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201" name="Google Shape;201;p40"/>
          <p:cNvSpPr txBox="1">
            <a:spLocks noGrp="1"/>
          </p:cNvSpPr>
          <p:nvPr>
            <p:ph type="body" idx="2"/>
          </p:nvPr>
        </p:nvSpPr>
        <p:spPr>
          <a:xfrm>
            <a:off x="337850" y="1202175"/>
            <a:ext cx="37188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Char char="●"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Char char="○"/>
              <a:defRPr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Char char="■"/>
              <a:defRPr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Char char="●"/>
              <a:defRPr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Char char="○"/>
              <a:defRPr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Char char="■"/>
              <a:defRPr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Char char="●"/>
              <a:defRPr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Char char="○"/>
              <a:defRPr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Work Sans"/>
              <a:buChar char="■"/>
              <a:defRPr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202" name="Google Shape;202;p40"/>
          <p:cNvSpPr txBox="1">
            <a:spLocks noGrp="1"/>
          </p:cNvSpPr>
          <p:nvPr>
            <p:ph type="title" idx="3"/>
          </p:nvPr>
        </p:nvSpPr>
        <p:spPr>
          <a:xfrm>
            <a:off x="4812125" y="297750"/>
            <a:ext cx="4270500" cy="16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7">
  <p:cSld name="CUSTOM_6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1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3F3F3F"/>
                </a:solidFill>
                <a:latin typeface="Lalezar"/>
                <a:ea typeface="Lalezar"/>
                <a:cs typeface="Lalezar"/>
                <a:sym typeface="Lale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205" name="Google Shape;205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7000" y="224725"/>
            <a:ext cx="1045675" cy="46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6" name="Google Shape;206;p41"/>
          <p:cNvCxnSpPr/>
          <p:nvPr/>
        </p:nvCxnSpPr>
        <p:spPr>
          <a:xfrm flipH="1">
            <a:off x="1422750" y="259800"/>
            <a:ext cx="5100" cy="3936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24900" y="4704725"/>
            <a:ext cx="261577" cy="261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8">
  <p:cSld name="CUSTOM_7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Open Sans"/>
              <a:buNone/>
              <a:defRPr sz="2800" b="1"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Open Sans"/>
              <a:buNone/>
              <a:defRPr sz="2800" b="1">
                <a:solidFill>
                  <a:srgbClr val="39393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4"/>
          <p:cNvSpPr txBox="1">
            <a:spLocks noGrp="1"/>
          </p:cNvSpPr>
          <p:nvPr>
            <p:ph type="ctrTitle"/>
          </p:nvPr>
        </p:nvSpPr>
        <p:spPr>
          <a:xfrm>
            <a:off x="311700" y="2250350"/>
            <a:ext cx="8520600" cy="16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700" dirty="0"/>
              <a:t>Absolutism vs Constitutionalism</a:t>
            </a:r>
            <a:endParaRPr sz="57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7"/>
          <p:cNvSpPr txBox="1">
            <a:spLocks noGrp="1"/>
          </p:cNvSpPr>
          <p:nvPr>
            <p:ph type="body" idx="1"/>
          </p:nvPr>
        </p:nvSpPr>
        <p:spPr>
          <a:xfrm>
            <a:off x="1538575" y="615300"/>
            <a:ext cx="7275000" cy="39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3000"/>
              <a:buChar char="●"/>
            </a:pPr>
            <a:r>
              <a:rPr lang="en-GB" sz="3000" b="1">
                <a:solidFill>
                  <a:srgbClr val="393939"/>
                </a:solidFill>
              </a:rPr>
              <a:t>What is Absolutism</a:t>
            </a:r>
            <a:endParaRPr sz="3000" b="1">
              <a:solidFill>
                <a:srgbClr val="393939"/>
              </a:solidFill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3000"/>
              <a:buChar char="●"/>
            </a:pPr>
            <a:r>
              <a:rPr lang="en-GB" sz="3000" b="1">
                <a:solidFill>
                  <a:srgbClr val="393939"/>
                </a:solidFill>
              </a:rPr>
              <a:t>Absolute Control</a:t>
            </a:r>
            <a:endParaRPr sz="3000" b="1">
              <a:solidFill>
                <a:srgbClr val="393939"/>
              </a:solidFill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3000"/>
              <a:buChar char="●"/>
            </a:pPr>
            <a:r>
              <a:rPr lang="en-GB" sz="3000" b="1">
                <a:solidFill>
                  <a:srgbClr val="393939"/>
                </a:solidFill>
              </a:rPr>
              <a:t>What is Constitutionalism</a:t>
            </a:r>
            <a:endParaRPr sz="3000" b="1">
              <a:solidFill>
                <a:srgbClr val="393939"/>
              </a:solidFill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3000"/>
              <a:buChar char="●"/>
            </a:pPr>
            <a:r>
              <a:rPr lang="en-GB" sz="3000" b="1">
                <a:solidFill>
                  <a:srgbClr val="393939"/>
                </a:solidFill>
              </a:rPr>
              <a:t>Why not Absolutism</a:t>
            </a:r>
            <a:endParaRPr sz="3000" b="1">
              <a:solidFill>
                <a:srgbClr val="393939"/>
              </a:solidFill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3000"/>
              <a:buChar char="●"/>
            </a:pPr>
            <a:r>
              <a:rPr lang="en-GB" sz="3000" b="1">
                <a:solidFill>
                  <a:srgbClr val="393939"/>
                </a:solidFill>
              </a:rPr>
              <a:t>How absolutism was prevented</a:t>
            </a:r>
            <a:endParaRPr sz="3000" b="1">
              <a:solidFill>
                <a:srgbClr val="393939"/>
              </a:solidFill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3000"/>
              <a:buChar char="●"/>
            </a:pPr>
            <a:r>
              <a:rPr lang="en-GB" sz="3000" b="1">
                <a:solidFill>
                  <a:srgbClr val="393939"/>
                </a:solidFill>
              </a:rPr>
              <a:t>Absolutism vs Constitutionalism Chart </a:t>
            </a:r>
            <a:endParaRPr sz="3000" b="1">
              <a:solidFill>
                <a:srgbClr val="393939"/>
              </a:solidFill>
            </a:endParaRPr>
          </a:p>
        </p:txBody>
      </p:sp>
      <p:sp>
        <p:nvSpPr>
          <p:cNvPr id="236" name="Google Shape;236;p47"/>
          <p:cNvSpPr txBox="1"/>
          <p:nvPr/>
        </p:nvSpPr>
        <p:spPr>
          <a:xfrm rot="-5400000">
            <a:off x="-1725650" y="2240100"/>
            <a:ext cx="43929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in this stream</a:t>
            </a:r>
            <a:endParaRPr sz="45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8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Absolutism?</a:t>
            </a:r>
            <a:endParaRPr/>
          </a:p>
        </p:txBody>
      </p:sp>
      <p:sp>
        <p:nvSpPr>
          <p:cNvPr id="242" name="Google Shape;242;p48"/>
          <p:cNvSpPr txBox="1"/>
          <p:nvPr/>
        </p:nvSpPr>
        <p:spPr>
          <a:xfrm>
            <a:off x="689325" y="1099925"/>
            <a:ext cx="7328100" cy="3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Absolutism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Older than European Monarchs, gains attention in the midst of the Protestant Reformation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Cardinal Richeliu and Bishop Boussuet preached divine right of King Louis XIV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/>
              <a:t>Basis in Biblical understandings of divine power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Sovereignty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Power is held within the Monarch ONLY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/>
              <a:t>Nobles would try to stop the Monarch using various ways</a:t>
            </a:r>
            <a:endParaRPr/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French Nobles were part of the 2nd Estate of the Estates Gneral</a:t>
            </a:r>
            <a:endParaRPr/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English Nobles were part of the Parliament (House of Commons/Lords)</a:t>
            </a:r>
            <a:endParaRPr/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Russian boyars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The precursor to Enlightened despotism and totalitarian dictators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340665">
            <a:off x="628476" y="412401"/>
            <a:ext cx="1901276" cy="27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2150" y="1876000"/>
            <a:ext cx="2161225" cy="3040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34961">
            <a:off x="4215695" y="610211"/>
            <a:ext cx="2374336" cy="3119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4400" y="2126950"/>
            <a:ext cx="2289850" cy="2789463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9"/>
          <p:cNvSpPr txBox="1"/>
          <p:nvPr/>
        </p:nvSpPr>
        <p:spPr>
          <a:xfrm rot="1421206">
            <a:off x="250238" y="3052504"/>
            <a:ext cx="1474848" cy="627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Louis XIV of France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2" name="Google Shape;252;p49"/>
          <p:cNvSpPr txBox="1"/>
          <p:nvPr/>
        </p:nvSpPr>
        <p:spPr>
          <a:xfrm>
            <a:off x="6931913" y="1337922"/>
            <a:ext cx="1474800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Open Sans"/>
                <a:ea typeface="Open Sans"/>
                <a:cs typeface="Open Sans"/>
                <a:sym typeface="Open Sans"/>
              </a:rPr>
              <a:t>Frederick III of Denmark-Norway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3" name="Google Shape;253;p49"/>
          <p:cNvSpPr txBox="1"/>
          <p:nvPr/>
        </p:nvSpPr>
        <p:spPr>
          <a:xfrm rot="-1161825">
            <a:off x="5127448" y="3783699"/>
            <a:ext cx="1474827" cy="62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Frederick I/III William the Great Elector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4" name="Google Shape;254;p49"/>
          <p:cNvSpPr txBox="1"/>
          <p:nvPr/>
        </p:nvSpPr>
        <p:spPr>
          <a:xfrm>
            <a:off x="2625350" y="1248697"/>
            <a:ext cx="1474800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Peter the Great of Russia</a:t>
            </a:r>
            <a:endParaRPr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0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Absolute Control</a:t>
            </a:r>
            <a:endParaRPr/>
          </a:p>
        </p:txBody>
      </p:sp>
      <p:sp>
        <p:nvSpPr>
          <p:cNvPr id="260" name="Google Shape;260;p50"/>
          <p:cNvSpPr txBox="1"/>
          <p:nvPr/>
        </p:nvSpPr>
        <p:spPr>
          <a:xfrm>
            <a:off x="937800" y="838550"/>
            <a:ext cx="7268400" cy="3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</a:pPr>
            <a:r>
              <a:rPr lang="en-GB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Concept of “divine-right monarchy”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</a:pPr>
            <a:r>
              <a:rPr lang="en-GB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Use of the Bible to defend the power grabbing of the Monarch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■"/>
            </a:pPr>
            <a:r>
              <a:rPr lang="en-GB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Politics drawn from the very words of Holy Scripture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</a:pPr>
            <a:r>
              <a:rPr lang="en-GB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Government was divinely ordained so that humans could live in an organized society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</a:pPr>
            <a:r>
              <a:rPr lang="en-GB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Monarchs are responsible to no one, including parliaments/nobility, except to G-d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</a:pPr>
            <a:r>
              <a:rPr lang="en-GB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Monarchs took power by simple granting themselves “privileges” 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</a:pPr>
            <a:r>
              <a:rPr lang="en-GB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Privileges meant the Monarch could do as s/he pleases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1"/>
          <p:cNvSpPr/>
          <p:nvPr/>
        </p:nvSpPr>
        <p:spPr>
          <a:xfrm>
            <a:off x="1682300" y="1800900"/>
            <a:ext cx="5756700" cy="1236600"/>
          </a:xfrm>
          <a:prstGeom prst="rect">
            <a:avLst/>
          </a:prstGeom>
          <a:solidFill>
            <a:srgbClr val="4DB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51"/>
          <p:cNvSpPr txBox="1"/>
          <p:nvPr/>
        </p:nvSpPr>
        <p:spPr>
          <a:xfrm>
            <a:off x="1409800" y="1953450"/>
            <a:ext cx="6347100" cy="9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Sole Power</a:t>
            </a:r>
            <a:endParaRPr sz="30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267" name="Google Shape;26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78250" y="4670800"/>
            <a:ext cx="364352" cy="36435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51"/>
          <p:cNvSpPr/>
          <p:nvPr/>
        </p:nvSpPr>
        <p:spPr>
          <a:xfrm>
            <a:off x="1682300" y="3270475"/>
            <a:ext cx="5756700" cy="1236600"/>
          </a:xfrm>
          <a:prstGeom prst="rect">
            <a:avLst/>
          </a:prstGeom>
          <a:solidFill>
            <a:srgbClr val="DBDB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51"/>
          <p:cNvSpPr txBox="1"/>
          <p:nvPr/>
        </p:nvSpPr>
        <p:spPr>
          <a:xfrm>
            <a:off x="1409800" y="3423025"/>
            <a:ext cx="6347100" cy="9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Complete control</a:t>
            </a:r>
            <a:endParaRPr sz="30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70" name="Google Shape;270;p51"/>
          <p:cNvSpPr/>
          <p:nvPr/>
        </p:nvSpPr>
        <p:spPr>
          <a:xfrm>
            <a:off x="1682300" y="331325"/>
            <a:ext cx="5756700" cy="12366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51"/>
          <p:cNvSpPr txBox="1"/>
          <p:nvPr/>
        </p:nvSpPr>
        <p:spPr>
          <a:xfrm>
            <a:off x="1409800" y="483875"/>
            <a:ext cx="6347100" cy="9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Divine Right</a:t>
            </a:r>
            <a:endParaRPr sz="30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2"/>
          <p:cNvSpPr txBox="1">
            <a:spLocks noGrp="1"/>
          </p:cNvSpPr>
          <p:nvPr>
            <p:ph type="body" idx="1"/>
          </p:nvPr>
        </p:nvSpPr>
        <p:spPr>
          <a:xfrm>
            <a:off x="553325" y="513950"/>
            <a:ext cx="7119900" cy="39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600"/>
              <a:buChar char="●"/>
            </a:pPr>
            <a:r>
              <a:rPr lang="en-GB" sz="2600" b="1">
                <a:solidFill>
                  <a:srgbClr val="393939"/>
                </a:solidFill>
              </a:rPr>
              <a:t>Rules and regulations</a:t>
            </a:r>
            <a:endParaRPr sz="2600" b="1">
              <a:solidFill>
                <a:srgbClr val="393939"/>
              </a:solidFill>
            </a:endParaRPr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600"/>
              <a:buChar char="○"/>
            </a:pPr>
            <a:r>
              <a:rPr lang="en-GB" sz="2600" b="1">
                <a:solidFill>
                  <a:srgbClr val="393939"/>
                </a:solidFill>
              </a:rPr>
              <a:t>Define what government is and </a:t>
            </a:r>
            <a:r>
              <a:rPr lang="en-GB" sz="2600" b="1" i="1">
                <a:solidFill>
                  <a:srgbClr val="393939"/>
                </a:solidFill>
              </a:rPr>
              <a:t>limit</a:t>
            </a:r>
            <a:r>
              <a:rPr lang="en-GB" sz="2600" b="1">
                <a:solidFill>
                  <a:srgbClr val="393939"/>
                </a:solidFill>
              </a:rPr>
              <a:t> power of government</a:t>
            </a:r>
            <a:endParaRPr sz="2600" b="1">
              <a:solidFill>
                <a:srgbClr val="393939"/>
              </a:solidFill>
            </a:endParaRPr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600"/>
              <a:buChar char="○"/>
            </a:pPr>
            <a:r>
              <a:rPr lang="en-GB" sz="2600" b="1">
                <a:solidFill>
                  <a:srgbClr val="393939"/>
                </a:solidFill>
              </a:rPr>
              <a:t>Guarantees the liberty of individual</a:t>
            </a:r>
            <a:endParaRPr sz="2600" b="1">
              <a:solidFill>
                <a:srgbClr val="393939"/>
              </a:solidFill>
            </a:endParaRPr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600"/>
              <a:buChar char="○"/>
            </a:pPr>
            <a:r>
              <a:rPr lang="en-GB" sz="2600" b="1">
                <a:solidFill>
                  <a:srgbClr val="393939"/>
                </a:solidFill>
              </a:rPr>
              <a:t>Government requires consent of the governed</a:t>
            </a:r>
            <a:endParaRPr sz="2600" b="1">
              <a:solidFill>
                <a:srgbClr val="393939"/>
              </a:solidFill>
            </a:endParaRPr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600"/>
              <a:buChar char="○"/>
            </a:pPr>
            <a:r>
              <a:rPr lang="en-GB" sz="2600" b="1">
                <a:solidFill>
                  <a:srgbClr val="393939"/>
                </a:solidFill>
              </a:rPr>
              <a:t>In the beginning, nobles and eventually bourgeoisie controlled government</a:t>
            </a:r>
            <a:endParaRPr sz="2600" b="1">
              <a:solidFill>
                <a:srgbClr val="393939"/>
              </a:solidFill>
            </a:endParaRPr>
          </a:p>
        </p:txBody>
      </p:sp>
      <p:sp>
        <p:nvSpPr>
          <p:cNvPr id="277" name="Google Shape;277;p52"/>
          <p:cNvSpPr txBox="1"/>
          <p:nvPr/>
        </p:nvSpPr>
        <p:spPr>
          <a:xfrm rot="-5400000">
            <a:off x="-1725650" y="2240100"/>
            <a:ext cx="43929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in this stream</a:t>
            </a:r>
            <a:endParaRPr sz="45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78" name="Google Shape;278;p52"/>
          <p:cNvSpPr txBox="1"/>
          <p:nvPr/>
        </p:nvSpPr>
        <p:spPr>
          <a:xfrm rot="5400000">
            <a:off x="6411275" y="2062550"/>
            <a:ext cx="43929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What is Constitutionalism</a:t>
            </a:r>
            <a:endParaRPr sz="24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3"/>
          <p:cNvSpPr txBox="1">
            <a:spLocks noGrp="1"/>
          </p:cNvSpPr>
          <p:nvPr>
            <p:ph type="body" idx="1"/>
          </p:nvPr>
        </p:nvSpPr>
        <p:spPr>
          <a:xfrm>
            <a:off x="1538575" y="615300"/>
            <a:ext cx="7275000" cy="39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000"/>
              <a:buChar char="●"/>
            </a:pPr>
            <a:r>
              <a:rPr lang="en-GB" sz="2000" b="1">
                <a:solidFill>
                  <a:srgbClr val="393939"/>
                </a:solidFill>
              </a:rPr>
              <a:t>Unlike the continent, England did not develop absolutism</a:t>
            </a:r>
            <a:endParaRPr sz="2000" b="1">
              <a:solidFill>
                <a:srgbClr val="393939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000"/>
              <a:buChar char="○"/>
            </a:pPr>
            <a:r>
              <a:rPr lang="en-GB" sz="2000" b="1">
                <a:solidFill>
                  <a:srgbClr val="393939"/>
                </a:solidFill>
              </a:rPr>
              <a:t>Monarchs did try</a:t>
            </a:r>
            <a:endParaRPr sz="2000" b="1">
              <a:solidFill>
                <a:srgbClr val="393939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000"/>
              <a:buChar char="●"/>
            </a:pPr>
            <a:r>
              <a:rPr lang="en-GB" sz="2000" b="1">
                <a:solidFill>
                  <a:srgbClr val="393939"/>
                </a:solidFill>
              </a:rPr>
              <a:t>Island</a:t>
            </a:r>
            <a:endParaRPr sz="2000" b="1">
              <a:solidFill>
                <a:srgbClr val="393939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000"/>
              <a:buChar char="○"/>
            </a:pPr>
            <a:r>
              <a:rPr lang="en-GB" sz="2000" b="1">
                <a:solidFill>
                  <a:srgbClr val="393939"/>
                </a:solidFill>
              </a:rPr>
              <a:t>The separation of England from the mainland kept them from feeling effects of continental politics</a:t>
            </a:r>
            <a:endParaRPr sz="2000" b="1">
              <a:solidFill>
                <a:srgbClr val="393939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000"/>
              <a:buChar char="●"/>
            </a:pPr>
            <a:r>
              <a:rPr lang="en-GB" sz="2000" b="1">
                <a:solidFill>
                  <a:srgbClr val="393939"/>
                </a:solidFill>
              </a:rPr>
              <a:t>England was not unified in religion (strong Catholic minority)</a:t>
            </a:r>
            <a:endParaRPr sz="2000" b="1">
              <a:solidFill>
                <a:srgbClr val="393939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000"/>
              <a:buChar char="●"/>
            </a:pPr>
            <a:r>
              <a:rPr lang="en-GB" sz="2000" b="1">
                <a:solidFill>
                  <a:srgbClr val="393939"/>
                </a:solidFill>
              </a:rPr>
              <a:t>Passage of Magna Carta in 1215 limited power of the monarch</a:t>
            </a:r>
            <a:endParaRPr sz="2000" b="1">
              <a:solidFill>
                <a:srgbClr val="393939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SzPts val="2000"/>
              <a:buChar char="●"/>
            </a:pPr>
            <a:r>
              <a:rPr lang="en-GB" sz="2000" b="1">
                <a:solidFill>
                  <a:srgbClr val="393939"/>
                </a:solidFill>
              </a:rPr>
              <a:t>Power was initially shared between parliament &amp; king, eventually shifting to parliament solely</a:t>
            </a:r>
            <a:endParaRPr sz="2000" b="1">
              <a:solidFill>
                <a:srgbClr val="393939"/>
              </a:solidFill>
            </a:endParaRPr>
          </a:p>
        </p:txBody>
      </p:sp>
      <p:sp>
        <p:nvSpPr>
          <p:cNvPr id="284" name="Google Shape;284;p53"/>
          <p:cNvSpPr txBox="1"/>
          <p:nvPr/>
        </p:nvSpPr>
        <p:spPr>
          <a:xfrm rot="-5400000">
            <a:off x="-1725650" y="2240100"/>
            <a:ext cx="43929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Why not Absolutism</a:t>
            </a:r>
            <a:endParaRPr sz="3000" b="1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4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Constitutionalism in England</a:t>
            </a:r>
            <a:endParaRPr/>
          </a:p>
        </p:txBody>
      </p:sp>
      <p:sp>
        <p:nvSpPr>
          <p:cNvPr id="290" name="Google Shape;290;p54"/>
          <p:cNvSpPr txBox="1"/>
          <p:nvPr/>
        </p:nvSpPr>
        <p:spPr>
          <a:xfrm>
            <a:off x="907950" y="904725"/>
            <a:ext cx="7328100" cy="37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-GB" sz="1800"/>
              <a:t>Following the end of the Tudor dynasty, Stuart England began to experience issues with struggle for control between Parliament and the King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-GB" sz="1800"/>
              <a:t>Could king govern w/o approval of Parliament?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-GB" sz="1800"/>
              <a:t>Was the church going to be Anglican or Presbyterian</a:t>
            </a:r>
            <a:endParaRPr sz="180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-GB" sz="1800"/>
              <a:t>King James I &amp; VI was raised Protestant, but in Scotland under the Presbyterian rite. Upon becoming King of England, he became head of the Anglican church which was different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-GB" sz="1800"/>
              <a:t>Representative democracy divide</a:t>
            </a:r>
            <a:endParaRPr sz="180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-GB" sz="1800"/>
              <a:t>Scottish Presbyterians, Puritans (extreme Anglicans), Congregationalists favored rule by Parliament</a:t>
            </a:r>
            <a:endParaRPr sz="180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-GB" sz="1800"/>
              <a:t>Anglicans and Catholics favored rule by king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5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absolutism was prevented</a:t>
            </a:r>
            <a:endParaRPr/>
          </a:p>
        </p:txBody>
      </p:sp>
      <p:sp>
        <p:nvSpPr>
          <p:cNvPr id="296" name="Google Shape;296;p55"/>
          <p:cNvSpPr txBox="1"/>
          <p:nvPr/>
        </p:nvSpPr>
        <p:spPr>
          <a:xfrm>
            <a:off x="674700" y="969250"/>
            <a:ext cx="7794600" cy="36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★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England does not have a formal, written Constitution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Passage of the Magna Carta in 1215 first step to limiting rule of the Monarch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Gives “power of the purse” to Parliament, preventing arbitrary taxes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★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Independent judiciary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Creation of judges, free from influence of the king, creates basis for Common Law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Rulings by judges are decided by precedent, not opinion of the monarch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★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Parliament is bicameral (two houses)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House of Lords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Made up of nobles, not elected, serve for life and pass seat to heir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House of Commons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Elected position, no term limits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★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Cabinet of Ministers develops in 1700s after passage 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Prime Minister as head of the government, King as head of the country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★"/>
            </a:pPr>
            <a:r>
              <a:rPr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English Constitutionalism will become the basis for the ruling of the British Colonies in the 1700s and eventually, the United States Constitution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6"/>
          <p:cNvSpPr txBox="1">
            <a:spLocks noGrp="1"/>
          </p:cNvSpPr>
          <p:nvPr>
            <p:ph type="title"/>
          </p:nvPr>
        </p:nvSpPr>
        <p:spPr>
          <a:xfrm>
            <a:off x="1507925" y="81250"/>
            <a:ext cx="7268400" cy="3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Absolutism v Constitutionalsm Chart</a:t>
            </a:r>
            <a:endParaRPr>
              <a:solidFill>
                <a:srgbClr val="3F3F3F"/>
              </a:solidFill>
            </a:endParaRPr>
          </a:p>
        </p:txBody>
      </p:sp>
      <p:graphicFrame>
        <p:nvGraphicFramePr>
          <p:cNvPr id="302" name="Google Shape;302;p56"/>
          <p:cNvGraphicFramePr/>
          <p:nvPr/>
        </p:nvGraphicFramePr>
        <p:xfrm>
          <a:off x="1001975" y="660150"/>
          <a:ext cx="6449550" cy="4036880"/>
        </p:xfrm>
        <a:graphic>
          <a:graphicData uri="http://schemas.openxmlformats.org/drawingml/2006/table">
            <a:tbl>
              <a:tblPr>
                <a:noFill/>
                <a:tableStyleId>{AC65D0B9-8ED3-4D9B-BBD9-E141ED099BC1}</a:tableStyleId>
              </a:tblPr>
              <a:tblGrid>
                <a:gridCol w="151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B9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Absolutism</a:t>
                      </a:r>
                      <a:endParaRPr sz="1800" b="1">
                        <a:solidFill>
                          <a:schemeClr val="lt1"/>
                        </a:solidFill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B9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Constitutionalism</a:t>
                      </a:r>
                      <a:endParaRPr sz="1800" b="1">
                        <a:solidFill>
                          <a:schemeClr val="lt1"/>
                        </a:solidFill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B9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Power</a:t>
                      </a:r>
                      <a:endParaRPr sz="1800" b="1">
                        <a:solidFill>
                          <a:schemeClr val="lt1"/>
                        </a:solidFill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B9C8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Absolute, held by the Monarch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Limited, as expressed by constitution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Laws</a:t>
                      </a:r>
                      <a:endParaRPr sz="1800" b="1">
                        <a:solidFill>
                          <a:schemeClr val="lt1"/>
                        </a:solidFill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B9C8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Monarch’s will, w/o care for people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“Common law”, built upon rulings of judges and precedent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lt1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Taxes</a:t>
                      </a:r>
                      <a:endParaRPr sz="1800" b="1">
                        <a:solidFill>
                          <a:schemeClr val="lt1"/>
                        </a:solidFill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B9C8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Decided by the King and dictated to the people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Given consent by the people and/or Parliament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b="1">
                          <a:solidFill>
                            <a:schemeClr val="lt1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Representation</a:t>
                      </a:r>
                      <a:endParaRPr sz="1300" b="1">
                        <a:solidFill>
                          <a:schemeClr val="lt1"/>
                        </a:solidFill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B9C8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None with power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Yes (but commoners not represented)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lt1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Sovereignty</a:t>
                      </a:r>
                      <a:endParaRPr b="1">
                        <a:solidFill>
                          <a:schemeClr val="lt1"/>
                        </a:solidFill>
                        <a:latin typeface="Work Sans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B9C8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Monarch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People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939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654</Words>
  <Application>Microsoft Office PowerPoint</Application>
  <PresentationFormat>Presentación en pantalla (16:9)</PresentationFormat>
  <Paragraphs>95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Lalezar</vt:lpstr>
      <vt:lpstr>Open Sans</vt:lpstr>
      <vt:lpstr>Arial</vt:lpstr>
      <vt:lpstr>Work Sans</vt:lpstr>
      <vt:lpstr>Simple Light</vt:lpstr>
      <vt:lpstr>Simple Light</vt:lpstr>
      <vt:lpstr>Simple Light</vt:lpstr>
      <vt:lpstr>    Absolutism vs Constitutionalism</vt:lpstr>
      <vt:lpstr>Presentación de PowerPoint</vt:lpstr>
      <vt:lpstr>What is Absolutism?</vt:lpstr>
      <vt:lpstr>Presentación de PowerPoint</vt:lpstr>
      <vt:lpstr>Absolute Control</vt:lpstr>
      <vt:lpstr>Presentación de PowerPoint</vt:lpstr>
      <vt:lpstr>Presentación de PowerPoint</vt:lpstr>
      <vt:lpstr>Presentación de PowerPoint</vt:lpstr>
      <vt:lpstr>Constitutionalism in England</vt:lpstr>
      <vt:lpstr>How absolutism was prevented</vt:lpstr>
      <vt:lpstr>Absolutism v Constitutionalsm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Maria Sanz</cp:lastModifiedBy>
  <cp:revision>1</cp:revision>
  <dcterms:modified xsi:type="dcterms:W3CDTF">2024-07-10T16:21:58Z</dcterms:modified>
</cp:coreProperties>
</file>