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64" r:id="rId3"/>
    <p:sldId id="265" r:id="rId4"/>
    <p:sldId id="268" r:id="rId5"/>
    <p:sldId id="269" r:id="rId6"/>
    <p:sldId id="270" r:id="rId7"/>
    <p:sldId id="273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D5BFDB-55A0-4B32-8F1A-48FEA11A65A7}" type="doc">
      <dgm:prSet loTypeId="urn:microsoft.com/office/officeart/2005/8/layout/process4" loCatId="process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B04B98FF-3AB7-4389-8B22-313DF021B2FE}">
      <dgm:prSet/>
      <dgm:spPr/>
      <dgm:t>
        <a:bodyPr/>
        <a:lstStyle/>
        <a:p>
          <a:r>
            <a:rPr lang="es-ES" b="1"/>
            <a:t>LLEGA A ESPAÑA EN  1759 A L A MUERTE DE SU HERMANO, FERNANDO VI, SIN DECENDENCIA.</a:t>
          </a:r>
          <a:endParaRPr lang="en-US"/>
        </a:p>
      </dgm:t>
    </dgm:pt>
    <dgm:pt modelId="{EAE64A5E-E27A-4D36-B0A4-FDC2566ECC57}" type="parTrans" cxnId="{BE092135-7F37-4EFC-BBF1-29315F6C4558}">
      <dgm:prSet/>
      <dgm:spPr/>
      <dgm:t>
        <a:bodyPr/>
        <a:lstStyle/>
        <a:p>
          <a:endParaRPr lang="en-US"/>
        </a:p>
      </dgm:t>
    </dgm:pt>
    <dgm:pt modelId="{3FDFBFB4-679F-4AD9-9D2E-21670B17EEA7}" type="sibTrans" cxnId="{BE092135-7F37-4EFC-BBF1-29315F6C4558}">
      <dgm:prSet/>
      <dgm:spPr/>
      <dgm:t>
        <a:bodyPr/>
        <a:lstStyle/>
        <a:p>
          <a:endParaRPr lang="en-US"/>
        </a:p>
      </dgm:t>
    </dgm:pt>
    <dgm:pt modelId="{15845DCE-4EBB-425B-8188-BACE73088AC0}">
      <dgm:prSet/>
      <dgm:spPr/>
      <dgm:t>
        <a:bodyPr/>
        <a:lstStyle/>
        <a:p>
          <a:r>
            <a:rPr lang="es-ES" b="1"/>
            <a:t>SUS PRIMEROS MINISTROS FUERON ITALIANOS, DESTACANDO ENTRE ELLOS GRIMALDI Y ESQUILACHE</a:t>
          </a:r>
          <a:endParaRPr lang="en-US"/>
        </a:p>
      </dgm:t>
    </dgm:pt>
    <dgm:pt modelId="{828CE5A5-E465-4B89-9491-63A337F475BC}" type="parTrans" cxnId="{6631A491-43E9-4006-8277-4769FE747A6F}">
      <dgm:prSet/>
      <dgm:spPr/>
      <dgm:t>
        <a:bodyPr/>
        <a:lstStyle/>
        <a:p>
          <a:endParaRPr lang="en-US"/>
        </a:p>
      </dgm:t>
    </dgm:pt>
    <dgm:pt modelId="{5D7B821C-3662-477A-9528-EE461BB8161C}" type="sibTrans" cxnId="{6631A491-43E9-4006-8277-4769FE747A6F}">
      <dgm:prSet/>
      <dgm:spPr/>
      <dgm:t>
        <a:bodyPr/>
        <a:lstStyle/>
        <a:p>
          <a:endParaRPr lang="en-US"/>
        </a:p>
      </dgm:t>
    </dgm:pt>
    <dgm:pt modelId="{3A9384DD-3A56-4DCE-82F9-0B8EB938A4C0}">
      <dgm:prSet/>
      <dgm:spPr/>
      <dgm:t>
        <a:bodyPr/>
        <a:lstStyle/>
        <a:p>
          <a:r>
            <a:rPr lang="es-ES" b="1"/>
            <a:t>En 1766 se da un motín contra la medida reformista Esquilache.</a:t>
          </a:r>
          <a:endParaRPr lang="en-US"/>
        </a:p>
      </dgm:t>
    </dgm:pt>
    <dgm:pt modelId="{D0D5381C-1307-428D-A7B9-61DC536279E6}" type="parTrans" cxnId="{3AD5945D-7E31-4A33-BA21-80EFA391BC0D}">
      <dgm:prSet/>
      <dgm:spPr/>
      <dgm:t>
        <a:bodyPr/>
        <a:lstStyle/>
        <a:p>
          <a:endParaRPr lang="en-US"/>
        </a:p>
      </dgm:t>
    </dgm:pt>
    <dgm:pt modelId="{841DA4C0-D6C1-494A-A326-73A2EFB221FB}" type="sibTrans" cxnId="{3AD5945D-7E31-4A33-BA21-80EFA391BC0D}">
      <dgm:prSet/>
      <dgm:spPr/>
      <dgm:t>
        <a:bodyPr/>
        <a:lstStyle/>
        <a:p>
          <a:endParaRPr lang="en-US"/>
        </a:p>
      </dgm:t>
    </dgm:pt>
    <dgm:pt modelId="{C62CD8F8-808B-4254-AA4A-AF1AC51D80A3}">
      <dgm:prSet/>
      <dgm:spPr/>
      <dgm:t>
        <a:bodyPr/>
        <a:lstStyle/>
        <a:p>
          <a:r>
            <a:rPr lang="es-ES" b="1"/>
            <a:t>Imposición de su autoridad sobre la iglesia, expulsa  a los jesuitas de España y sus Colonias. </a:t>
          </a:r>
          <a:endParaRPr lang="en-US"/>
        </a:p>
      </dgm:t>
    </dgm:pt>
    <dgm:pt modelId="{BFD3A1B4-FC0B-4A9D-9B35-B95F18948E0D}" type="parTrans" cxnId="{076EAC18-7F85-4708-AE97-370CFFF61A7F}">
      <dgm:prSet/>
      <dgm:spPr/>
      <dgm:t>
        <a:bodyPr/>
        <a:lstStyle/>
        <a:p>
          <a:endParaRPr lang="en-US"/>
        </a:p>
      </dgm:t>
    </dgm:pt>
    <dgm:pt modelId="{F3B79C82-8B28-4616-8AC2-201EBA92011C}" type="sibTrans" cxnId="{076EAC18-7F85-4708-AE97-370CFFF61A7F}">
      <dgm:prSet/>
      <dgm:spPr/>
      <dgm:t>
        <a:bodyPr/>
        <a:lstStyle/>
        <a:p>
          <a:endParaRPr lang="en-US"/>
        </a:p>
      </dgm:t>
    </dgm:pt>
    <dgm:pt modelId="{ADA772A2-9E5C-4E8A-B0E4-789FF7AA2B58}" type="pres">
      <dgm:prSet presAssocID="{E1D5BFDB-55A0-4B32-8F1A-48FEA11A65A7}" presName="Name0" presStyleCnt="0">
        <dgm:presLayoutVars>
          <dgm:dir/>
          <dgm:animLvl val="lvl"/>
          <dgm:resizeHandles val="exact"/>
        </dgm:presLayoutVars>
      </dgm:prSet>
      <dgm:spPr/>
    </dgm:pt>
    <dgm:pt modelId="{81D62D9C-215F-4EA9-A627-C8F1317CECD3}" type="pres">
      <dgm:prSet presAssocID="{15845DCE-4EBB-425B-8188-BACE73088AC0}" presName="boxAndChildren" presStyleCnt="0"/>
      <dgm:spPr/>
    </dgm:pt>
    <dgm:pt modelId="{71230585-891E-4F57-A603-8C2F4478BA1C}" type="pres">
      <dgm:prSet presAssocID="{15845DCE-4EBB-425B-8188-BACE73088AC0}" presName="parentTextBox" presStyleLbl="node1" presStyleIdx="0" presStyleCnt="2"/>
      <dgm:spPr/>
    </dgm:pt>
    <dgm:pt modelId="{8DE3355B-1E64-49E4-AAA5-9EB41FA35618}" type="pres">
      <dgm:prSet presAssocID="{15845DCE-4EBB-425B-8188-BACE73088AC0}" presName="entireBox" presStyleLbl="node1" presStyleIdx="0" presStyleCnt="2"/>
      <dgm:spPr/>
    </dgm:pt>
    <dgm:pt modelId="{B986488B-43EE-4BC5-A24F-0CD59F068B30}" type="pres">
      <dgm:prSet presAssocID="{15845DCE-4EBB-425B-8188-BACE73088AC0}" presName="descendantBox" presStyleCnt="0"/>
      <dgm:spPr/>
    </dgm:pt>
    <dgm:pt modelId="{4DFB2530-4695-47D7-8D48-E1D523BB5A9A}" type="pres">
      <dgm:prSet presAssocID="{3A9384DD-3A56-4DCE-82F9-0B8EB938A4C0}" presName="childTextBox" presStyleLbl="fgAccFollowNode1" presStyleIdx="0" presStyleCnt="2">
        <dgm:presLayoutVars>
          <dgm:bulletEnabled val="1"/>
        </dgm:presLayoutVars>
      </dgm:prSet>
      <dgm:spPr/>
    </dgm:pt>
    <dgm:pt modelId="{03E45CC5-46FC-4CAB-A682-575A4A0819B5}" type="pres">
      <dgm:prSet presAssocID="{C62CD8F8-808B-4254-AA4A-AF1AC51D80A3}" presName="childTextBox" presStyleLbl="fgAccFollowNode1" presStyleIdx="1" presStyleCnt="2">
        <dgm:presLayoutVars>
          <dgm:bulletEnabled val="1"/>
        </dgm:presLayoutVars>
      </dgm:prSet>
      <dgm:spPr/>
    </dgm:pt>
    <dgm:pt modelId="{A4E7CE1E-41BC-4C36-A6B4-53C2D822D404}" type="pres">
      <dgm:prSet presAssocID="{3FDFBFB4-679F-4AD9-9D2E-21670B17EEA7}" presName="sp" presStyleCnt="0"/>
      <dgm:spPr/>
    </dgm:pt>
    <dgm:pt modelId="{3854D6A7-5F50-44DB-A53C-1B5330A61FE3}" type="pres">
      <dgm:prSet presAssocID="{B04B98FF-3AB7-4389-8B22-313DF021B2FE}" presName="arrowAndChildren" presStyleCnt="0"/>
      <dgm:spPr/>
    </dgm:pt>
    <dgm:pt modelId="{06047ECA-7B3A-44AE-B72D-E9CFAE1EEF1E}" type="pres">
      <dgm:prSet presAssocID="{B04B98FF-3AB7-4389-8B22-313DF021B2FE}" presName="parentTextArrow" presStyleLbl="node1" presStyleIdx="1" presStyleCnt="2"/>
      <dgm:spPr/>
    </dgm:pt>
  </dgm:ptLst>
  <dgm:cxnLst>
    <dgm:cxn modelId="{076EAC18-7F85-4708-AE97-370CFFF61A7F}" srcId="{15845DCE-4EBB-425B-8188-BACE73088AC0}" destId="{C62CD8F8-808B-4254-AA4A-AF1AC51D80A3}" srcOrd="1" destOrd="0" parTransId="{BFD3A1B4-FC0B-4A9D-9B35-B95F18948E0D}" sibTransId="{F3B79C82-8B28-4616-8AC2-201EBA92011C}"/>
    <dgm:cxn modelId="{BE092135-7F37-4EFC-BBF1-29315F6C4558}" srcId="{E1D5BFDB-55A0-4B32-8F1A-48FEA11A65A7}" destId="{B04B98FF-3AB7-4389-8B22-313DF021B2FE}" srcOrd="0" destOrd="0" parTransId="{EAE64A5E-E27A-4D36-B0A4-FDC2566ECC57}" sibTransId="{3FDFBFB4-679F-4AD9-9D2E-21670B17EEA7}"/>
    <dgm:cxn modelId="{3AD5945D-7E31-4A33-BA21-80EFA391BC0D}" srcId="{15845DCE-4EBB-425B-8188-BACE73088AC0}" destId="{3A9384DD-3A56-4DCE-82F9-0B8EB938A4C0}" srcOrd="0" destOrd="0" parTransId="{D0D5381C-1307-428D-A7B9-61DC536279E6}" sibTransId="{841DA4C0-D6C1-494A-A326-73A2EFB221FB}"/>
    <dgm:cxn modelId="{0ED2568B-1C79-48FC-BA57-221C237CD1E4}" type="presOf" srcId="{15845DCE-4EBB-425B-8188-BACE73088AC0}" destId="{8DE3355B-1E64-49E4-AAA5-9EB41FA35618}" srcOrd="1" destOrd="0" presId="urn:microsoft.com/office/officeart/2005/8/layout/process4"/>
    <dgm:cxn modelId="{6631A491-43E9-4006-8277-4769FE747A6F}" srcId="{E1D5BFDB-55A0-4B32-8F1A-48FEA11A65A7}" destId="{15845DCE-4EBB-425B-8188-BACE73088AC0}" srcOrd="1" destOrd="0" parTransId="{828CE5A5-E465-4B89-9491-63A337F475BC}" sibTransId="{5D7B821C-3662-477A-9528-EE461BB8161C}"/>
    <dgm:cxn modelId="{6E8E2DA7-5111-4B56-BB84-C11DF545D430}" type="presOf" srcId="{C62CD8F8-808B-4254-AA4A-AF1AC51D80A3}" destId="{03E45CC5-46FC-4CAB-A682-575A4A0819B5}" srcOrd="0" destOrd="0" presId="urn:microsoft.com/office/officeart/2005/8/layout/process4"/>
    <dgm:cxn modelId="{80CC8EAC-E64C-4084-9B62-960940EC0B56}" type="presOf" srcId="{B04B98FF-3AB7-4389-8B22-313DF021B2FE}" destId="{06047ECA-7B3A-44AE-B72D-E9CFAE1EEF1E}" srcOrd="0" destOrd="0" presId="urn:microsoft.com/office/officeart/2005/8/layout/process4"/>
    <dgm:cxn modelId="{4EFB9EAD-2564-470E-94DB-DC514BBA637C}" type="presOf" srcId="{E1D5BFDB-55A0-4B32-8F1A-48FEA11A65A7}" destId="{ADA772A2-9E5C-4E8A-B0E4-789FF7AA2B58}" srcOrd="0" destOrd="0" presId="urn:microsoft.com/office/officeart/2005/8/layout/process4"/>
    <dgm:cxn modelId="{FA5F6ACC-9AE0-4F10-96CC-902680D4C883}" type="presOf" srcId="{3A9384DD-3A56-4DCE-82F9-0B8EB938A4C0}" destId="{4DFB2530-4695-47D7-8D48-E1D523BB5A9A}" srcOrd="0" destOrd="0" presId="urn:microsoft.com/office/officeart/2005/8/layout/process4"/>
    <dgm:cxn modelId="{E93C48E4-4BA6-441D-846A-802F31D9B43C}" type="presOf" srcId="{15845DCE-4EBB-425B-8188-BACE73088AC0}" destId="{71230585-891E-4F57-A603-8C2F4478BA1C}" srcOrd="0" destOrd="0" presId="urn:microsoft.com/office/officeart/2005/8/layout/process4"/>
    <dgm:cxn modelId="{B2537772-D766-4E81-9787-5E01F6FFC119}" type="presParOf" srcId="{ADA772A2-9E5C-4E8A-B0E4-789FF7AA2B58}" destId="{81D62D9C-215F-4EA9-A627-C8F1317CECD3}" srcOrd="0" destOrd="0" presId="urn:microsoft.com/office/officeart/2005/8/layout/process4"/>
    <dgm:cxn modelId="{915DCB53-0ADB-43B9-8771-AD799225DC75}" type="presParOf" srcId="{81D62D9C-215F-4EA9-A627-C8F1317CECD3}" destId="{71230585-891E-4F57-A603-8C2F4478BA1C}" srcOrd="0" destOrd="0" presId="urn:microsoft.com/office/officeart/2005/8/layout/process4"/>
    <dgm:cxn modelId="{B0FC6332-D5CE-43CF-B297-9166D852C4DF}" type="presParOf" srcId="{81D62D9C-215F-4EA9-A627-C8F1317CECD3}" destId="{8DE3355B-1E64-49E4-AAA5-9EB41FA35618}" srcOrd="1" destOrd="0" presId="urn:microsoft.com/office/officeart/2005/8/layout/process4"/>
    <dgm:cxn modelId="{F09AB3B3-2F51-4740-A548-B4D1416DB867}" type="presParOf" srcId="{81D62D9C-215F-4EA9-A627-C8F1317CECD3}" destId="{B986488B-43EE-4BC5-A24F-0CD59F068B30}" srcOrd="2" destOrd="0" presId="urn:microsoft.com/office/officeart/2005/8/layout/process4"/>
    <dgm:cxn modelId="{3A625792-7FE2-4549-922B-2E417A59DF2D}" type="presParOf" srcId="{B986488B-43EE-4BC5-A24F-0CD59F068B30}" destId="{4DFB2530-4695-47D7-8D48-E1D523BB5A9A}" srcOrd="0" destOrd="0" presId="urn:microsoft.com/office/officeart/2005/8/layout/process4"/>
    <dgm:cxn modelId="{1DBDF933-5CF7-4272-8EA3-F8A11271C4D7}" type="presParOf" srcId="{B986488B-43EE-4BC5-A24F-0CD59F068B30}" destId="{03E45CC5-46FC-4CAB-A682-575A4A0819B5}" srcOrd="1" destOrd="0" presId="urn:microsoft.com/office/officeart/2005/8/layout/process4"/>
    <dgm:cxn modelId="{5582BE31-D7F3-4E04-A5F3-5D69B7FA0EC3}" type="presParOf" srcId="{ADA772A2-9E5C-4E8A-B0E4-789FF7AA2B58}" destId="{A4E7CE1E-41BC-4C36-A6B4-53C2D822D404}" srcOrd="1" destOrd="0" presId="urn:microsoft.com/office/officeart/2005/8/layout/process4"/>
    <dgm:cxn modelId="{10A73DCD-F0B9-4635-8CF3-9A4EE29B5066}" type="presParOf" srcId="{ADA772A2-9E5C-4E8A-B0E4-789FF7AA2B58}" destId="{3854D6A7-5F50-44DB-A53C-1B5330A61FE3}" srcOrd="2" destOrd="0" presId="urn:microsoft.com/office/officeart/2005/8/layout/process4"/>
    <dgm:cxn modelId="{884A01B0-D36A-4E8B-BB6C-33BA967B11D6}" type="presParOf" srcId="{3854D6A7-5F50-44DB-A53C-1B5330A61FE3}" destId="{06047ECA-7B3A-44AE-B72D-E9CFAE1EEF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3355B-1E64-49E4-AAA5-9EB41FA35618}">
      <dsp:nvSpPr>
        <dsp:cNvPr id="0" name=""/>
        <dsp:cNvSpPr/>
      </dsp:nvSpPr>
      <dsp:spPr>
        <a:xfrm>
          <a:off x="0" y="2342575"/>
          <a:ext cx="3352128" cy="15369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SUS PRIMEROS MINISTROS FUERON ITALIANOS, DESTACANDO ENTRE ELLOS GRIMALDI Y ESQUILACHE</a:t>
          </a:r>
          <a:endParaRPr lang="en-US" sz="1600" kern="1200"/>
        </a:p>
      </dsp:txBody>
      <dsp:txXfrm>
        <a:off x="0" y="2342575"/>
        <a:ext cx="3352128" cy="829970"/>
      </dsp:txXfrm>
    </dsp:sp>
    <dsp:sp modelId="{4DFB2530-4695-47D7-8D48-E1D523BB5A9A}">
      <dsp:nvSpPr>
        <dsp:cNvPr id="0" name=""/>
        <dsp:cNvSpPr/>
      </dsp:nvSpPr>
      <dsp:spPr>
        <a:xfrm>
          <a:off x="0" y="3141806"/>
          <a:ext cx="1676064" cy="70701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En 1766 se da un motín contra la medida reformista Esquilache.</a:t>
          </a:r>
          <a:endParaRPr lang="en-US" sz="1100" kern="1200"/>
        </a:p>
      </dsp:txBody>
      <dsp:txXfrm>
        <a:off x="0" y="3141806"/>
        <a:ext cx="1676064" cy="707012"/>
      </dsp:txXfrm>
    </dsp:sp>
    <dsp:sp modelId="{03E45CC5-46FC-4CAB-A682-575A4A0819B5}">
      <dsp:nvSpPr>
        <dsp:cNvPr id="0" name=""/>
        <dsp:cNvSpPr/>
      </dsp:nvSpPr>
      <dsp:spPr>
        <a:xfrm>
          <a:off x="1676064" y="3141806"/>
          <a:ext cx="1676064" cy="707012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Imposición de su autoridad sobre la iglesia, expulsa  a los jesuitas de España y sus Colonias. </a:t>
          </a:r>
          <a:endParaRPr lang="en-US" sz="1100" kern="1200"/>
        </a:p>
      </dsp:txBody>
      <dsp:txXfrm>
        <a:off x="1676064" y="3141806"/>
        <a:ext cx="1676064" cy="707012"/>
      </dsp:txXfrm>
    </dsp:sp>
    <dsp:sp modelId="{06047ECA-7B3A-44AE-B72D-E9CFAE1EEF1E}">
      <dsp:nvSpPr>
        <dsp:cNvPr id="0" name=""/>
        <dsp:cNvSpPr/>
      </dsp:nvSpPr>
      <dsp:spPr>
        <a:xfrm rot="10800000">
          <a:off x="0" y="1750"/>
          <a:ext cx="3352128" cy="2363880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LLEGA A ESPAÑA EN  1759 A L A MUERTE DE SU HERMANO, FERNANDO VI, SIN DECENDENCIA.</a:t>
          </a:r>
          <a:endParaRPr lang="en-US" sz="1600" kern="1200"/>
        </a:p>
      </dsp:txBody>
      <dsp:txXfrm rot="10800000">
        <a:off x="0" y="1750"/>
        <a:ext cx="3352128" cy="1535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905794C-A7FF-C2CD-7475-61DFE4C42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461F56F-1679-8F38-A359-700FF86E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BE8FB1-E748-1C4B-7D7C-4983F04D8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5" y="4012163"/>
            <a:ext cx="10364452" cy="1790816"/>
          </a:xfrm>
        </p:spPr>
        <p:txBody>
          <a:bodyPr>
            <a:normAutofit fontScale="77500" lnSpcReduction="20000"/>
          </a:bodyPr>
          <a:lstStyle/>
          <a:p>
            <a:r>
              <a:rPr lang="es-ES" sz="5700" dirty="0">
                <a:solidFill>
                  <a:srgbClr val="FF0000"/>
                </a:solidFill>
              </a:rPr>
              <a:t>LOS BORBONES DEL SIGLO  </a:t>
            </a:r>
            <a:r>
              <a:rPr lang="es-ES" sz="5700" dirty="0" err="1">
                <a:solidFill>
                  <a:srgbClr val="FF0000"/>
                </a:solidFill>
              </a:rPr>
              <a:t>xviii</a:t>
            </a:r>
            <a:r>
              <a:rPr lang="es-ES" sz="5700" dirty="0">
                <a:solidFill>
                  <a:srgbClr val="FF0000"/>
                </a:solidFill>
              </a:rPr>
              <a:t>: </a:t>
            </a:r>
          </a:p>
          <a:p>
            <a:r>
              <a:rPr lang="es-ES" sz="5700" dirty="0">
                <a:solidFill>
                  <a:srgbClr val="FF0000"/>
                </a:solidFill>
              </a:rPr>
              <a:t>EL DESPOTISMO ILUSTRADO DE CARLOS III</a:t>
            </a:r>
          </a:p>
          <a:p>
            <a:endParaRPr lang="es-E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27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Un grupo de personas junto a un caballo&#10;&#10;Descripción generada automáticamente">
            <a:extLst>
              <a:ext uri="{FF2B5EF4-FFF2-40B4-BE49-F238E27FC236}">
                <a16:creationId xmlns:a16="http://schemas.microsoft.com/office/drawing/2014/main" id="{F5AEB84A-B911-41BB-8383-68FDA88C3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5" r="30031" b="2"/>
          <a:stretch/>
        </p:blipFill>
        <p:spPr bwMode="auto">
          <a:xfrm>
            <a:off x="7326217" y="10"/>
            <a:ext cx="486578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26A8098-C7EF-4746-B94D-665D4924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9152" y="275423"/>
            <a:ext cx="7685814" cy="594910"/>
          </a:xfrm>
        </p:spPr>
        <p:txBody>
          <a:bodyPr>
            <a:normAutofit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reformismo</a:t>
            </a:r>
            <a:r>
              <a:rPr lang="en-US" b="1" dirty="0"/>
              <a:t> </a:t>
            </a:r>
            <a:r>
              <a:rPr lang="en-US" b="1" dirty="0" err="1"/>
              <a:t>borbónico</a:t>
            </a:r>
            <a:endParaRPr lang="en-U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41041-042C-46CA-A6C5-C6CE8D2ED0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3893" y="1520890"/>
            <a:ext cx="6741987" cy="4270309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b="1" dirty="0"/>
              <a:t>      La Ilustración en España</a:t>
            </a:r>
          </a:p>
          <a:p>
            <a:pPr lvl="1" eaLnBrk="1" hangingPunct="1"/>
            <a:r>
              <a:rPr lang="es-ES" altLang="es-ES" b="1" dirty="0"/>
              <a:t>Pensadores Ilustrados acabaron apoyando la monarquía como la única forma de tener un poder fuerte para implementar las reformas. </a:t>
            </a:r>
          </a:p>
          <a:p>
            <a:pPr lvl="1" eaLnBrk="1" hangingPunct="1"/>
            <a:endParaRPr lang="es-ES" altLang="es-ES" b="1" dirty="0"/>
          </a:p>
          <a:p>
            <a:pPr lvl="1" eaLnBrk="1" hangingPunct="1"/>
            <a:endParaRPr lang="es-ES" altLang="es-ES" b="1" dirty="0"/>
          </a:p>
          <a:p>
            <a:pPr eaLnBrk="1" hangingPunct="1"/>
            <a:r>
              <a:rPr lang="es-ES" altLang="es-ES" b="1" dirty="0"/>
              <a:t>      Impidió la Expansión de las ideas</a:t>
            </a:r>
          </a:p>
          <a:p>
            <a:pPr lvl="1" eaLnBrk="1" hangingPunct="1"/>
            <a:r>
              <a:rPr lang="es-ES" altLang="es-ES" b="1" dirty="0"/>
              <a:t>La ausencia de amplios grupos de burgueses.</a:t>
            </a:r>
          </a:p>
          <a:p>
            <a:pPr lvl="1" eaLnBrk="1" hangingPunct="1"/>
            <a:r>
              <a:rPr lang="es-ES" altLang="es-ES" b="1" dirty="0"/>
              <a:t>Los medios intelectuales conservadores.</a:t>
            </a:r>
          </a:p>
          <a:p>
            <a:pPr lvl="1" eaLnBrk="1" hangingPunct="1"/>
            <a:r>
              <a:rPr lang="es-ES" altLang="es-ES" b="1" dirty="0"/>
              <a:t>El peso de la iglesia católica.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4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arlos III de España antes de ser el rey Carlos III">
            <a:extLst>
              <a:ext uri="{FF2B5EF4-FFF2-40B4-BE49-F238E27FC236}">
                <a16:creationId xmlns:a16="http://schemas.microsoft.com/office/drawing/2014/main" id="{E40AC060-3E86-3E30-04F3-2229AB886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1" r="21404"/>
          <a:stretch/>
        </p:blipFill>
        <p:spPr bwMode="auto">
          <a:xfrm>
            <a:off x="1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3" name="Picture 3082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D6E9F14-E44A-4CD8-9FE0-B4DDE50B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6408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s-ES" altLang="es-ES" b="1" dirty="0"/>
              <a:t>Carlos III (1759-1788)</a:t>
            </a:r>
            <a:br>
              <a:rPr lang="es-ES" altLang="es-ES" b="1" dirty="0"/>
            </a:br>
            <a:endParaRPr lang="en-US" b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2C09BC-EB1C-440B-9320-2EDF1CA08C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6408" y="2367092"/>
            <a:ext cx="3352128" cy="3881309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110000"/>
              </a:lnSpc>
            </a:pPr>
            <a:r>
              <a:rPr lang="es-ES" altLang="es-ES" sz="1500" b="1"/>
              <a:t>Aplica el despotismo ilustrado</a:t>
            </a:r>
          </a:p>
          <a:p>
            <a:pPr marL="457200" lvl="1" indent="0" eaLnBrk="1" hangingPunct="1">
              <a:lnSpc>
                <a:spcPct val="110000"/>
              </a:lnSpc>
              <a:buNone/>
            </a:pPr>
            <a:endParaRPr lang="es-ES" altLang="es-ES" sz="1500" b="1"/>
          </a:p>
          <a:p>
            <a:pPr lvl="1" eaLnBrk="1" hangingPunct="1">
              <a:lnSpc>
                <a:spcPct val="110000"/>
              </a:lnSpc>
            </a:pPr>
            <a:r>
              <a:rPr lang="es-ES" altLang="es-ES" sz="1500" b="1"/>
              <a:t>Se rodea de ministros ilustrados.</a:t>
            </a:r>
          </a:p>
          <a:p>
            <a:pPr marL="457200" lvl="1" indent="0" eaLnBrk="1" hangingPunct="1">
              <a:lnSpc>
                <a:spcPct val="110000"/>
              </a:lnSpc>
              <a:buNone/>
            </a:pPr>
            <a:endParaRPr lang="es-ES" altLang="es-ES" sz="1500" b="1"/>
          </a:p>
          <a:p>
            <a:pPr lvl="1" eaLnBrk="1" hangingPunct="1">
              <a:lnSpc>
                <a:spcPct val="110000"/>
              </a:lnSpc>
            </a:pPr>
            <a:r>
              <a:rPr lang="es-ES" altLang="es-ES" sz="1500" b="1"/>
              <a:t>ANTES DE SER REY DE ESPAÑA FUE REY DE NÁPOLES.</a:t>
            </a:r>
          </a:p>
          <a:p>
            <a:pPr lvl="1" eaLnBrk="1" hangingPunct="1">
              <a:lnSpc>
                <a:spcPct val="110000"/>
              </a:lnSpc>
            </a:pPr>
            <a:endParaRPr lang="es-ES" altLang="es-ES" sz="1500" b="1"/>
          </a:p>
          <a:p>
            <a:pPr lvl="1" eaLnBrk="1" hangingPunct="1">
              <a:lnSpc>
                <a:spcPct val="110000"/>
              </a:lnSpc>
            </a:pPr>
            <a:r>
              <a:rPr lang="es-ES" altLang="es-ES" sz="1500" b="1"/>
              <a:t>SE LE CONOCE COMO EL MERJOR ALCALDE DE MADRID.</a:t>
            </a:r>
          </a:p>
          <a:p>
            <a:pPr lvl="1" eaLnBrk="1" hangingPunct="1">
              <a:lnSpc>
                <a:spcPct val="110000"/>
              </a:lnSpc>
            </a:pPr>
            <a:endParaRPr lang="es-ES" altLang="es-ES" sz="1500" b="1"/>
          </a:p>
          <a:p>
            <a:pPr lvl="1" eaLnBrk="1" hangingPunct="1">
              <a:lnSpc>
                <a:spcPct val="110000"/>
              </a:lnSpc>
            </a:pPr>
            <a:endParaRPr lang="es-ES" altLang="es-ES" sz="1500"/>
          </a:p>
        </p:txBody>
      </p:sp>
    </p:spTree>
    <p:extLst>
      <p:ext uri="{BB962C8B-B14F-4D97-AF65-F5344CB8AC3E}">
        <p14:creationId xmlns:p14="http://schemas.microsoft.com/office/powerpoint/2010/main" val="2712427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6" name="Rectangle 5135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8" name="Rectangle 5137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40" name="Picture 5139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96CFEF12-8E50-9850-3177-FE052BDAF77E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3" r="-1" b="-1"/>
          <a:stretch/>
        </p:blipFill>
        <p:spPr bwMode="auto">
          <a:xfrm>
            <a:off x="1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31" name="CuadroTexto 4">
            <a:extLst>
              <a:ext uri="{FF2B5EF4-FFF2-40B4-BE49-F238E27FC236}">
                <a16:creationId xmlns:a16="http://schemas.microsoft.com/office/drawing/2014/main" id="{9315069E-A519-1558-2FFB-FCD6D26449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588593"/>
              </p:ext>
            </p:extLst>
          </p:nvPr>
        </p:nvGraphicFramePr>
        <p:xfrm>
          <a:off x="8196408" y="2367092"/>
          <a:ext cx="3352128" cy="388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2BA65BF-369F-F007-AAD9-9B8D9B675AC6}"/>
              </a:ext>
            </a:extLst>
          </p:cNvPr>
          <p:cNvSpPr/>
          <p:nvPr/>
        </p:nvSpPr>
        <p:spPr>
          <a:xfrm>
            <a:off x="8080310" y="771525"/>
            <a:ext cx="3778898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/>
              <a:t>REFORMAS DE CARLOS III</a:t>
            </a:r>
          </a:p>
        </p:txBody>
      </p:sp>
    </p:spTree>
    <p:extLst>
      <p:ext uri="{BB962C8B-B14F-4D97-AF65-F5344CB8AC3E}">
        <p14:creationId xmlns:p14="http://schemas.microsoft.com/office/powerpoint/2010/main" val="286411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2" name="Picture 6161">
            <a:extLst>
              <a:ext uri="{FF2B5EF4-FFF2-40B4-BE49-F238E27FC236}">
                <a16:creationId xmlns:a16="http://schemas.microsoft.com/office/drawing/2014/main" id="{5F86BEAF-FD24-4827-AD37-6785EBC9C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173" name="Rectangle 6163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74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B938130-9D44-EC60-B72F-218AAA27FB66}"/>
              </a:ext>
            </a:extLst>
          </p:cNvPr>
          <p:cNvSpPr/>
          <p:nvPr/>
        </p:nvSpPr>
        <p:spPr>
          <a:xfrm>
            <a:off x="643463" y="2367092"/>
            <a:ext cx="3352128" cy="38813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228600" defTabSz="914400">
              <a:lnSpc>
                <a:spcPct val="120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cap="all">
                <a:solidFill>
                  <a:schemeClr val="tx1"/>
                </a:solidFill>
              </a:rPr>
              <a:t>Reforma la enseñanza</a:t>
            </a:r>
            <a:endParaRPr lang="en-US" cap="all">
              <a:solidFill>
                <a:schemeClr val="tx1"/>
              </a:solidFill>
            </a:endParaRPr>
          </a:p>
          <a:p>
            <a:pPr marL="742950" lvl="1" indent="-228600" defTabSz="914400">
              <a:lnSpc>
                <a:spcPct val="120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cap="all">
                <a:solidFill>
                  <a:schemeClr val="tx1"/>
                </a:solidFill>
              </a:rPr>
              <a:t>La creación de escuelas de primaria.</a:t>
            </a:r>
            <a:endParaRPr lang="en-US" cap="all">
              <a:solidFill>
                <a:schemeClr val="tx1"/>
              </a:solidFill>
            </a:endParaRPr>
          </a:p>
          <a:p>
            <a:pPr marL="742950" lvl="1" indent="-228600" defTabSz="914400">
              <a:lnSpc>
                <a:spcPct val="120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cap="all">
                <a:solidFill>
                  <a:schemeClr val="tx1"/>
                </a:solidFill>
              </a:rPr>
              <a:t>Reforma los estudios universitarios</a:t>
            </a:r>
            <a:endParaRPr lang="en-US" cap="all">
              <a:solidFill>
                <a:schemeClr val="tx1"/>
              </a:solidFill>
            </a:endParaRPr>
          </a:p>
          <a:p>
            <a:pPr marL="742950" lvl="1" indent="-228600" defTabSz="914400">
              <a:lnSpc>
                <a:spcPct val="120000"/>
              </a:lnSpc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cap="all">
                <a:solidFill>
                  <a:schemeClr val="tx1"/>
                </a:solidFill>
              </a:rPr>
              <a:t>Crea escuelas técnicas y científicas</a:t>
            </a:r>
            <a:endParaRPr lang="en-US" cap="all">
              <a:solidFill>
                <a:schemeClr val="tx1"/>
              </a:solidFill>
            </a:endParaRPr>
          </a:p>
        </p:txBody>
      </p:sp>
      <p:sp>
        <p:nvSpPr>
          <p:cNvPr id="6175" name="Rectangle 6167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Carlos III comiendo ante su corte - Colección - Museo Nacional del Prado">
            <a:extLst>
              <a:ext uri="{FF2B5EF4-FFF2-40B4-BE49-F238E27FC236}">
                <a16:creationId xmlns:a16="http://schemas.microsoft.com/office/drawing/2014/main" id="{4FF19BD9-B07B-89F6-0099-4C3C5E6AF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r="7469" b="1"/>
          <a:stretch/>
        </p:blipFill>
        <p:spPr bwMode="auto">
          <a:xfrm>
            <a:off x="4712842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6169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85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9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394BDB9-EB17-2CBF-9F4E-4D0A57AA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3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REFORMAS ECONÓMICAS</a:t>
            </a:r>
            <a:endParaRPr lang="es-ES"/>
          </a:p>
        </p:txBody>
      </p:sp>
      <p:sp>
        <p:nvSpPr>
          <p:cNvPr id="7174" name="Content Placeholder 7173">
            <a:extLst>
              <a:ext uri="{FF2B5EF4-FFF2-40B4-BE49-F238E27FC236}">
                <a16:creationId xmlns:a16="http://schemas.microsoft.com/office/drawing/2014/main" id="{7A9E92EA-29FE-9564-7CA9-657E6B76A1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463" y="2367092"/>
            <a:ext cx="3352128" cy="3881309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Expansión de compañías </a:t>
            </a:r>
            <a:r>
              <a:rPr lang="es-E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comercialES</a:t>
            </a: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(negocios de café, tabaco y azúcar).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Instalación de manufacturas reales (vidrio, cerámica, tapices).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1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ProteCCIÓN</a:t>
            </a:r>
            <a:r>
              <a:rPr lang="es-E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Y  creación manufacturas privadas como textiles de catalán y siderurgia</a:t>
            </a:r>
            <a:endParaRPr lang="en-US" sz="1800" dirty="0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Un grupo de personas frente a un edificio&#10;&#10;Descripción generada automáticamente">
            <a:extLst>
              <a:ext uri="{FF2B5EF4-FFF2-40B4-BE49-F238E27FC236}">
                <a16:creationId xmlns:a16="http://schemas.microsoft.com/office/drawing/2014/main" id="{A5A7D0AF-C562-DF6D-7F2B-6934C47BA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2" r="8401" b="2"/>
          <a:stretch/>
        </p:blipFill>
        <p:spPr bwMode="auto">
          <a:xfrm>
            <a:off x="4712842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7182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25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undefined">
            <a:extLst>
              <a:ext uri="{FF2B5EF4-FFF2-40B4-BE49-F238E27FC236}">
                <a16:creationId xmlns:a16="http://schemas.microsoft.com/office/drawing/2014/main" id="{8CB36AED-EBB2-8B9B-8F98-BC5A7F908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r="26611"/>
          <a:stretch/>
        </p:blipFill>
        <p:spPr bwMode="auto">
          <a:xfrm>
            <a:off x="1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1" name="Picture 10250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8699A5E-C86F-9EC6-E36E-94520801F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6408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REFORMAS ECONÓMICAS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DA61BF-35E8-FD17-52A7-12CD6C58D0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6408" y="2367092"/>
            <a:ext cx="3352128" cy="3881309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1765 da libertad del precio del trigo.</a:t>
            </a:r>
            <a:endParaRPr lang="es-E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1778 decreta libertad de comercio con América para los puertos españoles. </a:t>
            </a:r>
            <a:endParaRPr lang="es-E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381946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45F6C55-0317-790D-859E-75BE89C69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0"/>
            <a:ext cx="1079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93301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249</Words>
  <Application>Microsoft Office PowerPoint</Application>
  <PresentationFormat>Panorámica</PresentationFormat>
  <Paragraphs>35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Arial</vt:lpstr>
      <vt:lpstr>Tw Cen MT</vt:lpstr>
      <vt:lpstr>Gota</vt:lpstr>
      <vt:lpstr>Presentación de PowerPoint</vt:lpstr>
      <vt:lpstr>El reformismo borbónico</vt:lpstr>
      <vt:lpstr>Carlos III (1759-1788) </vt:lpstr>
      <vt:lpstr>Presentación de PowerPoint</vt:lpstr>
      <vt:lpstr>Presentación de PowerPoint</vt:lpstr>
      <vt:lpstr>REFORMAS ECONÓMICAS</vt:lpstr>
      <vt:lpstr>REFORMAS ECONÓMICAS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España en el siglo XVIII: entre luces y sombras: Una nueva dinastía</dc:title>
  <dc:creator>Maria Sanz</dc:creator>
  <cp:lastModifiedBy>Maria Sanz</cp:lastModifiedBy>
  <cp:revision>6</cp:revision>
  <dcterms:created xsi:type="dcterms:W3CDTF">2020-10-08T18:03:22Z</dcterms:created>
  <dcterms:modified xsi:type="dcterms:W3CDTF">2024-07-27T15:29:21Z</dcterms:modified>
</cp:coreProperties>
</file>