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65" r:id="rId3"/>
    <p:sldId id="266" r:id="rId4"/>
    <p:sldId id="267" r:id="rId5"/>
    <p:sldId id="268" r:id="rId6"/>
    <p:sldId id="269" r:id="rId7"/>
    <p:sldId id="270" r:id="rId8"/>
    <p:sldId id="271" r:id="rId9"/>
    <p:sldId id="272" r:id="rId10"/>
    <p:sldId id="273" r:id="rId11"/>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04" autoAdjust="0"/>
    <p:restoredTop sz="94660"/>
  </p:normalViewPr>
  <p:slideViewPr>
    <p:cSldViewPr snapToGrid="0">
      <p:cViewPr>
        <p:scale>
          <a:sx n="73" d="100"/>
          <a:sy n="73" d="100"/>
        </p:scale>
        <p:origin x="1104" y="269"/>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B7886FF2-F5E3-4519-AFE7-8F5CBF3C3D66}" type="datetimeFigureOut">
              <a:rPr lang="es-ES" smtClean="0"/>
              <a:pPr/>
              <a:t>30/07/2024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FF242306-0BB2-4E57-ADF7-6185656A47AB}" type="slidenum">
              <a:rPr lang="es-ES" smtClean="0"/>
              <a:pPr/>
              <a:t>‹Nº›</a:t>
            </a:fld>
            <a:endParaRPr lang="es-ES"/>
          </a:p>
        </p:txBody>
      </p:sp>
    </p:spTree>
    <p:extLst>
      <p:ext uri="{BB962C8B-B14F-4D97-AF65-F5344CB8AC3E}">
        <p14:creationId xmlns:p14="http://schemas.microsoft.com/office/powerpoint/2010/main" val="2575951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B7886FF2-F5E3-4519-AFE7-8F5CBF3C3D66}" type="datetimeFigureOut">
              <a:rPr lang="es-ES" smtClean="0"/>
              <a:pPr/>
              <a:t>30/07/2024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FF242306-0BB2-4E57-ADF7-6185656A47AB}" type="slidenum">
              <a:rPr lang="es-ES" smtClean="0"/>
              <a:pPr/>
              <a:t>‹Nº›</a:t>
            </a:fld>
            <a:endParaRPr lang="es-ES"/>
          </a:p>
        </p:txBody>
      </p:sp>
    </p:spTree>
    <p:extLst>
      <p:ext uri="{BB962C8B-B14F-4D97-AF65-F5344CB8AC3E}">
        <p14:creationId xmlns:p14="http://schemas.microsoft.com/office/powerpoint/2010/main" val="2535954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B7886FF2-F5E3-4519-AFE7-8F5CBF3C3D66}" type="datetimeFigureOut">
              <a:rPr lang="es-ES" smtClean="0"/>
              <a:pPr/>
              <a:t>30/07/2024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FF242306-0BB2-4E57-ADF7-6185656A47AB}" type="slidenum">
              <a:rPr lang="es-ES" smtClean="0"/>
              <a:pPr/>
              <a:t>‹Nº›</a:t>
            </a:fld>
            <a:endParaRPr lang="es-ES"/>
          </a:p>
        </p:txBody>
      </p:sp>
    </p:spTree>
    <p:extLst>
      <p:ext uri="{BB962C8B-B14F-4D97-AF65-F5344CB8AC3E}">
        <p14:creationId xmlns:p14="http://schemas.microsoft.com/office/powerpoint/2010/main" val="771170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B7886FF2-F5E3-4519-AFE7-8F5CBF3C3D66}" type="datetimeFigureOut">
              <a:rPr lang="es-ES" smtClean="0"/>
              <a:pPr/>
              <a:t>30/07/2024</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FF242306-0BB2-4E57-ADF7-6185656A47AB}" type="slidenum">
              <a:rPr lang="es-ES" smtClean="0"/>
              <a:pPr/>
              <a:t>‹Nº›</a:t>
            </a:fld>
            <a:endParaRPr lang="es-ES"/>
          </a:p>
        </p:txBody>
      </p:sp>
    </p:spTree>
    <p:extLst>
      <p:ext uri="{BB962C8B-B14F-4D97-AF65-F5344CB8AC3E}">
        <p14:creationId xmlns:p14="http://schemas.microsoft.com/office/powerpoint/2010/main" val="4101558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B7886FF2-F5E3-4519-AFE7-8F5CBF3C3D66}" type="datetimeFigureOut">
              <a:rPr lang="es-ES" smtClean="0"/>
              <a:pPr/>
              <a:t>30/07/2024</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FF242306-0BB2-4E57-ADF7-6185656A47AB}" type="slidenum">
              <a:rPr lang="es-ES" smtClean="0"/>
              <a:pPr/>
              <a:t>‹Nº›</a:t>
            </a:fld>
            <a:endParaRPr lang="es-ES"/>
          </a:p>
        </p:txBody>
      </p:sp>
    </p:spTree>
    <p:extLst>
      <p:ext uri="{BB962C8B-B14F-4D97-AF65-F5344CB8AC3E}">
        <p14:creationId xmlns:p14="http://schemas.microsoft.com/office/powerpoint/2010/main" val="1577489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B7886FF2-F5E3-4519-AFE7-8F5CBF3C3D66}" type="datetimeFigureOut">
              <a:rPr lang="es-ES" smtClean="0"/>
              <a:pPr/>
              <a:t>30/07/2024</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FF242306-0BB2-4E57-ADF7-6185656A47AB}" type="slidenum">
              <a:rPr lang="es-ES" smtClean="0"/>
              <a:pPr/>
              <a:t>‹Nº›</a:t>
            </a:fld>
            <a:endParaRPr lang="es-ES"/>
          </a:p>
        </p:txBody>
      </p:sp>
    </p:spTree>
    <p:extLst>
      <p:ext uri="{BB962C8B-B14F-4D97-AF65-F5344CB8AC3E}">
        <p14:creationId xmlns:p14="http://schemas.microsoft.com/office/powerpoint/2010/main" val="2506644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7886FF2-F5E3-4519-AFE7-8F5CBF3C3D66}" type="datetimeFigureOut">
              <a:rPr lang="es-ES" smtClean="0"/>
              <a:pPr/>
              <a:t>30/07/2024</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FF242306-0BB2-4E57-ADF7-6185656A47AB}" type="slidenum">
              <a:rPr lang="es-ES" smtClean="0"/>
              <a:pPr/>
              <a:t>‹Nº›</a:t>
            </a:fld>
            <a:endParaRPr lang="es-ES"/>
          </a:p>
        </p:txBody>
      </p:sp>
    </p:spTree>
    <p:extLst>
      <p:ext uri="{BB962C8B-B14F-4D97-AF65-F5344CB8AC3E}">
        <p14:creationId xmlns:p14="http://schemas.microsoft.com/office/powerpoint/2010/main" val="2668691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B7886FF2-F5E3-4519-AFE7-8F5CBF3C3D66}" type="datetimeFigureOut">
              <a:rPr lang="es-ES" smtClean="0"/>
              <a:pPr/>
              <a:t>30/07/2024</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FF242306-0BB2-4E57-ADF7-6185656A47AB}" type="slidenum">
              <a:rPr lang="es-ES" smtClean="0"/>
              <a:pPr/>
              <a:t>‹Nº›</a:t>
            </a:fld>
            <a:endParaRPr lang="es-ES"/>
          </a:p>
        </p:txBody>
      </p:sp>
    </p:spTree>
    <p:extLst>
      <p:ext uri="{BB962C8B-B14F-4D97-AF65-F5344CB8AC3E}">
        <p14:creationId xmlns:p14="http://schemas.microsoft.com/office/powerpoint/2010/main" val="3380942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B7886FF2-F5E3-4519-AFE7-8F5CBF3C3D66}" type="datetimeFigureOut">
              <a:rPr lang="es-ES" smtClean="0"/>
              <a:pPr/>
              <a:t>30/07/2024</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FF242306-0BB2-4E57-ADF7-6185656A47AB}" type="slidenum">
              <a:rPr lang="es-ES" smtClean="0"/>
              <a:pPr/>
              <a:t>‹Nº›</a:t>
            </a:fld>
            <a:endParaRPr lang="es-ES"/>
          </a:p>
        </p:txBody>
      </p:sp>
    </p:spTree>
    <p:extLst>
      <p:ext uri="{BB962C8B-B14F-4D97-AF65-F5344CB8AC3E}">
        <p14:creationId xmlns:p14="http://schemas.microsoft.com/office/powerpoint/2010/main" val="2110577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B7886FF2-F5E3-4519-AFE7-8F5CBF3C3D66}" type="datetimeFigureOut">
              <a:rPr lang="es-ES" smtClean="0"/>
              <a:pPr/>
              <a:t>30/07/2024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FF242306-0BB2-4E57-ADF7-6185656A47AB}" type="slidenum">
              <a:rPr lang="es-ES" smtClean="0"/>
              <a:pPr/>
              <a:t>‹Nº›</a:t>
            </a:fld>
            <a:endParaRPr lang="es-ES"/>
          </a:p>
        </p:txBody>
      </p:sp>
    </p:spTree>
    <p:extLst>
      <p:ext uri="{BB962C8B-B14F-4D97-AF65-F5344CB8AC3E}">
        <p14:creationId xmlns:p14="http://schemas.microsoft.com/office/powerpoint/2010/main" val="2056659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B7886FF2-F5E3-4519-AFE7-8F5CBF3C3D66}" type="datetimeFigureOut">
              <a:rPr lang="es-ES" smtClean="0"/>
              <a:pPr/>
              <a:t>30/07/2024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FF242306-0BB2-4E57-ADF7-6185656A47AB}" type="slidenum">
              <a:rPr lang="es-ES" smtClean="0"/>
              <a:pPr/>
              <a:t>‹Nº›</a:t>
            </a:fld>
            <a:endParaRPr lang="es-ES"/>
          </a:p>
        </p:txBody>
      </p:sp>
    </p:spTree>
    <p:extLst>
      <p:ext uri="{BB962C8B-B14F-4D97-AF65-F5344CB8AC3E}">
        <p14:creationId xmlns:p14="http://schemas.microsoft.com/office/powerpoint/2010/main" val="4180144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886FF2-F5E3-4519-AFE7-8F5CBF3C3D66}" type="datetimeFigureOut">
              <a:rPr lang="es-ES" smtClean="0"/>
              <a:pPr/>
              <a:t>30/07/2024</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242306-0BB2-4E57-ADF7-6185656A47AB}" type="slidenum">
              <a:rPr lang="es-ES" smtClean="0"/>
              <a:pPr/>
              <a:t>‹Nº›</a:t>
            </a:fld>
            <a:endParaRPr lang="es-ES"/>
          </a:p>
        </p:txBody>
      </p:sp>
    </p:spTree>
    <p:extLst>
      <p:ext uri="{BB962C8B-B14F-4D97-AF65-F5344CB8AC3E}">
        <p14:creationId xmlns:p14="http://schemas.microsoft.com/office/powerpoint/2010/main" val="277113748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Charles_IV_of_Spain#cite_note-2"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4E7614E4-01D1-6233-86C0-75764EEAA8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0684" b="6500"/>
          <a:stretch/>
        </p:blipFill>
        <p:spPr bwMode="auto">
          <a:xfrm>
            <a:off x="-3047"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arcador de texto 3">
            <a:extLst>
              <a:ext uri="{FF2B5EF4-FFF2-40B4-BE49-F238E27FC236}">
                <a16:creationId xmlns:a16="http://schemas.microsoft.com/office/drawing/2014/main" id="{8B662EB7-FD76-F56F-ECA7-4A22952DB087}"/>
              </a:ext>
            </a:extLst>
          </p:cNvPr>
          <p:cNvSpPr>
            <a:spLocks noGrp="1"/>
          </p:cNvSpPr>
          <p:nvPr>
            <p:ph type="body" idx="1"/>
          </p:nvPr>
        </p:nvSpPr>
        <p:spPr>
          <a:xfrm>
            <a:off x="1987296" y="5876544"/>
            <a:ext cx="9171154" cy="829056"/>
          </a:xfrm>
          <a:effectLst>
            <a:outerShdw blurRad="50800" dist="38100" dir="2700000" algn="tl" rotWithShape="0">
              <a:prstClr val="black">
                <a:alpha val="40000"/>
              </a:prstClr>
            </a:outerShdw>
          </a:effectLst>
        </p:spPr>
        <p:txBody>
          <a:bodyPr vert="horz" lIns="91440" tIns="45720" rIns="91440" bIns="45720" rtlCol="0">
            <a:normAutofit fontScale="92500" lnSpcReduction="20000"/>
          </a:bodyPr>
          <a:lstStyle/>
          <a:p>
            <a:pPr algn="ctr"/>
            <a:r>
              <a:rPr lang="en-US" sz="3600" dirty="0">
                <a:solidFill>
                  <a:srgbClr val="FFFFFF"/>
                </a:solidFill>
              </a:rPr>
              <a:t>CHARLES  IV AND THE FALL OF THE ANCIEN REGIME IN SPAIN</a:t>
            </a:r>
          </a:p>
        </p:txBody>
      </p:sp>
    </p:spTree>
    <p:extLst>
      <p:ext uri="{BB962C8B-B14F-4D97-AF65-F5344CB8AC3E}">
        <p14:creationId xmlns:p14="http://schemas.microsoft.com/office/powerpoint/2010/main" val="3140874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C7F4BDD-1E2B-EEE0-7F66-DD30640AC4F3}"/>
              </a:ext>
            </a:extLst>
          </p:cNvPr>
          <p:cNvSpPr>
            <a:spLocks noGrp="1"/>
          </p:cNvSpPr>
          <p:nvPr>
            <p:ph type="title"/>
          </p:nvPr>
        </p:nvSpPr>
        <p:spPr>
          <a:xfrm>
            <a:off x="5297762" y="329184"/>
            <a:ext cx="6251110" cy="1783080"/>
          </a:xfrm>
        </p:spPr>
        <p:txBody>
          <a:bodyPr anchor="b">
            <a:normAutofit/>
          </a:bodyPr>
          <a:lstStyle/>
          <a:p>
            <a:r>
              <a:rPr lang="es-ES" sz="5400" b="1"/>
              <a:t>INTRODUCTION</a:t>
            </a:r>
          </a:p>
        </p:txBody>
      </p:sp>
      <p:pic>
        <p:nvPicPr>
          <p:cNvPr id="2050" name="Picture 2" descr="undefined">
            <a:extLst>
              <a:ext uri="{FF2B5EF4-FFF2-40B4-BE49-F238E27FC236}">
                <a16:creationId xmlns:a16="http://schemas.microsoft.com/office/drawing/2014/main" id="{32406238-22B5-F72E-7CCB-65E141A927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652" r="2951"/>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057"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2EB3FFDE-9CFB-147E-107A-B666EA54FE40}"/>
              </a:ext>
            </a:extLst>
          </p:cNvPr>
          <p:cNvSpPr>
            <a:spLocks noGrp="1"/>
          </p:cNvSpPr>
          <p:nvPr>
            <p:ph idx="1"/>
          </p:nvPr>
        </p:nvSpPr>
        <p:spPr>
          <a:xfrm>
            <a:off x="5297762" y="2706624"/>
            <a:ext cx="6251110" cy="3483864"/>
          </a:xfrm>
        </p:spPr>
        <p:txBody>
          <a:bodyPr>
            <a:normAutofit/>
          </a:bodyPr>
          <a:lstStyle/>
          <a:p>
            <a:r>
              <a:rPr lang="en-US" sz="1900" kern="100">
                <a:effectLst/>
                <a:ea typeface="Aptos" panose="020B0004020202020204" pitchFamily="34" charset="0"/>
                <a:cs typeface="Times New Roman" panose="02020603050405020304" pitchFamily="18" charset="0"/>
              </a:rPr>
              <a:t>During his reign, Spain entered a series of disadvantageous alliances and his regime constantly sought cash to deal with the exigencies of war. He detested his son and heir Ferdinand, who led the unsuccessful Conspiracy of El Escorial and later forced Charles's abdication after the Tumult of Aranjuez in March 1808, along with the ouster of his widely hated first minister Manuel de Godoy. Summoned to Bayonne by Napoleon Bonaparte, who forced Ferdinand VII to abdicate, Charles IV also abdicated, paving the way for Napoleon to place his older brother Joseph Bonaparte on the throne of Spain. The reign of Charles IV turned out to be a major turning point in Spanish history.</a:t>
            </a:r>
            <a:r>
              <a:rPr lang="es-ES" sz="1900" u="sng" kern="100" baseline="30000">
                <a:effectLst/>
                <a:ea typeface="Aptos" panose="020B0004020202020204" pitchFamily="34" charset="0"/>
                <a:cs typeface="Times New Roman" panose="02020603050405020304" pitchFamily="18" charset="0"/>
                <a:hlinkClick r:id="rId3"/>
              </a:rPr>
              <a:t>[</a:t>
            </a:r>
            <a:endParaRPr lang="es-ES" sz="1900" kern="100">
              <a:effectLst/>
              <a:ea typeface="Aptos" panose="020B0004020202020204" pitchFamily="34" charset="0"/>
              <a:cs typeface="Times New Roman" panose="02020603050405020304" pitchFamily="18" charset="0"/>
            </a:endParaRPr>
          </a:p>
          <a:p>
            <a:endParaRPr lang="es-ES" sz="1900"/>
          </a:p>
        </p:txBody>
      </p:sp>
    </p:spTree>
    <p:extLst>
      <p:ext uri="{BB962C8B-B14F-4D97-AF65-F5344CB8AC3E}">
        <p14:creationId xmlns:p14="http://schemas.microsoft.com/office/powerpoint/2010/main" val="2216462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3" name="Rectangle 1032">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ítulo 1">
            <a:extLst>
              <a:ext uri="{FF2B5EF4-FFF2-40B4-BE49-F238E27FC236}">
                <a16:creationId xmlns:a16="http://schemas.microsoft.com/office/drawing/2014/main" id="{90E20E39-5A52-AD7E-7493-2C0058C998B7}"/>
              </a:ext>
            </a:extLst>
          </p:cNvPr>
          <p:cNvSpPr>
            <a:spLocks noGrp="1"/>
          </p:cNvSpPr>
          <p:nvPr>
            <p:ph type="title"/>
          </p:nvPr>
        </p:nvSpPr>
        <p:spPr>
          <a:xfrm>
            <a:off x="1295400" y="669925"/>
            <a:ext cx="4800600" cy="1325563"/>
          </a:xfrm>
        </p:spPr>
        <p:txBody>
          <a:bodyPr anchor="b">
            <a:normAutofit/>
          </a:bodyPr>
          <a:lstStyle/>
          <a:p>
            <a:r>
              <a:rPr lang="es-ES" b="1">
                <a:solidFill>
                  <a:schemeClr val="bg1"/>
                </a:solidFill>
              </a:rPr>
              <a:t>BEGINNING OF THE REIGN</a:t>
            </a:r>
          </a:p>
        </p:txBody>
      </p:sp>
      <p:cxnSp>
        <p:nvCxnSpPr>
          <p:cNvPr id="1035" name="Straight Connector 1034">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775891B6-2FC0-CB03-D929-A8E8556BE94C}"/>
              </a:ext>
            </a:extLst>
          </p:cNvPr>
          <p:cNvSpPr>
            <a:spLocks noGrp="1"/>
          </p:cNvSpPr>
          <p:nvPr>
            <p:ph idx="1"/>
          </p:nvPr>
        </p:nvSpPr>
        <p:spPr>
          <a:xfrm>
            <a:off x="1295400" y="2288833"/>
            <a:ext cx="4800600" cy="3711571"/>
          </a:xfrm>
        </p:spPr>
        <p:txBody>
          <a:bodyPr>
            <a:normAutofit/>
          </a:bodyPr>
          <a:lstStyle/>
          <a:p>
            <a:pPr algn="just"/>
            <a:r>
              <a:rPr lang="en-US" sz="2000" b="1" dirty="0">
                <a:solidFill>
                  <a:schemeClr val="bg1"/>
                </a:solidFill>
                <a:effectLst/>
                <a:latin typeface="Calibri" panose="020F0502020204030204" pitchFamily="34" charset="0"/>
                <a:ea typeface="Aptos" panose="020B0004020202020204" pitchFamily="34" charset="0"/>
              </a:rPr>
              <a:t>Upon ascending to the throne, Charles IV intended to maintain the policies of his father and, accordingly, retained his prime minister, the Count of </a:t>
            </a:r>
            <a:r>
              <a:rPr lang="en-US" sz="2000" b="1" dirty="0" err="1">
                <a:solidFill>
                  <a:schemeClr val="bg1"/>
                </a:solidFill>
                <a:effectLst/>
                <a:latin typeface="Calibri" panose="020F0502020204030204" pitchFamily="34" charset="0"/>
                <a:ea typeface="Aptos" panose="020B0004020202020204" pitchFamily="34" charset="0"/>
              </a:rPr>
              <a:t>Floridablanca</a:t>
            </a:r>
            <a:r>
              <a:rPr lang="en-US" sz="2000" b="1" dirty="0">
                <a:solidFill>
                  <a:schemeClr val="bg1"/>
                </a:solidFill>
                <a:effectLst/>
                <a:latin typeface="Calibri" panose="020F0502020204030204" pitchFamily="34" charset="0"/>
                <a:ea typeface="Aptos" panose="020B0004020202020204" pitchFamily="34" charset="0"/>
              </a:rPr>
              <a:t>. </a:t>
            </a:r>
          </a:p>
          <a:p>
            <a:pPr marL="0" indent="0">
              <a:buNone/>
            </a:pPr>
            <a:endParaRPr lang="en-US" sz="2000" b="1" dirty="0">
              <a:solidFill>
                <a:schemeClr val="bg1"/>
              </a:solidFill>
              <a:effectLst/>
              <a:latin typeface="Calibri" panose="020F0502020204030204" pitchFamily="34" charset="0"/>
              <a:ea typeface="Aptos" panose="020B0004020202020204" pitchFamily="34" charset="0"/>
            </a:endParaRPr>
          </a:p>
          <a:p>
            <a:pPr algn="just"/>
            <a:r>
              <a:rPr lang="en-US" sz="2000" b="1" dirty="0">
                <a:solidFill>
                  <a:schemeClr val="bg1"/>
                </a:solidFill>
                <a:effectLst/>
                <a:latin typeface="Calibri" panose="020F0502020204030204" pitchFamily="34" charset="0"/>
                <a:ea typeface="Aptos" panose="020B0004020202020204" pitchFamily="34" charset="0"/>
              </a:rPr>
              <a:t>In 1792, </a:t>
            </a:r>
            <a:r>
              <a:rPr lang="en-US" sz="2000" b="1" dirty="0" err="1">
                <a:solidFill>
                  <a:schemeClr val="bg1"/>
                </a:solidFill>
                <a:effectLst/>
                <a:latin typeface="Calibri" panose="020F0502020204030204" pitchFamily="34" charset="0"/>
                <a:ea typeface="Aptos" panose="020B0004020202020204" pitchFamily="34" charset="0"/>
              </a:rPr>
              <a:t>Floridablanca</a:t>
            </a:r>
            <a:r>
              <a:rPr lang="en-US" sz="2000" b="1" dirty="0">
                <a:solidFill>
                  <a:schemeClr val="bg1"/>
                </a:solidFill>
                <a:effectLst/>
                <a:latin typeface="Calibri" panose="020F0502020204030204" pitchFamily="34" charset="0"/>
                <a:ea typeface="Aptos" panose="020B0004020202020204" pitchFamily="34" charset="0"/>
              </a:rPr>
              <a:t> was replaced with the Count of Aranda. However, in the wake of the war against Republican France, Manuel Godoy emerged as Prime Minister </a:t>
            </a:r>
            <a:r>
              <a:rPr lang="en-US" sz="2000" b="1" dirty="0">
                <a:solidFill>
                  <a:schemeClr val="bg1"/>
                </a:solidFill>
                <a:latin typeface="Calibri" panose="020F0502020204030204" pitchFamily="34" charset="0"/>
                <a:ea typeface="Aptos" panose="020B0004020202020204" pitchFamily="34" charset="0"/>
              </a:rPr>
              <a:t>replacing Count of Aranda.</a:t>
            </a:r>
            <a:endParaRPr lang="es-ES" sz="2000" dirty="0">
              <a:solidFill>
                <a:schemeClr val="bg1"/>
              </a:solidFill>
            </a:endParaRPr>
          </a:p>
        </p:txBody>
      </p:sp>
      <p:pic>
        <p:nvPicPr>
          <p:cNvPr id="1028" name="Picture 4" descr="Un grupo de personas de pie&#10;&#10;Descripción generada automáticamente con confianza media">
            <a:extLst>
              <a:ext uri="{FF2B5EF4-FFF2-40B4-BE49-F238E27FC236}">
                <a16:creationId xmlns:a16="http://schemas.microsoft.com/office/drawing/2014/main" id="{CD9E23D0-4CA8-6A97-2FB6-6323665E999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554257" y="369913"/>
            <a:ext cx="1770511" cy="2784532"/>
          </a:xfrm>
          <a:prstGeom prst="rect">
            <a:avLst/>
          </a:prstGeom>
          <a:noFill/>
          <a:extLst>
            <a:ext uri="{909E8E84-426E-40DD-AFC4-6F175D3DCCD1}">
              <a14:hiddenFill xmlns:a14="http://schemas.microsoft.com/office/drawing/2010/main">
                <a:solidFill>
                  <a:srgbClr val="FFFFFF"/>
                </a:solidFill>
              </a14:hiddenFill>
            </a:ext>
          </a:extLst>
        </p:spPr>
      </p:pic>
      <p:sp>
        <p:nvSpPr>
          <p:cNvPr id="1037" name="Rectangle 1036">
            <a:extLst>
              <a:ext uri="{FF2B5EF4-FFF2-40B4-BE49-F238E27FC236}">
                <a16:creationId xmlns:a16="http://schemas.microsoft.com/office/drawing/2014/main" id="{C87417AF-190E-4D6E-AFA6-7D3E84B0B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1603" y="182859"/>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undefined">
            <a:extLst>
              <a:ext uri="{FF2B5EF4-FFF2-40B4-BE49-F238E27FC236}">
                <a16:creationId xmlns:a16="http://schemas.microsoft.com/office/drawing/2014/main" id="{BAE80469-AB02-CCCD-DA55-E0B136CE243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750494" y="3730267"/>
            <a:ext cx="2164973" cy="2784532"/>
          </a:xfrm>
          <a:prstGeom prst="rect">
            <a:avLst/>
          </a:prstGeom>
          <a:noFill/>
          <a:extLst>
            <a:ext uri="{909E8E84-426E-40DD-AFC4-6F175D3DCCD1}">
              <a14:hiddenFill xmlns:a14="http://schemas.microsoft.com/office/drawing/2010/main">
                <a:solidFill>
                  <a:srgbClr val="FFFFFF"/>
                </a:solidFill>
              </a14:hiddenFill>
            </a:ext>
          </a:extLst>
        </p:spPr>
      </p:pic>
      <p:sp>
        <p:nvSpPr>
          <p:cNvPr id="1039" name="Rectangle 1038">
            <a:extLst>
              <a:ext uri="{FF2B5EF4-FFF2-40B4-BE49-F238E27FC236}">
                <a16:creationId xmlns:a16="http://schemas.microsoft.com/office/drawing/2014/main" id="{80B30ED8-273E-4C07-8568-2FE5CC5C48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5071" y="3543213"/>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9270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0" name="Rectangle 2059">
            <a:extLst>
              <a:ext uri="{FF2B5EF4-FFF2-40B4-BE49-F238E27FC236}">
                <a16:creationId xmlns:a16="http://schemas.microsoft.com/office/drawing/2014/main" id="{394842B0-684D-44CC-B4BC-D13331CFD2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44B6365-B15B-81DA-4C0B-447C863B7D11}"/>
              </a:ext>
            </a:extLst>
          </p:cNvPr>
          <p:cNvSpPr>
            <a:spLocks noGrp="1"/>
          </p:cNvSpPr>
          <p:nvPr>
            <p:ph type="title"/>
          </p:nvPr>
        </p:nvSpPr>
        <p:spPr>
          <a:xfrm>
            <a:off x="640080" y="329184"/>
            <a:ext cx="6894576" cy="1783080"/>
          </a:xfrm>
        </p:spPr>
        <p:txBody>
          <a:bodyPr anchor="b">
            <a:normAutofit fontScale="90000"/>
          </a:bodyPr>
          <a:lstStyle/>
          <a:p>
            <a:pPr algn="ctr"/>
            <a:r>
              <a:rPr lang="es-ES" sz="6100" b="1" dirty="0"/>
              <a:t>FIRST STAGE OF GODOY AS PRIME MINISTER</a:t>
            </a:r>
          </a:p>
        </p:txBody>
      </p:sp>
      <p:sp>
        <p:nvSpPr>
          <p:cNvPr id="2062" name="sketch line">
            <a:extLst>
              <a:ext uri="{FF2B5EF4-FFF2-40B4-BE49-F238E27FC236}">
                <a16:creationId xmlns:a16="http://schemas.microsoft.com/office/drawing/2014/main" id="{4C2A3DC3-F495-4B99-9FF3-3FB30D632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82ACB023-8BA2-381D-949B-681AECEB194B}"/>
              </a:ext>
            </a:extLst>
          </p:cNvPr>
          <p:cNvSpPr>
            <a:spLocks noGrp="1"/>
          </p:cNvSpPr>
          <p:nvPr>
            <p:ph idx="1"/>
          </p:nvPr>
        </p:nvSpPr>
        <p:spPr>
          <a:xfrm>
            <a:off x="640080" y="2706624"/>
            <a:ext cx="6894576" cy="3483864"/>
          </a:xfrm>
        </p:spPr>
        <p:txBody>
          <a:bodyPr>
            <a:normAutofit/>
          </a:bodyPr>
          <a:lstStyle/>
          <a:p>
            <a:pPr algn="just"/>
            <a:br>
              <a:rPr lang="en-US" sz="1700" b="1" dirty="0"/>
            </a:br>
            <a:r>
              <a:rPr lang="en-US" sz="1700" b="1" i="0" dirty="0">
                <a:effectLst/>
                <a:latin typeface="Arial" panose="020B0604020202020204" pitchFamily="34" charset="0"/>
              </a:rPr>
              <a:t>The French Revolution conditioned Spanish politics. His first measures were aimed at saving the life of Louis XVI. Despite the efforts of all the European courts, the French monarch was guillotined in 1793.</a:t>
            </a:r>
          </a:p>
          <a:p>
            <a:pPr algn="just"/>
            <a:r>
              <a:rPr lang="en-US" sz="1700" b="1" i="0" dirty="0">
                <a:effectLst/>
                <a:latin typeface="Arial" panose="020B0604020202020204" pitchFamily="34" charset="0"/>
              </a:rPr>
              <a:t>This generalized a war of the European powers against revolutionary France known as the War of the Convention, in which Spain participated and was defeated by republican France.</a:t>
            </a:r>
          </a:p>
          <a:p>
            <a:pPr algn="just"/>
            <a:r>
              <a:rPr lang="es-ES" sz="1700" b="1" dirty="0"/>
              <a:t>Godoy </a:t>
            </a:r>
            <a:r>
              <a:rPr lang="es-ES" sz="1700" b="1" dirty="0" err="1"/>
              <a:t>signed</a:t>
            </a:r>
            <a:r>
              <a:rPr lang="es-ES" sz="1700" b="1" dirty="0"/>
              <a:t> </a:t>
            </a:r>
            <a:r>
              <a:rPr lang="es-ES" sz="1700" b="1" dirty="0" err="1"/>
              <a:t>the</a:t>
            </a:r>
            <a:r>
              <a:rPr lang="es-ES" sz="1700" b="1" dirty="0"/>
              <a:t> </a:t>
            </a:r>
            <a:r>
              <a:rPr lang="es-ES" sz="1700" b="1" dirty="0" err="1"/>
              <a:t>Peace</a:t>
            </a:r>
            <a:r>
              <a:rPr lang="es-ES" sz="1700" b="1" dirty="0"/>
              <a:t> </a:t>
            </a:r>
            <a:r>
              <a:rPr lang="es-ES" sz="1700" b="1" dirty="0" err="1"/>
              <a:t>of</a:t>
            </a:r>
            <a:r>
              <a:rPr lang="es-ES" sz="1700" b="1" dirty="0"/>
              <a:t> </a:t>
            </a:r>
            <a:r>
              <a:rPr lang="es-ES" sz="1700" b="1" dirty="0" err="1"/>
              <a:t>Basel</a:t>
            </a:r>
            <a:r>
              <a:rPr lang="es-ES" sz="1700" b="1" dirty="0"/>
              <a:t> </a:t>
            </a:r>
            <a:r>
              <a:rPr lang="es-ES" sz="1700" b="1" dirty="0" err="1"/>
              <a:t>with</a:t>
            </a:r>
            <a:r>
              <a:rPr lang="es-ES" sz="1700" b="1" dirty="0"/>
              <a:t> France in 1795. </a:t>
            </a:r>
            <a:r>
              <a:rPr lang="es-ES" sz="1700" b="1" dirty="0" err="1"/>
              <a:t>The</a:t>
            </a:r>
            <a:r>
              <a:rPr lang="es-ES" sz="1700" b="1" dirty="0"/>
              <a:t> French </a:t>
            </a:r>
            <a:r>
              <a:rPr lang="es-ES" sz="1700" b="1" dirty="0" err="1"/>
              <a:t>returned</a:t>
            </a:r>
            <a:r>
              <a:rPr lang="es-ES" sz="1700" b="1" dirty="0"/>
              <a:t> </a:t>
            </a:r>
            <a:r>
              <a:rPr lang="es-ES" sz="1700" b="1" dirty="0" err="1"/>
              <a:t>the</a:t>
            </a:r>
            <a:r>
              <a:rPr lang="es-ES" sz="1700" b="1" dirty="0"/>
              <a:t> </a:t>
            </a:r>
            <a:r>
              <a:rPr lang="es-ES" sz="1700" b="1" dirty="0" err="1"/>
              <a:t>occupied</a:t>
            </a:r>
            <a:r>
              <a:rPr lang="es-ES" sz="1700" b="1" dirty="0"/>
              <a:t> places </a:t>
            </a:r>
            <a:r>
              <a:rPr lang="es-ES" sz="1700" b="1" dirty="0" err="1"/>
              <a:t>to</a:t>
            </a:r>
            <a:r>
              <a:rPr lang="es-ES" sz="1700" b="1" dirty="0"/>
              <a:t> </a:t>
            </a:r>
            <a:r>
              <a:rPr lang="es-ES" sz="1700" b="1" dirty="0" err="1"/>
              <a:t>Spain</a:t>
            </a:r>
            <a:r>
              <a:rPr lang="es-ES" sz="1700" b="1" dirty="0"/>
              <a:t> in Exchange </a:t>
            </a:r>
            <a:r>
              <a:rPr lang="es-ES" sz="1700" b="1" dirty="0" err="1"/>
              <a:t>of</a:t>
            </a:r>
            <a:r>
              <a:rPr lang="es-ES" sz="1700" b="1" dirty="0"/>
              <a:t> </a:t>
            </a:r>
            <a:r>
              <a:rPr lang="es-ES" sz="1700" b="1" dirty="0" err="1"/>
              <a:t>part</a:t>
            </a:r>
            <a:r>
              <a:rPr lang="es-ES" sz="1700" b="1" dirty="0"/>
              <a:t> </a:t>
            </a:r>
            <a:r>
              <a:rPr lang="es-ES" sz="1700" b="1" dirty="0" err="1"/>
              <a:t>of</a:t>
            </a:r>
            <a:r>
              <a:rPr lang="es-ES" sz="1700" b="1" dirty="0"/>
              <a:t> </a:t>
            </a:r>
            <a:r>
              <a:rPr lang="es-ES" sz="1700" b="1" dirty="0" err="1"/>
              <a:t>the</a:t>
            </a:r>
            <a:r>
              <a:rPr lang="es-ES" sz="1700" b="1" dirty="0"/>
              <a:t> </a:t>
            </a:r>
            <a:r>
              <a:rPr lang="es-ES" sz="1700" b="1" dirty="0" err="1"/>
              <a:t>island</a:t>
            </a:r>
            <a:r>
              <a:rPr lang="es-ES" sz="1700" b="1" dirty="0"/>
              <a:t> </a:t>
            </a:r>
            <a:r>
              <a:rPr lang="es-ES" sz="1700" b="1" dirty="0" err="1"/>
              <a:t>of</a:t>
            </a:r>
            <a:r>
              <a:rPr lang="es-ES" sz="1700" b="1" dirty="0"/>
              <a:t> </a:t>
            </a:r>
            <a:r>
              <a:rPr lang="es-ES" sz="1700" b="1" dirty="0" err="1"/>
              <a:t>Hispaniola</a:t>
            </a:r>
            <a:r>
              <a:rPr lang="es-ES" sz="1700" b="1" dirty="0"/>
              <a:t>. In </a:t>
            </a:r>
            <a:r>
              <a:rPr lang="es-ES" sz="1700" b="1" dirty="0" err="1"/>
              <a:t>gratitude</a:t>
            </a:r>
            <a:r>
              <a:rPr lang="es-ES" sz="1700" b="1" dirty="0"/>
              <a:t>, Charles IV </a:t>
            </a:r>
            <a:r>
              <a:rPr lang="es-ES" sz="1700" b="1" dirty="0" err="1"/>
              <a:t>granted</a:t>
            </a:r>
            <a:r>
              <a:rPr lang="es-ES" sz="1700" b="1" dirty="0"/>
              <a:t> Godoy </a:t>
            </a:r>
            <a:r>
              <a:rPr lang="es-ES" sz="1700" b="1" dirty="0" err="1"/>
              <a:t>the</a:t>
            </a:r>
            <a:r>
              <a:rPr lang="es-ES" sz="1700" b="1" dirty="0"/>
              <a:t> </a:t>
            </a:r>
            <a:r>
              <a:rPr lang="es-ES" sz="1700" b="1" dirty="0" err="1"/>
              <a:t>title</a:t>
            </a:r>
            <a:r>
              <a:rPr lang="es-ES" sz="1700" b="1" dirty="0"/>
              <a:t> </a:t>
            </a:r>
            <a:r>
              <a:rPr lang="es-ES" sz="1700" b="1" dirty="0" err="1"/>
              <a:t>of</a:t>
            </a:r>
            <a:r>
              <a:rPr lang="es-ES" sz="1700" b="1" dirty="0"/>
              <a:t> Prince </a:t>
            </a:r>
            <a:r>
              <a:rPr lang="es-ES" sz="1700" b="1" dirty="0" err="1"/>
              <a:t>of</a:t>
            </a:r>
            <a:r>
              <a:rPr lang="es-ES" sz="1700" b="1" dirty="0"/>
              <a:t> </a:t>
            </a:r>
            <a:r>
              <a:rPr lang="es-ES" sz="1700" b="1" dirty="0" err="1"/>
              <a:t>Peace</a:t>
            </a:r>
            <a:r>
              <a:rPr lang="es-ES" sz="1700" b="1" dirty="0"/>
              <a:t>.</a:t>
            </a:r>
          </a:p>
          <a:p>
            <a:endParaRPr lang="es-ES" sz="1700" dirty="0"/>
          </a:p>
        </p:txBody>
      </p:sp>
      <p:pic>
        <p:nvPicPr>
          <p:cNvPr id="2053" name="Picture 5" descr="undefined">
            <a:extLst>
              <a:ext uri="{FF2B5EF4-FFF2-40B4-BE49-F238E27FC236}">
                <a16:creationId xmlns:a16="http://schemas.microsoft.com/office/drawing/2014/main" id="{C579A33C-70D9-D5A2-F97B-A58F66367B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8381" r="640" b="3"/>
          <a:stretch/>
        </p:blipFill>
        <p:spPr bwMode="auto">
          <a:xfrm>
            <a:off x="8156454" y="-7"/>
            <a:ext cx="4035547" cy="4178808"/>
          </a:xfrm>
          <a:custGeom>
            <a:avLst/>
            <a:gdLst/>
            <a:ahLst/>
            <a:cxnLst/>
            <a:rect l="l" t="t" r="r" b="b"/>
            <a:pathLst>
              <a:path w="4035547" h="4178808">
                <a:moveTo>
                  <a:pt x="14988" y="0"/>
                </a:moveTo>
                <a:lnTo>
                  <a:pt x="4035547" y="0"/>
                </a:lnTo>
                <a:lnTo>
                  <a:pt x="4035547" y="4161794"/>
                </a:lnTo>
                <a:lnTo>
                  <a:pt x="3918602" y="4164199"/>
                </a:lnTo>
                <a:cubicBezTo>
                  <a:pt x="3673497" y="4178956"/>
                  <a:pt x="3428120" y="4172295"/>
                  <a:pt x="3183014" y="4175560"/>
                </a:cubicBezTo>
                <a:cubicBezTo>
                  <a:pt x="2855121" y="4180001"/>
                  <a:pt x="2527499" y="4168639"/>
                  <a:pt x="2199742" y="4167595"/>
                </a:cubicBezTo>
                <a:cubicBezTo>
                  <a:pt x="2132562" y="4167334"/>
                  <a:pt x="2065110" y="4170729"/>
                  <a:pt x="1998202" y="4175952"/>
                </a:cubicBezTo>
                <a:cubicBezTo>
                  <a:pt x="1905507" y="4183005"/>
                  <a:pt x="1814033" y="4174124"/>
                  <a:pt x="1722153" y="4165766"/>
                </a:cubicBezTo>
                <a:cubicBezTo>
                  <a:pt x="1611407" y="4155711"/>
                  <a:pt x="1500933" y="4164591"/>
                  <a:pt x="1390867" y="4176214"/>
                </a:cubicBezTo>
                <a:lnTo>
                  <a:pt x="1348076" y="4178808"/>
                </a:lnTo>
                <a:lnTo>
                  <a:pt x="597587" y="4178808"/>
                </a:lnTo>
                <a:lnTo>
                  <a:pt x="507890" y="4175773"/>
                </a:lnTo>
                <a:cubicBezTo>
                  <a:pt x="403218" y="4174810"/>
                  <a:pt x="298546" y="4175691"/>
                  <a:pt x="193840" y="4176214"/>
                </a:cubicBezTo>
                <a:lnTo>
                  <a:pt x="2757" y="4175742"/>
                </a:lnTo>
                <a:lnTo>
                  <a:pt x="2810" y="4034870"/>
                </a:lnTo>
                <a:cubicBezTo>
                  <a:pt x="5629" y="3979851"/>
                  <a:pt x="10539" y="3924896"/>
                  <a:pt x="15416" y="3870068"/>
                </a:cubicBezTo>
                <a:cubicBezTo>
                  <a:pt x="23018" y="3799731"/>
                  <a:pt x="25045" y="3728899"/>
                  <a:pt x="21498" y="3658244"/>
                </a:cubicBezTo>
                <a:cubicBezTo>
                  <a:pt x="17063" y="3602147"/>
                  <a:pt x="10095" y="3546050"/>
                  <a:pt x="8828" y="3489953"/>
                </a:cubicBezTo>
                <a:cubicBezTo>
                  <a:pt x="6548" y="3389688"/>
                  <a:pt x="7434" y="3289424"/>
                  <a:pt x="13262" y="3189160"/>
                </a:cubicBezTo>
                <a:cubicBezTo>
                  <a:pt x="16176" y="3138901"/>
                  <a:pt x="20864" y="3089150"/>
                  <a:pt x="22891" y="3038510"/>
                </a:cubicBezTo>
                <a:cubicBezTo>
                  <a:pt x="24918" y="2987870"/>
                  <a:pt x="28973" y="2936723"/>
                  <a:pt x="17444" y="2887098"/>
                </a:cubicBezTo>
                <a:cubicBezTo>
                  <a:pt x="-2068" y="2802699"/>
                  <a:pt x="12249" y="2718680"/>
                  <a:pt x="16430" y="2634534"/>
                </a:cubicBezTo>
                <a:cubicBezTo>
                  <a:pt x="18964" y="2582244"/>
                  <a:pt x="34168" y="2528685"/>
                  <a:pt x="20738" y="2477919"/>
                </a:cubicBezTo>
                <a:cubicBezTo>
                  <a:pt x="-421" y="2398342"/>
                  <a:pt x="13389" y="2320415"/>
                  <a:pt x="20738" y="2242107"/>
                </a:cubicBezTo>
                <a:cubicBezTo>
                  <a:pt x="29213" y="2168001"/>
                  <a:pt x="27718" y="2093082"/>
                  <a:pt x="16303" y="2019369"/>
                </a:cubicBezTo>
                <a:cubicBezTo>
                  <a:pt x="1986" y="1946239"/>
                  <a:pt x="1986" y="1871028"/>
                  <a:pt x="16303" y="1797899"/>
                </a:cubicBezTo>
                <a:cubicBezTo>
                  <a:pt x="28162" y="1737537"/>
                  <a:pt x="29530" y="1675589"/>
                  <a:pt x="20357" y="1614758"/>
                </a:cubicBezTo>
                <a:cubicBezTo>
                  <a:pt x="14149" y="1571226"/>
                  <a:pt x="3000" y="1527947"/>
                  <a:pt x="1480" y="1484415"/>
                </a:cubicBezTo>
                <a:cubicBezTo>
                  <a:pt x="-1662" y="1393377"/>
                  <a:pt x="200" y="1302238"/>
                  <a:pt x="7055" y="1211417"/>
                </a:cubicBezTo>
                <a:cubicBezTo>
                  <a:pt x="15036" y="1107980"/>
                  <a:pt x="30366" y="1004923"/>
                  <a:pt x="19724" y="900725"/>
                </a:cubicBezTo>
                <a:cubicBezTo>
                  <a:pt x="16050" y="864934"/>
                  <a:pt x="8575" y="829270"/>
                  <a:pt x="7815" y="793353"/>
                </a:cubicBezTo>
                <a:cubicBezTo>
                  <a:pt x="6168" y="726087"/>
                  <a:pt x="5407" y="659710"/>
                  <a:pt x="9208" y="590286"/>
                </a:cubicBezTo>
                <a:cubicBezTo>
                  <a:pt x="13009" y="520863"/>
                  <a:pt x="27452" y="450424"/>
                  <a:pt x="17697" y="382270"/>
                </a:cubicBezTo>
                <a:cubicBezTo>
                  <a:pt x="7941" y="314115"/>
                  <a:pt x="14276" y="247103"/>
                  <a:pt x="20611" y="180218"/>
                </a:cubicBezTo>
                <a:cubicBezTo>
                  <a:pt x="23652" y="148426"/>
                  <a:pt x="25711" y="116982"/>
                  <a:pt x="25156" y="85665"/>
                </a:cubicBezTo>
                <a:close/>
              </a:path>
            </a:pathLst>
          </a:custGeom>
          <a:noFill/>
          <a:extLst>
            <a:ext uri="{909E8E84-426E-40DD-AFC4-6F175D3DCCD1}">
              <a14:hiddenFill xmlns:a14="http://schemas.microsoft.com/office/drawing/2010/main">
                <a:solidFill>
                  <a:srgbClr val="FFFFFF"/>
                </a:solidFill>
              </a14:hiddenFill>
            </a:ext>
          </a:extLst>
        </p:spPr>
      </p:pic>
      <p:pic>
        <p:nvPicPr>
          <p:cNvPr id="2055" name="Picture 7" descr="Manuel Godoy, Duque de Alcudia, &quot;Príncipe de la Paz&quot;, 1801 - Francisco de Goya">
            <a:extLst>
              <a:ext uri="{FF2B5EF4-FFF2-40B4-BE49-F238E27FC236}">
                <a16:creationId xmlns:a16="http://schemas.microsoft.com/office/drawing/2014/main" id="{EC6DCC8A-D848-C735-9652-505A1ADB61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8233" r="-1" b="-1"/>
          <a:stretch/>
        </p:blipFill>
        <p:spPr bwMode="auto">
          <a:xfrm>
            <a:off x="8144356" y="4267201"/>
            <a:ext cx="4047645" cy="2590808"/>
          </a:xfrm>
          <a:custGeom>
            <a:avLst/>
            <a:gdLst/>
            <a:ahLst/>
            <a:cxnLst/>
            <a:rect l="l" t="t" r="r" b="b"/>
            <a:pathLst>
              <a:path w="4047645" h="2495811">
                <a:moveTo>
                  <a:pt x="2441891" y="4"/>
                </a:moveTo>
                <a:cubicBezTo>
                  <a:pt x="2489381" y="-78"/>
                  <a:pt x="2536882" y="1163"/>
                  <a:pt x="2584383" y="4428"/>
                </a:cubicBezTo>
                <a:cubicBezTo>
                  <a:pt x="2744314" y="17813"/>
                  <a:pt x="2904989" y="21079"/>
                  <a:pt x="3065367" y="14222"/>
                </a:cubicBezTo>
                <a:cubicBezTo>
                  <a:pt x="3194244" y="5694"/>
                  <a:pt x="3323514" y="4206"/>
                  <a:pt x="3452568" y="9782"/>
                </a:cubicBezTo>
                <a:cubicBezTo>
                  <a:pt x="3572813" y="16442"/>
                  <a:pt x="3693059" y="23233"/>
                  <a:pt x="3813712" y="19315"/>
                </a:cubicBezTo>
                <a:cubicBezTo>
                  <a:pt x="3861755" y="17748"/>
                  <a:pt x="3909121" y="15789"/>
                  <a:pt x="3956758" y="13177"/>
                </a:cubicBezTo>
                <a:lnTo>
                  <a:pt x="4047645" y="9696"/>
                </a:lnTo>
                <a:lnTo>
                  <a:pt x="4047645" y="2495811"/>
                </a:lnTo>
                <a:lnTo>
                  <a:pt x="28177" y="2495811"/>
                </a:lnTo>
                <a:lnTo>
                  <a:pt x="28782" y="2485852"/>
                </a:lnTo>
                <a:cubicBezTo>
                  <a:pt x="31911" y="2365446"/>
                  <a:pt x="35027" y="2245002"/>
                  <a:pt x="38157" y="2124521"/>
                </a:cubicBezTo>
                <a:cubicBezTo>
                  <a:pt x="38284" y="2119444"/>
                  <a:pt x="39171" y="2114494"/>
                  <a:pt x="39171" y="2109417"/>
                </a:cubicBezTo>
                <a:cubicBezTo>
                  <a:pt x="48166" y="1995573"/>
                  <a:pt x="53107" y="1881729"/>
                  <a:pt x="18899" y="1770550"/>
                </a:cubicBezTo>
                <a:cubicBezTo>
                  <a:pt x="15871" y="1760104"/>
                  <a:pt x="14262" y="1749304"/>
                  <a:pt x="14084" y="1738440"/>
                </a:cubicBezTo>
                <a:cubicBezTo>
                  <a:pt x="12413" y="1641514"/>
                  <a:pt x="16644" y="1544587"/>
                  <a:pt x="26754" y="1448181"/>
                </a:cubicBezTo>
                <a:cubicBezTo>
                  <a:pt x="31949" y="1389038"/>
                  <a:pt x="26754" y="1329006"/>
                  <a:pt x="43478" y="1270498"/>
                </a:cubicBezTo>
                <a:cubicBezTo>
                  <a:pt x="50864" y="1241421"/>
                  <a:pt x="55109" y="1211634"/>
                  <a:pt x="56147" y="1181656"/>
                </a:cubicBezTo>
                <a:cubicBezTo>
                  <a:pt x="59948" y="1109060"/>
                  <a:pt x="38537" y="1040779"/>
                  <a:pt x="18139" y="972244"/>
                </a:cubicBezTo>
                <a:cubicBezTo>
                  <a:pt x="7370" y="935945"/>
                  <a:pt x="-5426" y="898886"/>
                  <a:pt x="2429" y="860811"/>
                </a:cubicBezTo>
                <a:cubicBezTo>
                  <a:pt x="16707" y="802251"/>
                  <a:pt x="24854" y="742359"/>
                  <a:pt x="26754" y="682112"/>
                </a:cubicBezTo>
                <a:cubicBezTo>
                  <a:pt x="26754" y="639468"/>
                  <a:pt x="16365" y="597712"/>
                  <a:pt x="20039" y="555195"/>
                </a:cubicBezTo>
                <a:cubicBezTo>
                  <a:pt x="28211" y="472712"/>
                  <a:pt x="30238" y="389734"/>
                  <a:pt x="26121" y="306946"/>
                </a:cubicBezTo>
                <a:cubicBezTo>
                  <a:pt x="26095" y="273846"/>
                  <a:pt x="29846" y="240848"/>
                  <a:pt x="37270" y="208585"/>
                </a:cubicBezTo>
                <a:cubicBezTo>
                  <a:pt x="46506" y="151651"/>
                  <a:pt x="48419" y="93777"/>
                  <a:pt x="42971" y="36360"/>
                </a:cubicBezTo>
                <a:lnTo>
                  <a:pt x="38853" y="8429"/>
                </a:lnTo>
                <a:lnTo>
                  <a:pt x="56649" y="7824"/>
                </a:lnTo>
                <a:cubicBezTo>
                  <a:pt x="210497" y="-156"/>
                  <a:pt x="364754" y="3162"/>
                  <a:pt x="518087" y="17748"/>
                </a:cubicBezTo>
                <a:cubicBezTo>
                  <a:pt x="626567" y="25440"/>
                  <a:pt x="735534" y="24213"/>
                  <a:pt x="843809" y="14092"/>
                </a:cubicBezTo>
                <a:cubicBezTo>
                  <a:pt x="1042499" y="-1711"/>
                  <a:pt x="1240782" y="10958"/>
                  <a:pt x="1439065" y="21666"/>
                </a:cubicBezTo>
                <a:cubicBezTo>
                  <a:pt x="1631105" y="32113"/>
                  <a:pt x="1823010" y="24408"/>
                  <a:pt x="2015050" y="17487"/>
                </a:cubicBezTo>
                <a:cubicBezTo>
                  <a:pt x="2157045" y="12394"/>
                  <a:pt x="2299420" y="249"/>
                  <a:pt x="2441891" y="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5886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5" name="Rectangle 3084">
            <a:extLst>
              <a:ext uri="{FF2B5EF4-FFF2-40B4-BE49-F238E27FC236}">
                <a16:creationId xmlns:a16="http://schemas.microsoft.com/office/drawing/2014/main" id="{63F5877B-98C7-49DD-83AB-0F6F57CB6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80" name="Picture 8">
            <a:extLst>
              <a:ext uri="{FF2B5EF4-FFF2-40B4-BE49-F238E27FC236}">
                <a16:creationId xmlns:a16="http://schemas.microsoft.com/office/drawing/2014/main" id="{8E023830-B068-6875-6A3A-09971934E4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62" r="1" b="1"/>
          <a:stretch/>
        </p:blipFill>
        <p:spPr bwMode="auto">
          <a:xfrm>
            <a:off x="7364078"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a:noFill/>
          <a:extLst>
            <a:ext uri="{909E8E84-426E-40DD-AFC4-6F175D3DCCD1}">
              <a14:hiddenFill xmlns:a14="http://schemas.microsoft.com/office/drawing/2010/main">
                <a:solidFill>
                  <a:srgbClr val="FFFFFF"/>
                </a:solidFill>
              </a14:hiddenFill>
            </a:ext>
          </a:extLst>
        </p:spPr>
      </p:pic>
      <p:pic>
        <p:nvPicPr>
          <p:cNvPr id="3078" name="Picture 6" descr="TRATADO DE SAN ILDEFONSO DE 1803 - Fotografías, ilustraciones e imágenes de  stock - Album">
            <a:extLst>
              <a:ext uri="{FF2B5EF4-FFF2-40B4-BE49-F238E27FC236}">
                <a16:creationId xmlns:a16="http://schemas.microsoft.com/office/drawing/2014/main" id="{741A8976-E76B-1E94-5FA9-4B3B279136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2586" r="22560" b="2"/>
          <a:stretch/>
        </p:blipFill>
        <p:spPr bwMode="auto">
          <a:xfrm>
            <a:off x="3119360"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3087" name="Freeform: Shape 3086">
            <a:extLst>
              <a:ext uri="{FF2B5EF4-FFF2-40B4-BE49-F238E27FC236}">
                <a16:creationId xmlns:a16="http://schemas.microsoft.com/office/drawing/2014/main" id="{4EA91930-66BC-4C41-B4F5-C31EB216F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089" name="Freeform: Shape 3088">
            <a:extLst>
              <a:ext uri="{FF2B5EF4-FFF2-40B4-BE49-F238E27FC236}">
                <a16:creationId xmlns:a16="http://schemas.microsoft.com/office/drawing/2014/main" id="{6313CF8F-B436-401E-9575-DE0F8E8B5B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69C1C1C6-5E3D-1657-78DB-F1C8FBABFBB0}"/>
              </a:ext>
            </a:extLst>
          </p:cNvPr>
          <p:cNvSpPr>
            <a:spLocks noGrp="1"/>
          </p:cNvSpPr>
          <p:nvPr>
            <p:ph type="title"/>
          </p:nvPr>
        </p:nvSpPr>
        <p:spPr>
          <a:xfrm>
            <a:off x="448056" y="681038"/>
            <a:ext cx="2804504" cy="1325563"/>
          </a:xfrm>
        </p:spPr>
        <p:txBody>
          <a:bodyPr anchor="ctr">
            <a:normAutofit/>
          </a:bodyPr>
          <a:lstStyle/>
          <a:p>
            <a:br>
              <a:rPr lang="es-ES" sz="2800"/>
            </a:br>
            <a:br>
              <a:rPr lang="es-ES" sz="2800"/>
            </a:br>
            <a:endParaRPr lang="es-ES" sz="2800"/>
          </a:p>
        </p:txBody>
      </p:sp>
      <p:sp>
        <p:nvSpPr>
          <p:cNvPr id="3091" name="Rectangle 3090">
            <a:extLst>
              <a:ext uri="{FF2B5EF4-FFF2-40B4-BE49-F238E27FC236}">
                <a16:creationId xmlns:a16="http://schemas.microsoft.com/office/drawing/2014/main" id="{2A38CFE9-C30A-4551-ACCB-D5808FBC39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093" name="Rectangle 3092">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1">
            <a:extLst>
              <a:ext uri="{FF2B5EF4-FFF2-40B4-BE49-F238E27FC236}">
                <a16:creationId xmlns:a16="http://schemas.microsoft.com/office/drawing/2014/main" id="{3D346D85-91EC-7723-2472-016E47C3C089}"/>
              </a:ext>
            </a:extLst>
          </p:cNvPr>
          <p:cNvSpPr>
            <a:spLocks noGrp="1" noChangeArrowheads="1"/>
          </p:cNvSpPr>
          <p:nvPr>
            <p:ph idx="1"/>
          </p:nvPr>
        </p:nvSpPr>
        <p:spPr bwMode="auto">
          <a:xfrm>
            <a:off x="448056" y="2258171"/>
            <a:ext cx="2804504" cy="3918792"/>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12696" rIns="0" bIns="-12696" numCol="1" anchorCtr="0" compatLnSpc="1">
            <a:prstTxWarp prst="textNoShape">
              <a:avLst/>
            </a:prstTxWarp>
            <a:normAutofit/>
          </a:bodyPr>
          <a:lstStyle/>
          <a:p>
            <a:r>
              <a:rPr lang="es-ES" sz="1800" b="1"/>
              <a:t>In 1796, after the reign of Terror, Godoy signed the Treaty of San Ildefonso wiht France.  Spain became an allí of France and this caused the confrontation with Great Britain. The Spanish navy was defeated and the British occupied Trinidad and Puerto Rico. This caused the fall of Godoy in 1798</a:t>
            </a:r>
          </a:p>
        </p:txBody>
      </p:sp>
    </p:spTree>
    <p:extLst>
      <p:ext uri="{BB962C8B-B14F-4D97-AF65-F5344CB8AC3E}">
        <p14:creationId xmlns:p14="http://schemas.microsoft.com/office/powerpoint/2010/main" val="1721682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6" name="Rectangle 4105">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8" name="Rectangle 4107">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EE37750-365E-BA42-4D56-1C145711BCA5}"/>
              </a:ext>
            </a:extLst>
          </p:cNvPr>
          <p:cNvSpPr>
            <a:spLocks noGrp="1"/>
          </p:cNvSpPr>
          <p:nvPr>
            <p:ph type="title"/>
          </p:nvPr>
        </p:nvSpPr>
        <p:spPr>
          <a:xfrm>
            <a:off x="3970366" y="609600"/>
            <a:ext cx="4267200" cy="1351472"/>
          </a:xfrm>
        </p:spPr>
        <p:txBody>
          <a:bodyPr>
            <a:normAutofit/>
          </a:bodyPr>
          <a:lstStyle/>
          <a:p>
            <a:pPr algn="ctr"/>
            <a:r>
              <a:rPr lang="es-ES" sz="3100" b="1" dirty="0">
                <a:solidFill>
                  <a:schemeClr val="tx1">
                    <a:lumMod val="85000"/>
                    <a:lumOff val="15000"/>
                  </a:schemeClr>
                </a:solidFill>
              </a:rPr>
              <a:t>GODOY´S SECOND TURN AS PRIME MINISTER</a:t>
            </a:r>
          </a:p>
        </p:txBody>
      </p:sp>
      <p:pic>
        <p:nvPicPr>
          <p:cNvPr id="4099" name="Picture 3" descr="undefined">
            <a:extLst>
              <a:ext uri="{FF2B5EF4-FFF2-40B4-BE49-F238E27FC236}">
                <a16:creationId xmlns:a16="http://schemas.microsoft.com/office/drawing/2014/main" id="{3FBE5F22-4A61-EA4A-651B-F52D42F90A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863" r="2176"/>
          <a:stretch/>
        </p:blipFill>
        <p:spPr bwMode="auto">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4" name="Rectangle 1">
            <a:extLst>
              <a:ext uri="{FF2B5EF4-FFF2-40B4-BE49-F238E27FC236}">
                <a16:creationId xmlns:a16="http://schemas.microsoft.com/office/drawing/2014/main" id="{75513A53-21EA-6713-89D4-69B251AB6D95}"/>
              </a:ext>
            </a:extLst>
          </p:cNvPr>
          <p:cNvSpPr>
            <a:spLocks noGrp="1" noChangeArrowheads="1"/>
          </p:cNvSpPr>
          <p:nvPr>
            <p:ph idx="1"/>
          </p:nvPr>
        </p:nvSpPr>
        <p:spPr bwMode="auto">
          <a:xfrm>
            <a:off x="3970362" y="1961072"/>
            <a:ext cx="3973487" cy="4287328"/>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12696" rIns="0" bIns="-12696" numCol="1" anchorCtr="0" compatLnSpc="1">
            <a:prstTxWarp prst="textNoShape">
              <a:avLst/>
            </a:prstTxWarp>
            <a:normAutofit/>
          </a:bodyPr>
          <a:lstStyle/>
          <a:p>
            <a:pPr marL="0" marR="0" lvl="0" indent="0" algn="just" defTabSz="914400" rtl="0" eaLnBrk="0" fontAlgn="base" latinLnBrk="0" hangingPunct="0">
              <a:spcBef>
                <a:spcPct val="0"/>
              </a:spcBef>
              <a:spcAft>
                <a:spcPts val="600"/>
              </a:spcAft>
              <a:buClrTx/>
              <a:buSzTx/>
              <a:buFontTx/>
              <a:buNone/>
              <a:tabLst/>
            </a:pPr>
            <a:r>
              <a:rPr kumimoji="0" lang="es-ES" altLang="es-ES" sz="2000" b="1" i="0" u="none" strike="noStrike" cap="none" normalizeH="0" baseline="0" dirty="0" err="1">
                <a:ln>
                  <a:noFill/>
                </a:ln>
                <a:solidFill>
                  <a:schemeClr val="tx1">
                    <a:lumMod val="85000"/>
                    <a:lumOff val="15000"/>
                  </a:schemeClr>
                </a:solidFill>
                <a:effectLst/>
                <a:latin typeface="inherit"/>
              </a:rPr>
              <a:t>Napoleon's</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rise</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to</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power</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altered</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international</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relations</a:t>
            </a:r>
            <a:r>
              <a:rPr kumimoji="0" lang="es-ES" altLang="es-ES" sz="2000" b="1" i="0" u="none" strike="noStrike" cap="none" normalizeH="0" baseline="0" dirty="0">
                <a:ln>
                  <a:noFill/>
                </a:ln>
                <a:solidFill>
                  <a:schemeClr val="tx1">
                    <a:lumMod val="85000"/>
                    <a:lumOff val="15000"/>
                  </a:schemeClr>
                </a:solidFill>
                <a:effectLst/>
                <a:latin typeface="inherit"/>
              </a:rPr>
              <a:t> and </a:t>
            </a:r>
            <a:r>
              <a:rPr kumimoji="0" lang="es-ES" altLang="es-ES" sz="2000" b="1" i="0" u="none" strike="noStrike" cap="none" normalizeH="0" baseline="0" dirty="0" err="1">
                <a:ln>
                  <a:noFill/>
                </a:ln>
                <a:solidFill>
                  <a:schemeClr val="tx1">
                    <a:lumMod val="85000"/>
                    <a:lumOff val="15000"/>
                  </a:schemeClr>
                </a:solidFill>
                <a:effectLst/>
                <a:latin typeface="inherit"/>
              </a:rPr>
              <a:t>renewed</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the</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alliance</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with</a:t>
            </a:r>
            <a:r>
              <a:rPr kumimoji="0" lang="es-ES" altLang="es-ES" sz="2000" b="1" i="0" u="none" strike="noStrike" cap="none" normalizeH="0" baseline="0" dirty="0">
                <a:ln>
                  <a:noFill/>
                </a:ln>
                <a:solidFill>
                  <a:schemeClr val="tx1">
                    <a:lumMod val="85000"/>
                    <a:lumOff val="15000"/>
                  </a:schemeClr>
                </a:solidFill>
                <a:effectLst/>
                <a:latin typeface="inherit"/>
              </a:rPr>
              <a:t> France. </a:t>
            </a:r>
          </a:p>
          <a:p>
            <a:pPr marL="0" marR="0" lvl="0" indent="0" algn="just" defTabSz="914400" rtl="0" eaLnBrk="0" fontAlgn="base" latinLnBrk="0" hangingPunct="0">
              <a:spcBef>
                <a:spcPct val="0"/>
              </a:spcBef>
              <a:spcAft>
                <a:spcPts val="600"/>
              </a:spcAft>
              <a:buClrTx/>
              <a:buSzTx/>
              <a:buFontTx/>
              <a:buNone/>
              <a:tabLst/>
            </a:pPr>
            <a:endParaRPr kumimoji="0" lang="es-ES" altLang="es-ES" sz="2000" b="1" i="0" u="none" strike="noStrike" cap="none" normalizeH="0" baseline="0" dirty="0">
              <a:ln>
                <a:noFill/>
              </a:ln>
              <a:solidFill>
                <a:schemeClr val="tx1">
                  <a:lumMod val="85000"/>
                  <a:lumOff val="15000"/>
                </a:schemeClr>
              </a:solidFill>
              <a:effectLst/>
              <a:latin typeface="inherit"/>
            </a:endParaRPr>
          </a:p>
          <a:p>
            <a:pPr marL="0" marR="0" lvl="0" indent="0" algn="just" defTabSz="914400" rtl="0" eaLnBrk="0" fontAlgn="base" latinLnBrk="0" hangingPunct="0">
              <a:spcBef>
                <a:spcPct val="0"/>
              </a:spcBef>
              <a:spcAft>
                <a:spcPts val="600"/>
              </a:spcAft>
              <a:buClrTx/>
              <a:buSzTx/>
              <a:buFontTx/>
              <a:buNone/>
              <a:tabLst/>
            </a:pPr>
            <a:r>
              <a:rPr kumimoji="0" lang="es-ES" altLang="es-ES" sz="2000" b="1" i="0" u="none" strike="noStrike" cap="none" normalizeH="0" baseline="0" dirty="0" err="1">
                <a:ln>
                  <a:noFill/>
                </a:ln>
                <a:solidFill>
                  <a:schemeClr val="tx1">
                    <a:lumMod val="85000"/>
                    <a:lumOff val="15000"/>
                  </a:schemeClr>
                </a:solidFill>
                <a:effectLst/>
                <a:latin typeface="inherit"/>
              </a:rPr>
              <a:t>Napoleon</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needed</a:t>
            </a:r>
            <a:r>
              <a:rPr kumimoji="0" lang="es-ES" altLang="es-ES" sz="2000" b="1" i="0" u="none" strike="noStrike" cap="none" normalizeH="0" baseline="0" dirty="0">
                <a:ln>
                  <a:noFill/>
                </a:ln>
                <a:solidFill>
                  <a:schemeClr val="tx1">
                    <a:lumMod val="85000"/>
                    <a:lumOff val="15000"/>
                  </a:schemeClr>
                </a:solidFill>
                <a:effectLst/>
                <a:latin typeface="inherit"/>
              </a:rPr>
              <a:t>, in </a:t>
            </a:r>
            <a:r>
              <a:rPr kumimoji="0" lang="es-ES" altLang="es-ES" sz="2000" b="1" i="0" u="none" strike="noStrike" cap="none" normalizeH="0" baseline="0" dirty="0" err="1">
                <a:ln>
                  <a:noFill/>
                </a:ln>
                <a:solidFill>
                  <a:schemeClr val="tx1">
                    <a:lumMod val="85000"/>
                    <a:lumOff val="15000"/>
                  </a:schemeClr>
                </a:solidFill>
                <a:effectLst/>
                <a:latin typeface="inherit"/>
              </a:rPr>
              <a:t>his</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fight</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against</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the</a:t>
            </a:r>
            <a:r>
              <a:rPr kumimoji="0" lang="es-ES" altLang="es-ES" sz="2000" b="1" i="0" u="none" strike="noStrike" cap="none" normalizeH="0" baseline="0" dirty="0">
                <a:ln>
                  <a:noFill/>
                </a:ln>
                <a:solidFill>
                  <a:schemeClr val="tx1">
                    <a:lumMod val="85000"/>
                    <a:lumOff val="15000"/>
                  </a:schemeClr>
                </a:solidFill>
                <a:effectLst/>
                <a:latin typeface="inherit"/>
              </a:rPr>
              <a:t> British, </a:t>
            </a:r>
            <a:r>
              <a:rPr kumimoji="0" lang="es-ES" altLang="es-ES" sz="2000" b="1" i="0" u="none" strike="noStrike" cap="none" normalizeH="0" baseline="0" dirty="0" err="1">
                <a:ln>
                  <a:noFill/>
                </a:ln>
                <a:solidFill>
                  <a:schemeClr val="tx1">
                    <a:lumMod val="85000"/>
                    <a:lumOff val="15000"/>
                  </a:schemeClr>
                </a:solidFill>
                <a:effectLst/>
                <a:latin typeface="inherit"/>
              </a:rPr>
              <a:t>to</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have</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the</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collaboration</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of</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Spain</a:t>
            </a:r>
            <a:r>
              <a:rPr kumimoji="0" lang="es-ES" altLang="es-ES" sz="2000" b="1" i="0" u="none" strike="noStrike" cap="none" normalizeH="0" baseline="0" dirty="0">
                <a:ln>
                  <a:noFill/>
                </a:ln>
                <a:solidFill>
                  <a:schemeClr val="tx1">
                    <a:lumMod val="85000"/>
                    <a:lumOff val="15000"/>
                  </a:schemeClr>
                </a:solidFill>
                <a:effectLst/>
                <a:latin typeface="inherit"/>
              </a:rPr>
              <a:t>. </a:t>
            </a:r>
          </a:p>
          <a:p>
            <a:pPr marL="0" marR="0" lvl="0" indent="0" algn="just" defTabSz="914400" rtl="0" eaLnBrk="0" fontAlgn="base" latinLnBrk="0" hangingPunct="0">
              <a:spcBef>
                <a:spcPct val="0"/>
              </a:spcBef>
              <a:spcAft>
                <a:spcPts val="600"/>
              </a:spcAft>
              <a:buClrTx/>
              <a:buSzTx/>
              <a:buFontTx/>
              <a:buNone/>
              <a:tabLst/>
            </a:pPr>
            <a:endParaRPr kumimoji="0" lang="es-ES" altLang="es-ES" sz="2000" b="1" i="0" u="none" strike="noStrike" cap="none" normalizeH="0" baseline="0" dirty="0">
              <a:ln>
                <a:noFill/>
              </a:ln>
              <a:solidFill>
                <a:schemeClr val="tx1">
                  <a:lumMod val="85000"/>
                  <a:lumOff val="15000"/>
                </a:schemeClr>
              </a:solidFill>
              <a:effectLst/>
              <a:latin typeface="inherit"/>
            </a:endParaRPr>
          </a:p>
          <a:p>
            <a:pPr marL="0" marR="0" lvl="0" indent="0" algn="just" defTabSz="914400" rtl="0" eaLnBrk="0" fontAlgn="base" latinLnBrk="0" hangingPunct="0">
              <a:spcBef>
                <a:spcPct val="0"/>
              </a:spcBef>
              <a:spcAft>
                <a:spcPts val="600"/>
              </a:spcAft>
              <a:buClrTx/>
              <a:buSzTx/>
              <a:buFontTx/>
              <a:buNone/>
              <a:tabLst/>
            </a:pPr>
            <a:r>
              <a:rPr kumimoji="0" lang="es-ES" altLang="es-ES" sz="2000" b="1" i="0" u="none" strike="noStrike" cap="none" normalizeH="0" baseline="0" dirty="0" err="1">
                <a:ln>
                  <a:noFill/>
                </a:ln>
                <a:solidFill>
                  <a:schemeClr val="tx1">
                    <a:lumMod val="85000"/>
                    <a:lumOff val="15000"/>
                  </a:schemeClr>
                </a:solidFill>
                <a:effectLst/>
                <a:latin typeface="inherit"/>
              </a:rPr>
              <a:t>For</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this</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reason</a:t>
            </a:r>
            <a:r>
              <a:rPr kumimoji="0" lang="es-ES" altLang="es-ES" sz="2000" b="1" i="0" u="none" strike="noStrike" cap="none" normalizeH="0" baseline="0" dirty="0">
                <a:ln>
                  <a:noFill/>
                </a:ln>
                <a:solidFill>
                  <a:schemeClr val="tx1">
                    <a:lumMod val="85000"/>
                    <a:lumOff val="15000"/>
                  </a:schemeClr>
                </a:solidFill>
                <a:effectLst/>
                <a:latin typeface="inherit"/>
              </a:rPr>
              <a:t>, he </a:t>
            </a:r>
            <a:r>
              <a:rPr kumimoji="0" lang="es-ES" altLang="es-ES" sz="2000" b="1" i="0" u="none" strike="noStrike" cap="none" normalizeH="0" baseline="0" dirty="0" err="1">
                <a:ln>
                  <a:noFill/>
                </a:ln>
                <a:solidFill>
                  <a:schemeClr val="tx1">
                    <a:lumMod val="85000"/>
                    <a:lumOff val="15000"/>
                  </a:schemeClr>
                </a:solidFill>
                <a:effectLst/>
                <a:latin typeface="inherit"/>
              </a:rPr>
              <a:t>pressured</a:t>
            </a:r>
            <a:r>
              <a:rPr kumimoji="0" lang="es-ES" altLang="es-ES" sz="2000" b="1" i="0" u="none" strike="noStrike" cap="none" normalizeH="0" baseline="0" dirty="0">
                <a:ln>
                  <a:noFill/>
                </a:ln>
                <a:solidFill>
                  <a:schemeClr val="tx1">
                    <a:lumMod val="85000"/>
                    <a:lumOff val="15000"/>
                  </a:schemeClr>
                </a:solidFill>
                <a:effectLst/>
                <a:latin typeface="inherit"/>
              </a:rPr>
              <a:t> Charles IV </a:t>
            </a:r>
            <a:r>
              <a:rPr kumimoji="0" lang="es-ES" altLang="es-ES" sz="2000" b="1" i="0" u="none" strike="noStrike" cap="none" normalizeH="0" baseline="0" dirty="0" err="1">
                <a:ln>
                  <a:noFill/>
                </a:ln>
                <a:solidFill>
                  <a:schemeClr val="tx1">
                    <a:lumMod val="85000"/>
                    <a:lumOff val="15000"/>
                  </a:schemeClr>
                </a:solidFill>
                <a:effectLst/>
                <a:latin typeface="inherit"/>
              </a:rPr>
              <a:t>to</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restore</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his</a:t>
            </a:r>
            <a:r>
              <a:rPr kumimoji="0" lang="es-ES" altLang="es-ES" sz="2000" b="1" i="0" u="none" strike="noStrike" cap="none" normalizeH="0" baseline="0" dirty="0">
                <a:ln>
                  <a:noFill/>
                </a:ln>
                <a:solidFill>
                  <a:schemeClr val="tx1">
                    <a:lumMod val="85000"/>
                    <a:lumOff val="15000"/>
                  </a:schemeClr>
                </a:solidFill>
                <a:effectLst/>
                <a:latin typeface="inherit"/>
              </a:rPr>
              <a:t> trust in Godoy, </a:t>
            </a:r>
            <a:r>
              <a:rPr kumimoji="0" lang="es-ES" altLang="es-ES" sz="2000" b="1" i="0" u="none" strike="noStrike" cap="none" normalizeH="0" baseline="0" dirty="0" err="1">
                <a:ln>
                  <a:noFill/>
                </a:ln>
                <a:solidFill>
                  <a:schemeClr val="tx1">
                    <a:lumMod val="85000"/>
                    <a:lumOff val="15000"/>
                  </a:schemeClr>
                </a:solidFill>
                <a:effectLst/>
                <a:latin typeface="inherit"/>
              </a:rPr>
              <a:t>who</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returned</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to</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power</a:t>
            </a:r>
            <a:r>
              <a:rPr kumimoji="0" lang="es-ES" altLang="es-ES" sz="2000" b="1" i="0" u="none" strike="noStrike" cap="none" normalizeH="0" baseline="0" dirty="0">
                <a:ln>
                  <a:noFill/>
                </a:ln>
                <a:solidFill>
                  <a:schemeClr val="tx1">
                    <a:lumMod val="85000"/>
                    <a:lumOff val="15000"/>
                  </a:schemeClr>
                </a:solidFill>
                <a:effectLst/>
                <a:latin typeface="inherit"/>
              </a:rPr>
              <a:t> in 1800</a:t>
            </a:r>
            <a:r>
              <a:rPr lang="es-ES" altLang="es-ES" sz="2000" b="1" dirty="0">
                <a:solidFill>
                  <a:schemeClr val="tx1">
                    <a:lumMod val="85000"/>
                    <a:lumOff val="15000"/>
                  </a:schemeClr>
                </a:solidFill>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by</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signing</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the</a:t>
            </a:r>
            <a:r>
              <a:rPr kumimoji="0" lang="es-ES" altLang="es-ES" sz="2000" b="1" i="0" u="none" strike="noStrike" cap="none" normalizeH="0" baseline="0" dirty="0">
                <a:ln>
                  <a:noFill/>
                </a:ln>
                <a:solidFill>
                  <a:schemeClr val="tx1">
                    <a:lumMod val="85000"/>
                    <a:lumOff val="15000"/>
                  </a:schemeClr>
                </a:solidFill>
                <a:effectLst/>
                <a:latin typeface="inherit"/>
              </a:rPr>
              <a:t> Aranjuez </a:t>
            </a:r>
            <a:r>
              <a:rPr kumimoji="0" lang="es-ES" altLang="es-ES" sz="2000" b="1" i="0" u="none" strike="noStrike" cap="none" normalizeH="0" baseline="0" dirty="0" err="1">
                <a:ln>
                  <a:noFill/>
                </a:ln>
                <a:solidFill>
                  <a:schemeClr val="tx1">
                    <a:lumMod val="85000"/>
                    <a:lumOff val="15000"/>
                  </a:schemeClr>
                </a:solidFill>
                <a:effectLst/>
                <a:latin typeface="inherit"/>
              </a:rPr>
              <a:t>Convention</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with</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Napoleon</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which</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reopened</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the</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conflict</a:t>
            </a:r>
            <a:r>
              <a:rPr kumimoji="0" lang="es-ES" altLang="es-ES" sz="2000" b="1" i="0" u="none" strike="noStrike" cap="none" normalizeH="0" baseline="0" dirty="0">
                <a:ln>
                  <a:noFill/>
                </a:ln>
                <a:solidFill>
                  <a:schemeClr val="tx1">
                    <a:lumMod val="85000"/>
                    <a:lumOff val="15000"/>
                  </a:schemeClr>
                </a:solidFill>
                <a:effectLst/>
                <a:latin typeface="inherit"/>
              </a:rPr>
              <a:t> </a:t>
            </a:r>
            <a:r>
              <a:rPr kumimoji="0" lang="es-ES" altLang="es-ES" sz="2000" b="1" i="0" u="none" strike="noStrike" cap="none" normalizeH="0" baseline="0" dirty="0" err="1">
                <a:ln>
                  <a:noFill/>
                </a:ln>
                <a:solidFill>
                  <a:schemeClr val="tx1">
                    <a:lumMod val="85000"/>
                    <a:lumOff val="15000"/>
                  </a:schemeClr>
                </a:solidFill>
                <a:effectLst/>
                <a:latin typeface="inherit"/>
              </a:rPr>
              <a:t>with</a:t>
            </a:r>
            <a:r>
              <a:rPr kumimoji="0" lang="es-ES" altLang="es-ES" sz="2000" b="1" i="0" u="none" strike="noStrike" cap="none" normalizeH="0" baseline="0" dirty="0">
                <a:ln>
                  <a:noFill/>
                </a:ln>
                <a:solidFill>
                  <a:schemeClr val="tx1">
                    <a:lumMod val="85000"/>
                    <a:lumOff val="15000"/>
                  </a:schemeClr>
                </a:solidFill>
                <a:effectLst/>
                <a:latin typeface="inherit"/>
              </a:rPr>
              <a:t> Great </a:t>
            </a:r>
            <a:r>
              <a:rPr kumimoji="0" lang="es-ES" altLang="es-ES" sz="2000" b="1" i="0" u="none" strike="noStrike" cap="none" normalizeH="0" baseline="0" dirty="0" err="1">
                <a:ln>
                  <a:noFill/>
                </a:ln>
                <a:solidFill>
                  <a:schemeClr val="tx1">
                    <a:lumMod val="85000"/>
                    <a:lumOff val="15000"/>
                  </a:schemeClr>
                </a:solidFill>
                <a:effectLst/>
                <a:latin typeface="inherit"/>
              </a:rPr>
              <a:t>Britain</a:t>
            </a:r>
            <a:r>
              <a:rPr kumimoji="0" lang="es-ES" altLang="es-ES" sz="2000" b="1" i="0" u="none" strike="noStrike" cap="none" normalizeH="0" baseline="0" dirty="0">
                <a:ln>
                  <a:noFill/>
                </a:ln>
                <a:solidFill>
                  <a:schemeClr val="tx1">
                    <a:lumMod val="85000"/>
                    <a:lumOff val="15000"/>
                  </a:schemeClr>
                </a:solidFill>
                <a:effectLst/>
                <a:latin typeface="inherit"/>
              </a:rPr>
              <a:t>.</a:t>
            </a:r>
            <a:r>
              <a:rPr kumimoji="0" lang="es-ES" altLang="es-ES" sz="2000" b="1" i="0" u="none" strike="noStrike" cap="none" normalizeH="0" baseline="0" dirty="0">
                <a:ln>
                  <a:noFill/>
                </a:ln>
                <a:solidFill>
                  <a:schemeClr val="tx1">
                    <a:lumMod val="85000"/>
                    <a:lumOff val="15000"/>
                  </a:schemeClr>
                </a:solidFill>
                <a:effectLst/>
              </a:rPr>
              <a:t> </a:t>
            </a:r>
            <a:endParaRPr kumimoji="0" lang="es-ES" altLang="es-ES" sz="2000" b="1" i="0" u="none" strike="noStrike" cap="none" normalizeH="0" baseline="0" dirty="0">
              <a:ln>
                <a:noFill/>
              </a:ln>
              <a:solidFill>
                <a:schemeClr val="tx1">
                  <a:lumMod val="85000"/>
                  <a:lumOff val="15000"/>
                </a:schemeClr>
              </a:solidFill>
              <a:effectLst/>
              <a:latin typeface="Arial" panose="020B0604020202020204" pitchFamily="34" charset="0"/>
            </a:endParaRPr>
          </a:p>
        </p:txBody>
      </p:sp>
      <p:pic>
        <p:nvPicPr>
          <p:cNvPr id="4101" name="Picture 5" descr="undefined">
            <a:extLst>
              <a:ext uri="{FF2B5EF4-FFF2-40B4-BE49-F238E27FC236}">
                <a16:creationId xmlns:a16="http://schemas.microsoft.com/office/drawing/2014/main" id="{F4540E64-7DC9-746C-3923-DC5D0A9782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3635" r="19066"/>
          <a:stretch/>
        </p:blipFill>
        <p:spPr bwMode="auto">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9550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512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2223AB6-C840-E409-3D91-69B6D84970E2}"/>
              </a:ext>
            </a:extLst>
          </p:cNvPr>
          <p:cNvSpPr>
            <a:spLocks noGrp="1"/>
          </p:cNvSpPr>
          <p:nvPr>
            <p:ph type="title"/>
          </p:nvPr>
        </p:nvSpPr>
        <p:spPr>
          <a:xfrm>
            <a:off x="640080" y="325369"/>
            <a:ext cx="4368602" cy="1956841"/>
          </a:xfrm>
        </p:spPr>
        <p:txBody>
          <a:bodyPr anchor="b">
            <a:normAutofit/>
          </a:bodyPr>
          <a:lstStyle/>
          <a:p>
            <a:r>
              <a:rPr lang="es-ES" sz="4200" b="1" dirty="0"/>
              <a:t>GODOY´S SECOND TURN AS PRIME MINISTER</a:t>
            </a:r>
            <a:endParaRPr lang="es-ES" sz="4200" dirty="0"/>
          </a:p>
        </p:txBody>
      </p:sp>
      <p:sp>
        <p:nvSpPr>
          <p:cNvPr id="513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1">
            <a:extLst>
              <a:ext uri="{FF2B5EF4-FFF2-40B4-BE49-F238E27FC236}">
                <a16:creationId xmlns:a16="http://schemas.microsoft.com/office/drawing/2014/main" id="{7DB23F5A-018F-A87F-7964-3F986E0DA905}"/>
              </a:ext>
            </a:extLst>
          </p:cNvPr>
          <p:cNvSpPr>
            <a:spLocks noGrp="1" noChangeArrowheads="1"/>
          </p:cNvSpPr>
          <p:nvPr>
            <p:ph idx="1"/>
          </p:nvPr>
        </p:nvSpPr>
        <p:spPr bwMode="auto">
          <a:xfrm>
            <a:off x="640080" y="2872899"/>
            <a:ext cx="4243589" cy="3320668"/>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12696" rIns="0" bIns="-12696" numCol="1"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None/>
              <a:tabLst/>
            </a:pPr>
            <a:endParaRPr kumimoji="0" lang="es-ES" altLang="es-ES" sz="2200" b="0" i="0" u="none" strike="noStrike" cap="none" normalizeH="0" baseline="0" dirty="0">
              <a:ln>
                <a:noFill/>
              </a:ln>
              <a:effectLst/>
              <a:latin typeface="inherit"/>
            </a:endParaRPr>
          </a:p>
          <a:p>
            <a:pPr marL="0" marR="0" lvl="0" indent="0" algn="just" defTabSz="914400" rtl="0" eaLnBrk="0" fontAlgn="base" latinLnBrk="0" hangingPunct="0">
              <a:spcBef>
                <a:spcPct val="0"/>
              </a:spcBef>
              <a:spcAft>
                <a:spcPts val="600"/>
              </a:spcAft>
              <a:buClrTx/>
              <a:buSzTx/>
              <a:buFontTx/>
              <a:buNone/>
              <a:tabLst/>
            </a:pPr>
            <a:r>
              <a:rPr kumimoji="0" lang="es-ES" altLang="es-ES" sz="2200" b="1" i="0" u="none" strike="noStrike" cap="none" normalizeH="0" baseline="0" dirty="0">
                <a:ln>
                  <a:noFill/>
                </a:ln>
                <a:effectLst/>
                <a:latin typeface="inherit"/>
              </a:rPr>
              <a:t>In 1801, Godoy </a:t>
            </a:r>
            <a:r>
              <a:rPr kumimoji="0" lang="es-ES" altLang="es-ES" sz="2200" b="1" i="0" u="none" strike="noStrike" cap="none" normalizeH="0" baseline="0" dirty="0" err="1">
                <a:ln>
                  <a:noFill/>
                </a:ln>
                <a:effectLst/>
                <a:latin typeface="inherit"/>
              </a:rPr>
              <a:t>declared</a:t>
            </a:r>
            <a:r>
              <a:rPr kumimoji="0" lang="es-ES" altLang="es-ES" sz="2200" b="1" i="0" u="none" strike="noStrike" cap="none" normalizeH="0" baseline="0" dirty="0">
                <a:ln>
                  <a:noFill/>
                </a:ln>
                <a:effectLst/>
                <a:latin typeface="inherit"/>
              </a:rPr>
              <a:t> </a:t>
            </a:r>
            <a:r>
              <a:rPr kumimoji="0" lang="es-ES" altLang="es-ES" sz="2200" b="1" i="0" u="none" strike="noStrike" cap="none" normalizeH="0" baseline="0" dirty="0" err="1">
                <a:ln>
                  <a:noFill/>
                </a:ln>
                <a:effectLst/>
                <a:latin typeface="inherit"/>
              </a:rPr>
              <a:t>war</a:t>
            </a:r>
            <a:r>
              <a:rPr kumimoji="0" lang="es-ES" altLang="es-ES" sz="2200" b="1" i="0" u="none" strike="noStrike" cap="none" normalizeH="0" baseline="0" dirty="0">
                <a:ln>
                  <a:noFill/>
                </a:ln>
                <a:effectLst/>
                <a:latin typeface="inherit"/>
              </a:rPr>
              <a:t> </a:t>
            </a:r>
            <a:r>
              <a:rPr kumimoji="0" lang="es-ES" altLang="es-ES" sz="2200" b="1" i="0" u="none" strike="noStrike" cap="none" normalizeH="0" baseline="0" dirty="0" err="1">
                <a:ln>
                  <a:noFill/>
                </a:ln>
                <a:effectLst/>
                <a:latin typeface="inherit"/>
              </a:rPr>
              <a:t>on</a:t>
            </a:r>
            <a:r>
              <a:rPr kumimoji="0" lang="es-ES" altLang="es-ES" sz="2200" b="1" i="0" u="none" strike="noStrike" cap="none" normalizeH="0" baseline="0" dirty="0">
                <a:ln>
                  <a:noFill/>
                </a:ln>
                <a:effectLst/>
                <a:latin typeface="inherit"/>
              </a:rPr>
              <a:t> Portugal, </a:t>
            </a:r>
            <a:r>
              <a:rPr kumimoji="0" lang="es-ES" altLang="es-ES" sz="2200" b="1" i="0" u="none" strike="noStrike" cap="none" normalizeH="0" baseline="0" dirty="0" err="1">
                <a:ln>
                  <a:noFill/>
                </a:ln>
                <a:effectLst/>
                <a:latin typeface="inherit"/>
              </a:rPr>
              <a:t>Britain's</a:t>
            </a:r>
            <a:r>
              <a:rPr kumimoji="0" lang="es-ES" altLang="es-ES" sz="2200" b="1" i="0" u="none" strike="noStrike" cap="none" normalizeH="0" baseline="0" dirty="0">
                <a:ln>
                  <a:noFill/>
                </a:ln>
                <a:effectLst/>
                <a:latin typeface="inherit"/>
              </a:rPr>
              <a:t> </a:t>
            </a:r>
            <a:r>
              <a:rPr kumimoji="0" lang="es-ES" altLang="es-ES" sz="2200" b="1" i="0" u="none" strike="noStrike" cap="none" normalizeH="0" baseline="0" dirty="0" err="1">
                <a:ln>
                  <a:noFill/>
                </a:ln>
                <a:effectLst/>
                <a:latin typeface="inherit"/>
              </a:rPr>
              <a:t>main</a:t>
            </a:r>
            <a:r>
              <a:rPr kumimoji="0" lang="es-ES" altLang="es-ES" sz="2200" b="1" i="0" u="none" strike="noStrike" cap="none" normalizeH="0" baseline="0" dirty="0">
                <a:ln>
                  <a:noFill/>
                </a:ln>
                <a:effectLst/>
                <a:latin typeface="inherit"/>
              </a:rPr>
              <a:t> </a:t>
            </a:r>
            <a:r>
              <a:rPr kumimoji="0" lang="es-ES" altLang="es-ES" sz="2200" b="1" i="0" u="none" strike="noStrike" cap="none" normalizeH="0" baseline="0" dirty="0" err="1">
                <a:ln>
                  <a:noFill/>
                </a:ln>
                <a:effectLst/>
                <a:latin typeface="inherit"/>
              </a:rPr>
              <a:t>ally</a:t>
            </a:r>
            <a:r>
              <a:rPr kumimoji="0" lang="es-ES" altLang="es-ES" sz="2200" b="1" i="0" u="none" strike="noStrike" cap="none" normalizeH="0" baseline="0" dirty="0">
                <a:ln>
                  <a:noFill/>
                </a:ln>
                <a:effectLst/>
                <a:latin typeface="inherit"/>
              </a:rPr>
              <a:t> </a:t>
            </a:r>
            <a:r>
              <a:rPr kumimoji="0" lang="es-ES" altLang="es-ES" sz="2200" b="1" i="0" u="none" strike="noStrike" cap="none" normalizeH="0" baseline="0" dirty="0" err="1">
                <a:ln>
                  <a:noFill/>
                </a:ln>
                <a:effectLst/>
                <a:latin typeface="inherit"/>
              </a:rPr>
              <a:t>on</a:t>
            </a:r>
            <a:r>
              <a:rPr kumimoji="0" lang="es-ES" altLang="es-ES" sz="2200" b="1" i="0" u="none" strike="noStrike" cap="none" normalizeH="0" baseline="0" dirty="0">
                <a:ln>
                  <a:noFill/>
                </a:ln>
                <a:effectLst/>
                <a:latin typeface="inherit"/>
              </a:rPr>
              <a:t> </a:t>
            </a:r>
            <a:r>
              <a:rPr kumimoji="0" lang="es-ES" altLang="es-ES" sz="2200" b="1" i="0" u="none" strike="noStrike" cap="none" normalizeH="0" baseline="0" dirty="0" err="1">
                <a:ln>
                  <a:noFill/>
                </a:ln>
                <a:effectLst/>
                <a:latin typeface="inherit"/>
              </a:rPr>
              <a:t>the</a:t>
            </a:r>
            <a:r>
              <a:rPr kumimoji="0" lang="es-ES" altLang="es-ES" sz="2200" b="1" i="0" u="none" strike="noStrike" cap="none" normalizeH="0" baseline="0" dirty="0">
                <a:ln>
                  <a:noFill/>
                </a:ln>
                <a:effectLst/>
                <a:latin typeface="inherit"/>
              </a:rPr>
              <a:t> </a:t>
            </a:r>
            <a:r>
              <a:rPr kumimoji="0" lang="es-ES" altLang="es-ES" sz="2200" b="1" i="0" u="none" strike="noStrike" cap="none" normalizeH="0" baseline="0" dirty="0" err="1">
                <a:ln>
                  <a:noFill/>
                </a:ln>
                <a:effectLst/>
                <a:latin typeface="inherit"/>
              </a:rPr>
              <a:t>continent</a:t>
            </a:r>
            <a:r>
              <a:rPr kumimoji="0" lang="es-ES" altLang="es-ES" sz="2200" b="1" i="0" u="none" strike="noStrike" cap="none" normalizeH="0" baseline="0" dirty="0">
                <a:ln>
                  <a:noFill/>
                </a:ln>
                <a:effectLst/>
                <a:latin typeface="inherit"/>
              </a:rPr>
              <a:t>, </a:t>
            </a:r>
            <a:r>
              <a:rPr kumimoji="0" lang="es-ES" altLang="es-ES" sz="2200" b="1" i="0" u="none" strike="noStrike" cap="none" normalizeH="0" baseline="0" dirty="0" err="1">
                <a:ln>
                  <a:noFill/>
                </a:ln>
                <a:effectLst/>
                <a:latin typeface="inherit"/>
              </a:rPr>
              <a:t>before</a:t>
            </a:r>
            <a:r>
              <a:rPr kumimoji="0" lang="es-ES" altLang="es-ES" sz="2200" b="1" i="0" u="none" strike="noStrike" cap="none" normalizeH="0" baseline="0" dirty="0">
                <a:ln>
                  <a:noFill/>
                </a:ln>
                <a:effectLst/>
                <a:latin typeface="inherit"/>
              </a:rPr>
              <a:t> France </a:t>
            </a:r>
            <a:r>
              <a:rPr kumimoji="0" lang="es-ES" altLang="es-ES" sz="2200" b="1" i="0" u="none" strike="noStrike" cap="none" normalizeH="0" baseline="0" dirty="0" err="1">
                <a:ln>
                  <a:noFill/>
                </a:ln>
                <a:effectLst/>
                <a:latin typeface="inherit"/>
              </a:rPr>
              <a:t>did</a:t>
            </a:r>
            <a:r>
              <a:rPr kumimoji="0" lang="es-ES" altLang="es-ES" sz="2200" b="1" i="0" u="none" strike="noStrike" cap="none" normalizeH="0" baseline="0" dirty="0">
                <a:ln>
                  <a:noFill/>
                </a:ln>
                <a:effectLst/>
                <a:latin typeface="inherit"/>
              </a:rPr>
              <a:t> so. </a:t>
            </a:r>
          </a:p>
          <a:p>
            <a:pPr marL="0" marR="0" lvl="0" indent="0" algn="just" defTabSz="914400" rtl="0" eaLnBrk="0" fontAlgn="base" latinLnBrk="0" hangingPunct="0">
              <a:spcBef>
                <a:spcPct val="0"/>
              </a:spcBef>
              <a:spcAft>
                <a:spcPts val="600"/>
              </a:spcAft>
              <a:buClrTx/>
              <a:buSzTx/>
              <a:buFontTx/>
              <a:buNone/>
              <a:tabLst/>
            </a:pPr>
            <a:endParaRPr kumimoji="0" lang="es-ES" altLang="es-ES" sz="2200" b="1" i="0" u="none" strike="noStrike" cap="none" normalizeH="0" baseline="0" dirty="0">
              <a:ln>
                <a:noFill/>
              </a:ln>
              <a:effectLst/>
              <a:latin typeface="inherit"/>
            </a:endParaRPr>
          </a:p>
          <a:p>
            <a:pPr marL="0" marR="0" lvl="0" indent="0" algn="just" defTabSz="914400" rtl="0" eaLnBrk="0" fontAlgn="base" latinLnBrk="0" hangingPunct="0">
              <a:spcBef>
                <a:spcPct val="0"/>
              </a:spcBef>
              <a:spcAft>
                <a:spcPts val="600"/>
              </a:spcAft>
              <a:buClrTx/>
              <a:buSzTx/>
              <a:buFontTx/>
              <a:buNone/>
              <a:tabLst/>
            </a:pPr>
            <a:r>
              <a:rPr kumimoji="0" lang="es-ES" altLang="es-ES" sz="2200" b="1" i="0" u="none" strike="noStrike" cap="none" normalizeH="0" baseline="0" dirty="0" err="1">
                <a:ln>
                  <a:noFill/>
                </a:ln>
                <a:effectLst/>
                <a:latin typeface="inherit"/>
              </a:rPr>
              <a:t>This</a:t>
            </a:r>
            <a:r>
              <a:rPr kumimoji="0" lang="es-ES" altLang="es-ES" sz="2200" b="1" i="0" u="none" strike="noStrike" cap="none" normalizeH="0" baseline="0" dirty="0">
                <a:ln>
                  <a:noFill/>
                </a:ln>
                <a:effectLst/>
                <a:latin typeface="inherit"/>
              </a:rPr>
              <a:t> </a:t>
            </a:r>
            <a:r>
              <a:rPr kumimoji="0" lang="es-ES" altLang="es-ES" sz="2200" b="1" i="0" u="none" strike="noStrike" cap="none" normalizeH="0" baseline="0" dirty="0" err="1">
                <a:ln>
                  <a:noFill/>
                </a:ln>
                <a:effectLst/>
                <a:latin typeface="inherit"/>
              </a:rPr>
              <a:t>conflict</a:t>
            </a:r>
            <a:r>
              <a:rPr kumimoji="0" lang="es-ES" altLang="es-ES" sz="2200" b="1" i="0" u="none" strike="noStrike" cap="none" normalizeH="0" baseline="0" dirty="0">
                <a:ln>
                  <a:noFill/>
                </a:ln>
                <a:effectLst/>
                <a:latin typeface="inherit"/>
              </a:rPr>
              <a:t>, </a:t>
            </a:r>
            <a:r>
              <a:rPr kumimoji="0" lang="es-ES" altLang="es-ES" sz="2200" b="1" i="0" u="none" strike="noStrike" cap="none" normalizeH="0" baseline="0" dirty="0" err="1">
                <a:ln>
                  <a:noFill/>
                </a:ln>
                <a:effectLst/>
                <a:latin typeface="inherit"/>
              </a:rPr>
              <a:t>known</a:t>
            </a:r>
            <a:r>
              <a:rPr kumimoji="0" lang="es-ES" altLang="es-ES" sz="2200" b="1" i="0" u="none" strike="noStrike" cap="none" normalizeH="0" baseline="0" dirty="0">
                <a:ln>
                  <a:noFill/>
                </a:ln>
                <a:effectLst/>
                <a:latin typeface="inherit"/>
              </a:rPr>
              <a:t> as </a:t>
            </a:r>
            <a:r>
              <a:rPr kumimoji="0" lang="es-ES" altLang="es-ES" sz="2200" b="1" i="0" u="none" strike="noStrike" cap="none" normalizeH="0" baseline="0" dirty="0" err="1">
                <a:ln>
                  <a:noFill/>
                </a:ln>
                <a:effectLst/>
                <a:latin typeface="inherit"/>
              </a:rPr>
              <a:t>the</a:t>
            </a:r>
            <a:r>
              <a:rPr kumimoji="0" lang="es-ES" altLang="es-ES" sz="2200" b="1" i="0" u="none" strike="noStrike" cap="none" normalizeH="0" baseline="0" dirty="0">
                <a:ln>
                  <a:noFill/>
                </a:ln>
                <a:effectLst/>
                <a:latin typeface="inherit"/>
              </a:rPr>
              <a:t> </a:t>
            </a:r>
            <a:r>
              <a:rPr kumimoji="0" lang="es-ES" altLang="es-ES" sz="2200" b="1" i="0" u="none" strike="noStrike" cap="none" normalizeH="0" baseline="0" dirty="0" err="1">
                <a:ln>
                  <a:noFill/>
                </a:ln>
                <a:effectLst/>
                <a:latin typeface="inherit"/>
              </a:rPr>
              <a:t>War</a:t>
            </a:r>
            <a:r>
              <a:rPr kumimoji="0" lang="es-ES" altLang="es-ES" sz="2200" b="1" i="0" u="none" strike="noStrike" cap="none" normalizeH="0" baseline="0" dirty="0">
                <a:ln>
                  <a:noFill/>
                </a:ln>
                <a:effectLst/>
                <a:latin typeface="inherit"/>
              </a:rPr>
              <a:t> </a:t>
            </a:r>
            <a:r>
              <a:rPr kumimoji="0" lang="es-ES" altLang="es-ES" sz="2200" b="1" i="0" u="none" strike="noStrike" cap="none" normalizeH="0" baseline="0" dirty="0" err="1">
                <a:ln>
                  <a:noFill/>
                </a:ln>
                <a:effectLst/>
                <a:latin typeface="inherit"/>
              </a:rPr>
              <a:t>of</a:t>
            </a:r>
            <a:r>
              <a:rPr kumimoji="0" lang="es-ES" altLang="es-ES" sz="2200" b="1" i="0" u="none" strike="noStrike" cap="none" normalizeH="0" baseline="0" dirty="0">
                <a:ln>
                  <a:noFill/>
                </a:ln>
                <a:effectLst/>
                <a:latin typeface="inherit"/>
              </a:rPr>
              <a:t> </a:t>
            </a:r>
            <a:r>
              <a:rPr kumimoji="0" lang="es-ES" altLang="es-ES" sz="2200" b="1" i="0" u="none" strike="noStrike" cap="none" normalizeH="0" baseline="0" dirty="0" err="1">
                <a:ln>
                  <a:noFill/>
                </a:ln>
                <a:effectLst/>
                <a:latin typeface="inherit"/>
              </a:rPr>
              <a:t>the</a:t>
            </a:r>
            <a:r>
              <a:rPr kumimoji="0" lang="es-ES" altLang="es-ES" sz="2200" b="1" i="0" u="none" strike="noStrike" cap="none" normalizeH="0" baseline="0" dirty="0">
                <a:ln>
                  <a:noFill/>
                </a:ln>
                <a:effectLst/>
                <a:latin typeface="inherit"/>
              </a:rPr>
              <a:t> </a:t>
            </a:r>
            <a:r>
              <a:rPr kumimoji="0" lang="es-ES" altLang="es-ES" sz="2200" b="1" i="0" u="none" strike="noStrike" cap="none" normalizeH="0" baseline="0" dirty="0" err="1">
                <a:ln>
                  <a:noFill/>
                </a:ln>
                <a:effectLst/>
                <a:latin typeface="inherit"/>
              </a:rPr>
              <a:t>Oranges</a:t>
            </a:r>
            <a:r>
              <a:rPr kumimoji="0" lang="es-ES" altLang="es-ES" sz="2200" b="1" i="0" u="none" strike="noStrike" cap="none" normalizeH="0" baseline="0" dirty="0">
                <a:ln>
                  <a:noFill/>
                </a:ln>
                <a:effectLst/>
                <a:latin typeface="inherit"/>
              </a:rPr>
              <a:t>, </a:t>
            </a:r>
            <a:r>
              <a:rPr kumimoji="0" lang="es-ES" altLang="es-ES" sz="2200" b="1" i="0" u="none" strike="noStrike" cap="none" normalizeH="0" baseline="0" dirty="0" err="1">
                <a:ln>
                  <a:noFill/>
                </a:ln>
                <a:effectLst/>
                <a:latin typeface="inherit"/>
              </a:rPr>
              <a:t>meant</a:t>
            </a:r>
            <a:r>
              <a:rPr kumimoji="0" lang="es-ES" altLang="es-ES" sz="2200" b="1" i="0" u="none" strike="noStrike" cap="none" normalizeH="0" baseline="0" dirty="0">
                <a:ln>
                  <a:noFill/>
                </a:ln>
                <a:effectLst/>
                <a:latin typeface="inherit"/>
              </a:rPr>
              <a:t> </a:t>
            </a:r>
            <a:r>
              <a:rPr kumimoji="0" lang="es-ES" altLang="es-ES" sz="2200" b="1" i="0" u="none" strike="noStrike" cap="none" normalizeH="0" baseline="0" dirty="0" err="1">
                <a:ln>
                  <a:noFill/>
                </a:ln>
                <a:effectLst/>
                <a:latin typeface="inherit"/>
              </a:rPr>
              <a:t>the</a:t>
            </a:r>
            <a:r>
              <a:rPr kumimoji="0" lang="es-ES" altLang="es-ES" sz="2200" b="1" i="0" u="none" strike="noStrike" cap="none" normalizeH="0" baseline="0" dirty="0">
                <a:ln>
                  <a:noFill/>
                </a:ln>
                <a:effectLst/>
                <a:latin typeface="inherit"/>
              </a:rPr>
              <a:t> </a:t>
            </a:r>
            <a:r>
              <a:rPr kumimoji="0" lang="es-ES" altLang="es-ES" sz="2200" b="1" i="0" u="none" strike="noStrike" cap="none" normalizeH="0" baseline="0" dirty="0" err="1">
                <a:ln>
                  <a:noFill/>
                </a:ln>
                <a:effectLst/>
                <a:latin typeface="inherit"/>
              </a:rPr>
              <a:t>occupation</a:t>
            </a:r>
            <a:r>
              <a:rPr kumimoji="0" lang="es-ES" altLang="es-ES" sz="2200" b="1" i="0" u="none" strike="noStrike" cap="none" normalizeH="0" baseline="0" dirty="0">
                <a:ln>
                  <a:noFill/>
                </a:ln>
                <a:effectLst/>
                <a:latin typeface="inherit"/>
              </a:rPr>
              <a:t> </a:t>
            </a:r>
            <a:r>
              <a:rPr kumimoji="0" lang="es-ES" altLang="es-ES" sz="2200" b="1" i="0" u="none" strike="noStrike" cap="none" normalizeH="0" baseline="0" dirty="0" err="1">
                <a:ln>
                  <a:noFill/>
                </a:ln>
                <a:effectLst/>
                <a:latin typeface="inherit"/>
              </a:rPr>
              <a:t>of</a:t>
            </a:r>
            <a:r>
              <a:rPr kumimoji="0" lang="es-ES" altLang="es-ES" sz="2200" b="1" i="0" u="none" strike="noStrike" cap="none" normalizeH="0" baseline="0" dirty="0">
                <a:ln>
                  <a:noFill/>
                </a:ln>
                <a:effectLst/>
                <a:latin typeface="inherit"/>
              </a:rPr>
              <a:t> Olivenza </a:t>
            </a:r>
            <a:r>
              <a:rPr kumimoji="0" lang="es-ES" altLang="es-ES" sz="2200" b="1" i="0" u="none" strike="noStrike" cap="none" normalizeH="0" baseline="0" dirty="0" err="1">
                <a:ln>
                  <a:noFill/>
                </a:ln>
                <a:effectLst/>
                <a:latin typeface="inherit"/>
              </a:rPr>
              <a:t>by</a:t>
            </a:r>
            <a:r>
              <a:rPr kumimoji="0" lang="es-ES" altLang="es-ES" sz="2200" b="1" i="0" u="none" strike="noStrike" cap="none" normalizeH="0" baseline="0" dirty="0">
                <a:ln>
                  <a:noFill/>
                </a:ln>
                <a:effectLst/>
                <a:latin typeface="inherit"/>
              </a:rPr>
              <a:t> </a:t>
            </a:r>
            <a:r>
              <a:rPr kumimoji="0" lang="es-ES" altLang="es-ES" sz="2200" b="1" i="0" u="none" strike="noStrike" cap="none" normalizeH="0" baseline="0" dirty="0" err="1">
                <a:ln>
                  <a:noFill/>
                </a:ln>
                <a:effectLst/>
                <a:latin typeface="inherit"/>
              </a:rPr>
              <a:t>Spain</a:t>
            </a:r>
            <a:r>
              <a:rPr kumimoji="0" lang="es-ES" altLang="es-ES" sz="2200" b="1" i="0" u="none" strike="noStrike" cap="none" normalizeH="0" baseline="0" dirty="0">
                <a:ln>
                  <a:noFill/>
                </a:ln>
                <a:effectLst/>
                <a:latin typeface="inherit"/>
              </a:rPr>
              <a:t>.</a:t>
            </a:r>
            <a:endParaRPr kumimoji="0" lang="es-ES" altLang="es-ES" sz="2200" b="1" i="0" u="none" strike="noStrike" cap="none" normalizeH="0" baseline="0" dirty="0">
              <a:ln>
                <a:noFill/>
              </a:ln>
              <a:effectLst/>
              <a:latin typeface="Arial" panose="020B0604020202020204" pitchFamily="34" charset="0"/>
            </a:endParaRPr>
          </a:p>
        </p:txBody>
      </p:sp>
      <p:pic>
        <p:nvPicPr>
          <p:cNvPr id="5123" name="Picture 3">
            <a:extLst>
              <a:ext uri="{FF2B5EF4-FFF2-40B4-BE49-F238E27FC236}">
                <a16:creationId xmlns:a16="http://schemas.microsoft.com/office/drawing/2014/main" id="{51D48378-AC9B-20BF-25B8-18234677DE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619" r="4699"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8150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3" name="Rectangle 6152">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ítulo 1">
            <a:extLst>
              <a:ext uri="{FF2B5EF4-FFF2-40B4-BE49-F238E27FC236}">
                <a16:creationId xmlns:a16="http://schemas.microsoft.com/office/drawing/2014/main" id="{FD5360E5-8751-13E5-BE1F-AD8DDC7982AC}"/>
              </a:ext>
            </a:extLst>
          </p:cNvPr>
          <p:cNvSpPr>
            <a:spLocks noGrp="1"/>
          </p:cNvSpPr>
          <p:nvPr>
            <p:ph type="title"/>
          </p:nvPr>
        </p:nvSpPr>
        <p:spPr>
          <a:xfrm>
            <a:off x="1295400" y="669925"/>
            <a:ext cx="4800600" cy="1325563"/>
          </a:xfrm>
        </p:spPr>
        <p:txBody>
          <a:bodyPr anchor="b">
            <a:normAutofit/>
          </a:bodyPr>
          <a:lstStyle/>
          <a:p>
            <a:r>
              <a:rPr lang="es-ES" sz="3700" b="1">
                <a:solidFill>
                  <a:schemeClr val="bg1"/>
                </a:solidFill>
              </a:rPr>
              <a:t>GODOY´S SECOND TURN AS PRIME MINISTER</a:t>
            </a:r>
            <a:endParaRPr lang="es-ES" sz="3700">
              <a:solidFill>
                <a:schemeClr val="bg1"/>
              </a:solidFill>
            </a:endParaRPr>
          </a:p>
        </p:txBody>
      </p:sp>
      <p:cxnSp>
        <p:nvCxnSpPr>
          <p:cNvPr id="6155" name="Straight Connector 6154">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3BDBC027-EB63-AC59-E5B8-ABCCE32E28A8}"/>
              </a:ext>
            </a:extLst>
          </p:cNvPr>
          <p:cNvSpPr>
            <a:spLocks noGrp="1"/>
          </p:cNvSpPr>
          <p:nvPr>
            <p:ph idx="1"/>
          </p:nvPr>
        </p:nvSpPr>
        <p:spPr>
          <a:xfrm>
            <a:off x="1295400" y="2288833"/>
            <a:ext cx="4800600" cy="3711571"/>
          </a:xfrm>
        </p:spPr>
        <p:txBody>
          <a:bodyPr>
            <a:normAutofit/>
          </a:bodyPr>
          <a:lstStyle/>
          <a:p>
            <a:pPr>
              <a:spcAft>
                <a:spcPts val="800"/>
              </a:spcAft>
            </a:pPr>
            <a:r>
              <a:rPr lang="es-ES" sz="1900" b="1" kern="150">
                <a:solidFill>
                  <a:schemeClr val="bg1"/>
                </a:solidFill>
                <a:effectLst/>
                <a:latin typeface="Calibri" panose="020F0502020204030204" pitchFamily="34" charset="0"/>
                <a:ea typeface="Aptos" panose="020B0004020202020204" pitchFamily="34" charset="0"/>
                <a:cs typeface="Times New Roman" panose="02020603050405020304" pitchFamily="18" charset="0"/>
              </a:rPr>
              <a:t>.</a:t>
            </a:r>
            <a:endParaRPr lang="es-ES" sz="1900" kern="15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r>
              <a:rPr lang="es-ES" sz="1900" b="1" kern="150">
                <a:solidFill>
                  <a:schemeClr val="bg1"/>
                </a:solidFill>
                <a:effectLst/>
                <a:latin typeface="Calibri" panose="020F0502020204030204" pitchFamily="34" charset="0"/>
                <a:ea typeface="Aptos" panose="020B0004020202020204" pitchFamily="34" charset="0"/>
                <a:cs typeface="Times New Roman" panose="02020603050405020304" pitchFamily="18" charset="0"/>
              </a:rPr>
              <a:t>In 1805, the defeat of the Franco-Spanish squadron in the Battle of Trafalgar by the British navy changed the situation. With the naval hegemony of Great Britain, Napoleon resorted to the continental blockade, a measure to which Spain joined. In 1807 the Treaty of Fontainebleau was signed, which established the division of Portugal between France, Spain and Godoy himself, and the right of passage through Spain for the French troops in charge of its occupation.</a:t>
            </a:r>
            <a:endParaRPr lang="es-ES" sz="1900" kern="15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s-ES" sz="1900">
              <a:solidFill>
                <a:schemeClr val="bg1"/>
              </a:solidFill>
            </a:endParaRPr>
          </a:p>
        </p:txBody>
      </p:sp>
      <p:pic>
        <p:nvPicPr>
          <p:cNvPr id="6148" name="Picture 4" descr="tratado-fontainebleau">
            <a:extLst>
              <a:ext uri="{FF2B5EF4-FFF2-40B4-BE49-F238E27FC236}">
                <a16:creationId xmlns:a16="http://schemas.microsoft.com/office/drawing/2014/main" id="{774AD6E4-2224-3A3B-EFC4-2845B7F8460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91861" y="369913"/>
            <a:ext cx="3295304" cy="2784532"/>
          </a:xfrm>
          <a:prstGeom prst="rect">
            <a:avLst/>
          </a:prstGeom>
          <a:noFill/>
          <a:extLst>
            <a:ext uri="{909E8E84-426E-40DD-AFC4-6F175D3DCCD1}">
              <a14:hiddenFill xmlns:a14="http://schemas.microsoft.com/office/drawing/2010/main">
                <a:solidFill>
                  <a:srgbClr val="FFFFFF"/>
                </a:solidFill>
              </a14:hiddenFill>
            </a:ext>
          </a:extLst>
        </p:spPr>
      </p:pic>
      <p:sp>
        <p:nvSpPr>
          <p:cNvPr id="6157" name="Rectangle 6156">
            <a:extLst>
              <a:ext uri="{FF2B5EF4-FFF2-40B4-BE49-F238E27FC236}">
                <a16:creationId xmlns:a16="http://schemas.microsoft.com/office/drawing/2014/main" id="{C87417AF-190E-4D6E-AFA6-7D3E84B0B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1603" y="182859"/>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undefined">
            <a:extLst>
              <a:ext uri="{FF2B5EF4-FFF2-40B4-BE49-F238E27FC236}">
                <a16:creationId xmlns:a16="http://schemas.microsoft.com/office/drawing/2014/main" id="{CB2BEDDC-877D-4895-1F39-22E47D325BA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38661" y="3956225"/>
            <a:ext cx="3588640" cy="2332616"/>
          </a:xfrm>
          <a:prstGeom prst="rect">
            <a:avLst/>
          </a:prstGeom>
          <a:noFill/>
          <a:extLst>
            <a:ext uri="{909E8E84-426E-40DD-AFC4-6F175D3DCCD1}">
              <a14:hiddenFill xmlns:a14="http://schemas.microsoft.com/office/drawing/2010/main">
                <a:solidFill>
                  <a:srgbClr val="FFFFFF"/>
                </a:solidFill>
              </a14:hiddenFill>
            </a:ext>
          </a:extLst>
        </p:spPr>
      </p:pic>
      <p:sp>
        <p:nvSpPr>
          <p:cNvPr id="6159" name="Rectangle 6158">
            <a:extLst>
              <a:ext uri="{FF2B5EF4-FFF2-40B4-BE49-F238E27FC236}">
                <a16:creationId xmlns:a16="http://schemas.microsoft.com/office/drawing/2014/main" id="{80B30ED8-273E-4C07-8568-2FE5CC5C48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5071" y="3543213"/>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3023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9" name="Rectangle 7178">
            <a:extLst>
              <a:ext uri="{FF2B5EF4-FFF2-40B4-BE49-F238E27FC236}">
                <a16:creationId xmlns:a16="http://schemas.microsoft.com/office/drawing/2014/main" id="{B43B9CA2-4B31-4ACD-9A9F-B8E6C6420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4" name="Picture 6" descr="undefined">
            <a:extLst>
              <a:ext uri="{FF2B5EF4-FFF2-40B4-BE49-F238E27FC236}">
                <a16:creationId xmlns:a16="http://schemas.microsoft.com/office/drawing/2014/main" id="{98062435-49C1-D9DF-BE73-A944BBDFC8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285" r="8114" b="3"/>
          <a:stretch/>
        </p:blipFill>
        <p:spPr bwMode="auto">
          <a:xfrm>
            <a:off x="8529321" y="10"/>
            <a:ext cx="366268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a:noFill/>
          <a:extLst>
            <a:ext uri="{909E8E84-426E-40DD-AFC4-6F175D3DCCD1}">
              <a14:hiddenFill xmlns:a14="http://schemas.microsoft.com/office/drawing/2010/main">
                <a:solidFill>
                  <a:srgbClr val="FFFFFF"/>
                </a:solidFill>
              </a14:hiddenFill>
            </a:ext>
          </a:extLst>
        </p:spPr>
      </p:pic>
      <p:pic>
        <p:nvPicPr>
          <p:cNvPr id="7170" name="Picture 2" descr="Foto en blanco y negro de un grupo de personas posando para una foto&#10;&#10;Descripción generada automáticamente">
            <a:extLst>
              <a:ext uri="{FF2B5EF4-FFF2-40B4-BE49-F238E27FC236}">
                <a16:creationId xmlns:a16="http://schemas.microsoft.com/office/drawing/2014/main" id="{90851AFE-A756-408B-603C-E2DE2E5CBB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9259" r="-2" b="-2"/>
          <a:stretch/>
        </p:blipFill>
        <p:spPr bwMode="auto">
          <a:xfrm>
            <a:off x="5115314" y="10"/>
            <a:ext cx="4118110"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a:noFill/>
          <a:extLst>
            <a:ext uri="{909E8E84-426E-40DD-AFC4-6F175D3DCCD1}">
              <a14:hiddenFill xmlns:a14="http://schemas.microsoft.com/office/drawing/2010/main">
                <a:solidFill>
                  <a:srgbClr val="FFFFFF"/>
                </a:solidFill>
              </a14:hiddenFill>
            </a:ext>
          </a:extLst>
        </p:spPr>
      </p:pic>
      <p:pic>
        <p:nvPicPr>
          <p:cNvPr id="7172" name="Picture 4" descr="undefined">
            <a:extLst>
              <a:ext uri="{FF2B5EF4-FFF2-40B4-BE49-F238E27FC236}">
                <a16:creationId xmlns:a16="http://schemas.microsoft.com/office/drawing/2014/main" id="{0D58425A-54D8-F390-0911-2F186F5D34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6621" r="-1" b="-1"/>
          <a:stretch/>
        </p:blipFill>
        <p:spPr bwMode="auto">
          <a:xfrm>
            <a:off x="5168353" y="3456432"/>
            <a:ext cx="7023646" cy="3401568"/>
          </a:xfrm>
          <a:custGeom>
            <a:avLst/>
            <a:gdLst/>
            <a:ahLst/>
            <a:cxnLst/>
            <a:rect l="l" t="t" r="r" b="b"/>
            <a:pathLst>
              <a:path w="7023646" h="3401568">
                <a:moveTo>
                  <a:pt x="749132" y="0"/>
                </a:moveTo>
                <a:lnTo>
                  <a:pt x="7023646" y="0"/>
                </a:lnTo>
                <a:lnTo>
                  <a:pt x="7023646" y="3401568"/>
                </a:lnTo>
                <a:lnTo>
                  <a:pt x="0" y="3401568"/>
                </a:lnTo>
                <a:lnTo>
                  <a:pt x="79008" y="3238906"/>
                </a:lnTo>
                <a:cubicBezTo>
                  <a:pt x="502362" y="2321466"/>
                  <a:pt x="749563" y="1215476"/>
                  <a:pt x="749563" y="24956"/>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7181" name="Freeform: Shape 7180">
            <a:extLst>
              <a:ext uri="{FF2B5EF4-FFF2-40B4-BE49-F238E27FC236}">
                <a16:creationId xmlns:a16="http://schemas.microsoft.com/office/drawing/2014/main" id="{33F94DB1-BC5D-454D-845C-7BA3A1F46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32965" cy="6858000"/>
          </a:xfrm>
          <a:custGeom>
            <a:avLst/>
            <a:gdLst>
              <a:gd name="connsiteX0" fmla="*/ 0 w 5932965"/>
              <a:gd name="connsiteY0" fmla="*/ 0 h 6858000"/>
              <a:gd name="connsiteX1" fmla="*/ 5140363 w 5932965"/>
              <a:gd name="connsiteY1" fmla="*/ 0 h 6858000"/>
              <a:gd name="connsiteX2" fmla="*/ 5152943 w 5932965"/>
              <a:gd name="connsiteY2" fmla="*/ 23550 h 6858000"/>
              <a:gd name="connsiteX3" fmla="*/ 5932965 w 5932965"/>
              <a:gd name="connsiteY3" fmla="*/ 3479505 h 6858000"/>
              <a:gd name="connsiteX4" fmla="*/ 5262410 w 5932965"/>
              <a:gd name="connsiteY4" fmla="*/ 6708999 h 6858000"/>
              <a:gd name="connsiteX5" fmla="*/ 5190385 w 5932965"/>
              <a:gd name="connsiteY5" fmla="*/ 6858000 h 6858000"/>
              <a:gd name="connsiteX6" fmla="*/ 0 w 593296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2965" h="6858000">
                <a:moveTo>
                  <a:pt x="0" y="0"/>
                </a:moveTo>
                <a:lnTo>
                  <a:pt x="5140363" y="0"/>
                </a:lnTo>
                <a:lnTo>
                  <a:pt x="5152943" y="23550"/>
                </a:lnTo>
                <a:cubicBezTo>
                  <a:pt x="5642847" y="987256"/>
                  <a:pt x="5932965" y="2183538"/>
                  <a:pt x="5932965" y="3479505"/>
                </a:cubicBezTo>
                <a:cubicBezTo>
                  <a:pt x="5932965" y="4675783"/>
                  <a:pt x="5685764" y="5787121"/>
                  <a:pt x="5262410" y="6708999"/>
                </a:cubicBezTo>
                <a:lnTo>
                  <a:pt x="5190385"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183" name="Freeform: Shape 7182">
            <a:extLst>
              <a:ext uri="{FF2B5EF4-FFF2-40B4-BE49-F238E27FC236}">
                <a16:creationId xmlns:a16="http://schemas.microsoft.com/office/drawing/2014/main" id="{5676B86F-860B-4586-BCAA-C0650C09B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2333" cy="6858000"/>
          </a:xfrm>
          <a:custGeom>
            <a:avLst/>
            <a:gdLst>
              <a:gd name="connsiteX0" fmla="*/ 0 w 5922333"/>
              <a:gd name="connsiteY0" fmla="*/ 0 h 6858000"/>
              <a:gd name="connsiteX1" fmla="*/ 5129731 w 5922333"/>
              <a:gd name="connsiteY1" fmla="*/ 0 h 6858000"/>
              <a:gd name="connsiteX2" fmla="*/ 5142311 w 5922333"/>
              <a:gd name="connsiteY2" fmla="*/ 23550 h 6858000"/>
              <a:gd name="connsiteX3" fmla="*/ 5922333 w 5922333"/>
              <a:gd name="connsiteY3" fmla="*/ 3479505 h 6858000"/>
              <a:gd name="connsiteX4" fmla="*/ 5251778 w 5922333"/>
              <a:gd name="connsiteY4" fmla="*/ 6708999 h 6858000"/>
              <a:gd name="connsiteX5" fmla="*/ 5179753 w 5922333"/>
              <a:gd name="connsiteY5" fmla="*/ 6858000 h 6858000"/>
              <a:gd name="connsiteX6" fmla="*/ 0 w 592233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2333" h="6858000">
                <a:moveTo>
                  <a:pt x="0" y="0"/>
                </a:moveTo>
                <a:lnTo>
                  <a:pt x="5129731" y="0"/>
                </a:lnTo>
                <a:lnTo>
                  <a:pt x="5142311" y="23550"/>
                </a:lnTo>
                <a:cubicBezTo>
                  <a:pt x="5632215" y="987256"/>
                  <a:pt x="5922333" y="2183538"/>
                  <a:pt x="5922333" y="3479505"/>
                </a:cubicBezTo>
                <a:cubicBezTo>
                  <a:pt x="5922333" y="4675783"/>
                  <a:pt x="5675132" y="5787121"/>
                  <a:pt x="5251778" y="6708999"/>
                </a:cubicBezTo>
                <a:lnTo>
                  <a:pt x="5179753"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8B4B221F-A3D6-44DE-B412-E3065C9A66BB}"/>
              </a:ext>
            </a:extLst>
          </p:cNvPr>
          <p:cNvSpPr>
            <a:spLocks noGrp="1"/>
          </p:cNvSpPr>
          <p:nvPr>
            <p:ph type="title"/>
          </p:nvPr>
        </p:nvSpPr>
        <p:spPr>
          <a:xfrm>
            <a:off x="448056" y="685800"/>
            <a:ext cx="4922338" cy="1325563"/>
          </a:xfrm>
        </p:spPr>
        <p:txBody>
          <a:bodyPr>
            <a:normAutofit/>
          </a:bodyPr>
          <a:lstStyle/>
          <a:p>
            <a:pPr algn="ctr"/>
            <a:r>
              <a:rPr lang="es-ES" sz="3400" b="1" dirty="0"/>
              <a:t>THE FINAL CRISIS</a:t>
            </a:r>
          </a:p>
        </p:txBody>
      </p:sp>
      <p:sp>
        <p:nvSpPr>
          <p:cNvPr id="7185" name="Rectangle 7184">
            <a:extLst>
              <a:ext uri="{FF2B5EF4-FFF2-40B4-BE49-F238E27FC236}">
                <a16:creationId xmlns:a16="http://schemas.microsoft.com/office/drawing/2014/main" id="{8C818ED5-2F56-4171-9445-3AA4F4462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87" name="Rectangle 7186">
            <a:extLst>
              <a:ext uri="{FF2B5EF4-FFF2-40B4-BE49-F238E27FC236}">
                <a16:creationId xmlns:a16="http://schemas.microsoft.com/office/drawing/2014/main" id="{DE74FCE8-866C-4AFA-B45C-FACE2A609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1" y="2089941"/>
            <a:ext cx="497043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AF5E6697-CBB9-9BD7-8A1C-4850D49425E5}"/>
              </a:ext>
            </a:extLst>
          </p:cNvPr>
          <p:cNvSpPr>
            <a:spLocks noGrp="1"/>
          </p:cNvSpPr>
          <p:nvPr>
            <p:ph idx="1"/>
          </p:nvPr>
        </p:nvSpPr>
        <p:spPr>
          <a:xfrm>
            <a:off x="448056" y="2514600"/>
            <a:ext cx="4922338" cy="3666744"/>
          </a:xfrm>
        </p:spPr>
        <p:txBody>
          <a:bodyPr>
            <a:normAutofit/>
          </a:bodyPr>
          <a:lstStyle/>
          <a:p>
            <a:pPr algn="just">
              <a:spcAft>
                <a:spcPts val="800"/>
              </a:spcAft>
            </a:pP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The</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presence</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of</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French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soldiers</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in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Spanish</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territory</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increased</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opposition</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towards</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Godoy.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the</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end</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of</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1807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the</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El Escorial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Plot</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took</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place, a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conspiracy</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led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by</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Fernando, Prince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of</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Asturias,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who</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sought</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the</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replacement</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of</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Godoy and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the</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dethronement</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of</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his</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own</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father</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a:t>
            </a:r>
            <a:endParaRPr lang="es-ES" sz="1700" b="1" kern="15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In 1808,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the</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Aranjuez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mutiny</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occurred</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 popular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uprising</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fueled</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by</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the</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nobles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opposed</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to</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Godoy,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against</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the</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kings</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taking</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advantage</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of</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their</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presence</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in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the</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palace</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of</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Aranjuez. Godoy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was</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taken</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prisoner</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by</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the</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mutineers</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Charles IV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abdicated</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to</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700" b="1" kern="150" dirty="0" err="1">
                <a:effectLst/>
                <a:latin typeface="Calibri" panose="020F0502020204030204" pitchFamily="34" charset="0"/>
                <a:ea typeface="Aptos" panose="020B0004020202020204" pitchFamily="34" charset="0"/>
                <a:cs typeface="Times New Roman" panose="02020603050405020304" pitchFamily="18" charset="0"/>
              </a:rPr>
              <a:t>his</a:t>
            </a:r>
            <a:r>
              <a:rPr lang="es-ES" sz="1700" b="1" kern="150" dirty="0">
                <a:effectLst/>
                <a:latin typeface="Calibri" panose="020F0502020204030204" pitchFamily="34" charset="0"/>
                <a:ea typeface="Aptos" panose="020B0004020202020204" pitchFamily="34" charset="0"/>
                <a:cs typeface="Times New Roman" panose="02020603050405020304" pitchFamily="18" charset="0"/>
              </a:rPr>
              <a:t> son Ferdinand VII.</a:t>
            </a:r>
            <a:endParaRPr lang="es-ES" sz="1700" b="1" kern="150" dirty="0">
              <a:effectLst/>
              <a:latin typeface="Aptos" panose="020B0004020202020204" pitchFamily="34" charset="0"/>
              <a:ea typeface="Aptos" panose="020B0004020202020204" pitchFamily="34" charset="0"/>
              <a:cs typeface="Times New Roman" panose="02020603050405020304" pitchFamily="18" charset="0"/>
            </a:endParaRPr>
          </a:p>
          <a:p>
            <a:endParaRPr lang="es-ES" sz="1700" dirty="0"/>
          </a:p>
        </p:txBody>
      </p:sp>
    </p:spTree>
    <p:extLst>
      <p:ext uri="{BB962C8B-B14F-4D97-AF65-F5344CB8AC3E}">
        <p14:creationId xmlns:p14="http://schemas.microsoft.com/office/powerpoint/2010/main" val="503764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12" name="Rectangle 8211">
            <a:extLst>
              <a:ext uri="{FF2B5EF4-FFF2-40B4-BE49-F238E27FC236}">
                <a16:creationId xmlns:a16="http://schemas.microsoft.com/office/drawing/2014/main" id="{38468727-63BE-4191-B4A6-C30C82C0E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45777AC-42BB-C52A-3C2C-B6612AA111F9}"/>
              </a:ext>
            </a:extLst>
          </p:cNvPr>
          <p:cNvSpPr>
            <a:spLocks noGrp="1"/>
          </p:cNvSpPr>
          <p:nvPr>
            <p:ph type="title"/>
          </p:nvPr>
        </p:nvSpPr>
        <p:spPr>
          <a:xfrm>
            <a:off x="457201" y="412454"/>
            <a:ext cx="2381250" cy="2101850"/>
          </a:xfrm>
        </p:spPr>
        <p:txBody>
          <a:bodyPr>
            <a:normAutofit/>
          </a:bodyPr>
          <a:lstStyle/>
          <a:p>
            <a:r>
              <a:rPr lang="es-ES" sz="2800" b="1"/>
              <a:t>THE END OF CHARLES´ IV REIGN</a:t>
            </a:r>
          </a:p>
        </p:txBody>
      </p:sp>
      <p:sp>
        <p:nvSpPr>
          <p:cNvPr id="8214" name="Rectangle 8213">
            <a:extLst>
              <a:ext uri="{FF2B5EF4-FFF2-40B4-BE49-F238E27FC236}">
                <a16:creationId xmlns:a16="http://schemas.microsoft.com/office/drawing/2014/main" id="{9D355BB6-1BB8-4828-B246-CFB31742D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3483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216" name="Rectangle 8215">
            <a:extLst>
              <a:ext uri="{FF2B5EF4-FFF2-40B4-BE49-F238E27FC236}">
                <a16:creationId xmlns:a16="http://schemas.microsoft.com/office/drawing/2014/main" id="{CA52A9B9-B2B3-46F0-9D53-0EFF9905BF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45238" y="1452646"/>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4F7F3C82-A671-72A8-BE81-B530E0F910F4}"/>
              </a:ext>
            </a:extLst>
          </p:cNvPr>
          <p:cNvSpPr>
            <a:spLocks noGrp="1"/>
          </p:cNvSpPr>
          <p:nvPr>
            <p:ph idx="1"/>
          </p:nvPr>
        </p:nvSpPr>
        <p:spPr>
          <a:xfrm>
            <a:off x="2985902" y="220717"/>
            <a:ext cx="3414898" cy="2738912"/>
          </a:xfrm>
        </p:spPr>
        <p:txBody>
          <a:bodyPr anchor="ctr">
            <a:normAutofit/>
          </a:bodyPr>
          <a:lstStyle/>
          <a:p>
            <a:pPr algn="just"/>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His</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reign</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ended</a:t>
            </a:r>
            <a:r>
              <a:rPr lang="es-ES" sz="1300" b="1" kern="150">
                <a:effectLst/>
                <a:latin typeface="Calibri" panose="020F0502020204030204" pitchFamily="34" charset="0"/>
                <a:ea typeface="Aptos" panose="020B0004020202020204" pitchFamily="34" charset="0"/>
                <a:cs typeface="Times New Roman" panose="02020603050405020304" pitchFamily="18" charset="0"/>
              </a:rPr>
              <a:t>  in </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1808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when</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as a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result</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of</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the</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Aranjuez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mutiny</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he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abdicated</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in favor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of</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his</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son, Prince Fernando. </a:t>
            </a:r>
            <a:endParaRPr lang="es-ES" sz="1300" b="1" kern="150" dirty="0">
              <a:latin typeface="Calibri" panose="020F0502020204030204" pitchFamily="34" charset="0"/>
              <a:ea typeface="Aptos" panose="020B0004020202020204" pitchFamily="34" charset="0"/>
              <a:cs typeface="Times New Roman" panose="02020603050405020304" pitchFamily="18" charset="0"/>
            </a:endParaRPr>
          </a:p>
          <a:p>
            <a:pPr algn="just"/>
            <a:r>
              <a:rPr lang="es-ES" sz="1300" b="1" kern="150" dirty="0">
                <a:latin typeface="Calibri" panose="020F0502020204030204" pitchFamily="34" charset="0"/>
                <a:ea typeface="Aptos" panose="020B0004020202020204" pitchFamily="34" charset="0"/>
                <a:cs typeface="Times New Roman" panose="02020603050405020304" pitchFamily="18" charset="0"/>
              </a:rPr>
              <a:t>I</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n May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of</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the</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same</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year</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King Ferdinand VII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returned</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the</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Throne</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to</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his</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father</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although</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he, in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turn</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had</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ceded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his</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rights</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to</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the</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Crown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to</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Napoleon</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Bonaparte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the</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day</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before</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in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what</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would</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be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known</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as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the</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Bayonne</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abdications</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This</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evento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marked</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the</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end</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of</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the</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reign</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a:t>
            </a:r>
            <a:r>
              <a:rPr lang="es-ES" sz="1300" b="1" kern="150" dirty="0" err="1">
                <a:effectLst/>
                <a:latin typeface="Calibri" panose="020F0502020204030204" pitchFamily="34" charset="0"/>
                <a:ea typeface="Aptos" panose="020B0004020202020204" pitchFamily="34" charset="0"/>
                <a:cs typeface="Times New Roman" panose="02020603050405020304" pitchFamily="18" charset="0"/>
              </a:rPr>
              <a:t>of</a:t>
            </a:r>
            <a:r>
              <a:rPr lang="es-ES" sz="1300" b="1" kern="150" dirty="0">
                <a:effectLst/>
                <a:latin typeface="Calibri" panose="020F0502020204030204" pitchFamily="34" charset="0"/>
                <a:ea typeface="Aptos" panose="020B0004020202020204" pitchFamily="34" charset="0"/>
                <a:cs typeface="Times New Roman" panose="02020603050405020304" pitchFamily="18" charset="0"/>
              </a:rPr>
              <a:t> Charles IV.</a:t>
            </a:r>
            <a:endParaRPr lang="es-ES" sz="1300" b="1" kern="150" dirty="0">
              <a:effectLst/>
              <a:latin typeface="Aptos" panose="020B0004020202020204" pitchFamily="34" charset="0"/>
              <a:ea typeface="Aptos" panose="020B0004020202020204" pitchFamily="34" charset="0"/>
              <a:cs typeface="Times New Roman" panose="02020603050405020304" pitchFamily="18" charset="0"/>
            </a:endParaRPr>
          </a:p>
          <a:p>
            <a:endParaRPr lang="es-ES" sz="1100" dirty="0"/>
          </a:p>
        </p:txBody>
      </p:sp>
      <p:pic>
        <p:nvPicPr>
          <p:cNvPr id="8194" name="Picture 2" descr="Foto en blanco y negro de un grupo de niños posando para una foto&#10;&#10;Descripción generada automáticamente con confianza media">
            <a:extLst>
              <a:ext uri="{FF2B5EF4-FFF2-40B4-BE49-F238E27FC236}">
                <a16:creationId xmlns:a16="http://schemas.microsoft.com/office/drawing/2014/main" id="{B52A3A64-5708-DC6B-54BF-155B1CB658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207"/>
          <a:stretch/>
        </p:blipFill>
        <p:spPr bwMode="auto">
          <a:xfrm>
            <a:off x="20" y="2959630"/>
            <a:ext cx="6400781" cy="389837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undefined">
            <a:extLst>
              <a:ext uri="{FF2B5EF4-FFF2-40B4-BE49-F238E27FC236}">
                <a16:creationId xmlns:a16="http://schemas.microsoft.com/office/drawing/2014/main" id="{2702059A-4AB7-7EF7-9A14-BD6A2D8D78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532" r="37056"/>
          <a:stretch/>
        </p:blipFill>
        <p:spPr bwMode="auto">
          <a:xfrm>
            <a:off x="6591299" y="1"/>
            <a:ext cx="5600701"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678840"/>
      </p:ext>
    </p:extLst>
  </p:cSld>
  <p:clrMapOvr>
    <a:masterClrMapping/>
  </p:clrMapOvr>
</p:sld>
</file>

<file path=ppt/theme/theme1.xml><?xml version="1.0" encoding="utf-8"?>
<a:theme xmlns:a="http://schemas.openxmlformats.org/drawingml/2006/main" name="Tema de Office">
  <a:themeElements>
    <a:clrScheme name="Intermedio">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531</TotalTime>
  <Words>791</Words>
  <Application>Microsoft Office PowerPoint</Application>
  <PresentationFormat>Panorámica</PresentationFormat>
  <Paragraphs>33</Paragraphs>
  <Slides>10</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vt:i4>
      </vt:variant>
    </vt:vector>
  </HeadingPairs>
  <TitlesOfParts>
    <vt:vector size="16" baseType="lpstr">
      <vt:lpstr>Aptos</vt:lpstr>
      <vt:lpstr>Arial</vt:lpstr>
      <vt:lpstr>Calibri</vt:lpstr>
      <vt:lpstr>Calibri Light</vt:lpstr>
      <vt:lpstr>inherit</vt:lpstr>
      <vt:lpstr>Tema de Office</vt:lpstr>
      <vt:lpstr>Presentación de PowerPoint</vt:lpstr>
      <vt:lpstr>INTRODUCTION</vt:lpstr>
      <vt:lpstr>BEGINNING OF THE REIGN</vt:lpstr>
      <vt:lpstr>FIRST STAGE OF GODOY AS PRIME MINISTER</vt:lpstr>
      <vt:lpstr>  </vt:lpstr>
      <vt:lpstr>GODOY´S SECOND TURN AS PRIME MINISTER</vt:lpstr>
      <vt:lpstr>GODOY´S SECOND TURN AS PRIME MINISTER</vt:lpstr>
      <vt:lpstr>GODOY´S SECOND TURN AS PRIME MINISTER</vt:lpstr>
      <vt:lpstr>THE FINAL CRISIS</vt:lpstr>
      <vt:lpstr>THE END OF CHARLES´ IV REIGN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CHARLES IV AND                        GODOY</dc:title>
  <dc:creator>Sofia Sofia</dc:creator>
  <cp:lastModifiedBy>Maria Sanz</cp:lastModifiedBy>
  <cp:revision>39</cp:revision>
  <dcterms:created xsi:type="dcterms:W3CDTF">2017-11-29T16:39:57Z</dcterms:created>
  <dcterms:modified xsi:type="dcterms:W3CDTF">2024-07-30T18:38:11Z</dcterms:modified>
</cp:coreProperties>
</file>