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71" r:id="rId3"/>
    <p:sldId id="257" r:id="rId4"/>
    <p:sldId id="258" r:id="rId5"/>
    <p:sldId id="259" r:id="rId6"/>
    <p:sldId id="265" r:id="rId7"/>
    <p:sldId id="274"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1CC3"/>
    <a:srgbClr val="00CC99"/>
    <a:srgbClr val="F79646"/>
    <a:srgbClr val="B66D31"/>
    <a:srgbClr val="FF0000"/>
    <a:srgbClr val="92D050"/>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horzBarState="maximized">
    <p:restoredLeft sz="6610" autoAdjust="0"/>
    <p:restoredTop sz="99536" autoAdjust="0"/>
  </p:normalViewPr>
  <p:slideViewPr>
    <p:cSldViewPr>
      <p:cViewPr varScale="1">
        <p:scale>
          <a:sx n="82" d="100"/>
          <a:sy n="82" d="100"/>
        </p:scale>
        <p:origin x="893"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F70E11C-7E45-4A0E-B739-AD8869B6903F}" type="datetimeFigureOut">
              <a:rPr lang="en-US" smtClean="0"/>
              <a:t>4/1/2024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191870-0E10-4854-B61A-AE40435B98AC}" type="slidenum">
              <a:rPr lang="en-US" smtClean="0"/>
              <a:t>‹Nº›</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2191870-0E10-4854-B61A-AE40435B98AC}"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2191870-0E10-4854-B61A-AE40435B98AC}"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2191870-0E10-4854-B61A-AE40435B98AC}"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2191870-0E10-4854-B61A-AE40435B98AC}"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2191870-0E10-4854-B61A-AE40435B98AC}"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2191870-0E10-4854-B61A-AE40435B98AC}"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2191870-0E10-4854-B61A-AE40435B98AC}" type="slidenum">
              <a:rPr lang="en-US" smtClean="0"/>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3F1AE3A-F187-4F6A-8BCB-20C2227ECEDB}" type="datetimeFigureOut">
              <a:rPr lang="en-US" smtClean="0"/>
              <a:t>4/1/2024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AD1131-6DB5-4C6A-B3C8-917313ED6B62}" type="slidenum">
              <a:rPr lang="en-US" smtClean="0"/>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3F1AE3A-F187-4F6A-8BCB-20C2227ECEDB}" type="datetimeFigureOut">
              <a:rPr lang="en-US" smtClean="0"/>
              <a:t>4/1/2024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AD1131-6DB5-4C6A-B3C8-917313ED6B62}" type="slidenum">
              <a:rPr lang="en-US" smtClean="0"/>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3F1AE3A-F187-4F6A-8BCB-20C2227ECEDB}" type="datetimeFigureOut">
              <a:rPr lang="en-US" smtClean="0"/>
              <a:t>4/1/2024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AD1131-6DB5-4C6A-B3C8-917313ED6B62}" type="slidenum">
              <a:rPr lang="en-US" smtClean="0"/>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3F1AE3A-F187-4F6A-8BCB-20C2227ECEDB}" type="datetimeFigureOut">
              <a:rPr lang="en-US" smtClean="0"/>
              <a:t>4/1/2024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AD1131-6DB5-4C6A-B3C8-917313ED6B62}" type="slidenum">
              <a:rPr lang="en-US" smtClean="0"/>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3F1AE3A-F187-4F6A-8BCB-20C2227ECEDB}" type="datetimeFigureOut">
              <a:rPr lang="en-US" smtClean="0"/>
              <a:t>4/1/2024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AD1131-6DB5-4C6A-B3C8-917313ED6B62}" type="slidenum">
              <a:rPr lang="en-US" smtClean="0"/>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3F1AE3A-F187-4F6A-8BCB-20C2227ECEDB}" type="datetimeFigureOut">
              <a:rPr lang="en-US" smtClean="0"/>
              <a:t>4/1/2024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AD1131-6DB5-4C6A-B3C8-917313ED6B62}" type="slidenum">
              <a:rPr lang="en-US" smtClean="0"/>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F1AE3A-F187-4F6A-8BCB-20C2227ECEDB}" type="datetimeFigureOut">
              <a:rPr lang="en-US" smtClean="0"/>
              <a:t>4/1/2024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AD1131-6DB5-4C6A-B3C8-917313ED6B62}" type="slidenum">
              <a:rPr lang="en-US" smtClean="0"/>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3F1AE3A-F187-4F6A-8BCB-20C2227ECEDB}" type="datetimeFigureOut">
              <a:rPr lang="en-US" smtClean="0"/>
              <a:t>4/1/2024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AD1131-6DB5-4C6A-B3C8-917313ED6B62}" type="slidenum">
              <a:rPr lang="en-US" smtClean="0"/>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3F1AE3A-F187-4F6A-8BCB-20C2227ECEDB}" type="datetimeFigureOut">
              <a:rPr lang="en-US" smtClean="0"/>
              <a:t>4/1/2024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AD1131-6DB5-4C6A-B3C8-917313ED6B62}" type="slidenum">
              <a:rPr lang="en-US" smtClean="0"/>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3F1AE3A-F187-4F6A-8BCB-20C2227ECEDB}" type="datetimeFigureOut">
              <a:rPr lang="en-US" smtClean="0"/>
              <a:t>4/1/2024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AD1131-6DB5-4C6A-B3C8-917313ED6B62}" type="slidenum">
              <a:rPr lang="en-US" smtClean="0"/>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3F1AE3A-F187-4F6A-8BCB-20C2227ECEDB}" type="datetimeFigureOut">
              <a:rPr lang="en-US" smtClean="0"/>
              <a:t>4/1/2024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AD1131-6DB5-4C6A-B3C8-917313ED6B62}" type="slidenum">
              <a:rPr lang="en-US" smtClean="0"/>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F1AE3A-F187-4F6A-8BCB-20C2227ECEDB}" type="datetimeFigureOut">
              <a:rPr lang="en-US" smtClean="0"/>
              <a:t>4/1/2024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AD1131-6DB5-4C6A-B3C8-917313ED6B62}" type="slidenum">
              <a:rPr lang="en-US" smtClean="0"/>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000" name="Rectangle 41999">
            <a:extLst>
              <a:ext uri="{FF2B5EF4-FFF2-40B4-BE49-F238E27FC236}">
                <a16:creationId xmlns:a16="http://schemas.microsoft.com/office/drawing/2014/main" id="{489B7BFD-8F45-4093-AD9C-91B15B050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2002" name="Group 42001">
            <a:extLst>
              <a:ext uri="{FF2B5EF4-FFF2-40B4-BE49-F238E27FC236}">
                <a16:creationId xmlns:a16="http://schemas.microsoft.com/office/drawing/2014/main" id="{F95919CA-4568-4F54-A2C0-2B54BD78A3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479558"/>
            <a:ext cx="1396390" cy="717514"/>
            <a:chOff x="0" y="1479558"/>
            <a:chExt cx="1861854" cy="717514"/>
          </a:xfrm>
          <a:solidFill>
            <a:schemeClr val="bg1"/>
          </a:solidFill>
        </p:grpSpPr>
        <p:sp>
          <p:nvSpPr>
            <p:cNvPr id="42003" name="Freeform: Shape 42002">
              <a:extLst>
                <a:ext uri="{FF2B5EF4-FFF2-40B4-BE49-F238E27FC236}">
                  <a16:creationId xmlns:a16="http://schemas.microsoft.com/office/drawing/2014/main" id="{E16C8D8F-10E9-4498-ABDB-0F923F8B68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147955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42004" name="Freeform: Shape 42003">
              <a:extLst>
                <a:ext uri="{FF2B5EF4-FFF2-40B4-BE49-F238E27FC236}">
                  <a16:creationId xmlns:a16="http://schemas.microsoft.com/office/drawing/2014/main" id="{1E5A83E3-8A11-4492-BB6E-F5F2240316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19192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a:p>
          </p:txBody>
        </p:sp>
      </p:grpSp>
      <p:sp>
        <p:nvSpPr>
          <p:cNvPr id="42006" name="Freeform: Shape 42005">
            <a:extLst>
              <a:ext uri="{FF2B5EF4-FFF2-40B4-BE49-F238E27FC236}">
                <a16:creationId xmlns:a16="http://schemas.microsoft.com/office/drawing/2014/main" id="{498F8FF6-43B4-494A-AF8F-123A4983E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5231" y="-1"/>
            <a:ext cx="4083679" cy="5183161"/>
          </a:xfrm>
          <a:custGeom>
            <a:avLst/>
            <a:gdLst>
              <a:gd name="connsiteX0" fmla="*/ 1825048 w 6355652"/>
              <a:gd name="connsiteY0" fmla="*/ 0 h 6050127"/>
              <a:gd name="connsiteX1" fmla="*/ 4530604 w 6355652"/>
              <a:gd name="connsiteY1" fmla="*/ 0 h 6050127"/>
              <a:gd name="connsiteX2" fmla="*/ 4692567 w 6355652"/>
              <a:gd name="connsiteY2" fmla="*/ 78022 h 6050127"/>
              <a:gd name="connsiteX3" fmla="*/ 6355652 w 6355652"/>
              <a:gd name="connsiteY3" fmla="*/ 2872301 h 6050127"/>
              <a:gd name="connsiteX4" fmla="*/ 3177826 w 6355652"/>
              <a:gd name="connsiteY4" fmla="*/ 6050127 h 6050127"/>
              <a:gd name="connsiteX5" fmla="*/ 0 w 6355652"/>
              <a:gd name="connsiteY5" fmla="*/ 2872301 h 6050127"/>
              <a:gd name="connsiteX6" fmla="*/ 1663086 w 6355652"/>
              <a:gd name="connsiteY6" fmla="*/ 78022 h 60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55652" h="6050127">
                <a:moveTo>
                  <a:pt x="1825048" y="0"/>
                </a:moveTo>
                <a:lnTo>
                  <a:pt x="4530604" y="0"/>
                </a:lnTo>
                <a:lnTo>
                  <a:pt x="4692567" y="78022"/>
                </a:lnTo>
                <a:cubicBezTo>
                  <a:pt x="5683175" y="616152"/>
                  <a:pt x="6355652" y="1665694"/>
                  <a:pt x="6355652" y="2872301"/>
                </a:cubicBezTo>
                <a:cubicBezTo>
                  <a:pt x="6355652" y="4627366"/>
                  <a:pt x="4932891" y="6050127"/>
                  <a:pt x="3177826" y="6050127"/>
                </a:cubicBezTo>
                <a:cubicBezTo>
                  <a:pt x="1422761" y="6050127"/>
                  <a:pt x="0" y="4627366"/>
                  <a:pt x="0" y="2872301"/>
                </a:cubicBezTo>
                <a:cubicBezTo>
                  <a:pt x="0" y="1665694"/>
                  <a:pt x="672477" y="616152"/>
                  <a:pt x="1663086" y="78022"/>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008" name="Freeform: Shape 42007">
            <a:extLst>
              <a:ext uri="{FF2B5EF4-FFF2-40B4-BE49-F238E27FC236}">
                <a16:creationId xmlns:a16="http://schemas.microsoft.com/office/drawing/2014/main" id="{CF85B11F-FA15-48B8-BF04-463A37544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4475" y="0"/>
            <a:ext cx="4083679" cy="5161894"/>
          </a:xfrm>
          <a:custGeom>
            <a:avLst/>
            <a:gdLst>
              <a:gd name="connsiteX0" fmla="*/ 1825048 w 6355652"/>
              <a:gd name="connsiteY0" fmla="*/ 0 h 6050127"/>
              <a:gd name="connsiteX1" fmla="*/ 4530604 w 6355652"/>
              <a:gd name="connsiteY1" fmla="*/ 0 h 6050127"/>
              <a:gd name="connsiteX2" fmla="*/ 4692567 w 6355652"/>
              <a:gd name="connsiteY2" fmla="*/ 78022 h 6050127"/>
              <a:gd name="connsiteX3" fmla="*/ 6355652 w 6355652"/>
              <a:gd name="connsiteY3" fmla="*/ 2872301 h 6050127"/>
              <a:gd name="connsiteX4" fmla="*/ 3177826 w 6355652"/>
              <a:gd name="connsiteY4" fmla="*/ 6050127 h 6050127"/>
              <a:gd name="connsiteX5" fmla="*/ 0 w 6355652"/>
              <a:gd name="connsiteY5" fmla="*/ 2872301 h 6050127"/>
              <a:gd name="connsiteX6" fmla="*/ 1663086 w 6355652"/>
              <a:gd name="connsiteY6" fmla="*/ 78022 h 60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55652" h="6050127">
                <a:moveTo>
                  <a:pt x="1825048" y="0"/>
                </a:moveTo>
                <a:lnTo>
                  <a:pt x="4530604" y="0"/>
                </a:lnTo>
                <a:lnTo>
                  <a:pt x="4692567" y="78022"/>
                </a:lnTo>
                <a:cubicBezTo>
                  <a:pt x="5683175" y="616152"/>
                  <a:pt x="6355652" y="1665694"/>
                  <a:pt x="6355652" y="2872301"/>
                </a:cubicBezTo>
                <a:cubicBezTo>
                  <a:pt x="6355652" y="4627366"/>
                  <a:pt x="4932891" y="6050127"/>
                  <a:pt x="3177826" y="6050127"/>
                </a:cubicBezTo>
                <a:cubicBezTo>
                  <a:pt x="1422761" y="6050127"/>
                  <a:pt x="0" y="4627366"/>
                  <a:pt x="0" y="2872301"/>
                </a:cubicBezTo>
                <a:cubicBezTo>
                  <a:pt x="0" y="1665694"/>
                  <a:pt x="672477" y="616152"/>
                  <a:pt x="1663086" y="78022"/>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010" name="Freeform: Shape 42009">
            <a:extLst>
              <a:ext uri="{FF2B5EF4-FFF2-40B4-BE49-F238E27FC236}">
                <a16:creationId xmlns:a16="http://schemas.microsoft.com/office/drawing/2014/main" id="{5AFEC601-A132-47EE-B0C2-B38ACD9FC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262" y="0"/>
            <a:ext cx="4083678" cy="5046819"/>
          </a:xfrm>
          <a:custGeom>
            <a:avLst/>
            <a:gdLst>
              <a:gd name="connsiteX0" fmla="*/ 1529549 w 6355652"/>
              <a:gd name="connsiteY0" fmla="*/ 0 h 5890980"/>
              <a:gd name="connsiteX1" fmla="*/ 4826104 w 6355652"/>
              <a:gd name="connsiteY1" fmla="*/ 0 h 5890980"/>
              <a:gd name="connsiteX2" fmla="*/ 4954579 w 6355652"/>
              <a:gd name="connsiteY2" fmla="*/ 78051 h 5890980"/>
              <a:gd name="connsiteX3" fmla="*/ 6355652 w 6355652"/>
              <a:gd name="connsiteY3" fmla="*/ 2713154 h 5890980"/>
              <a:gd name="connsiteX4" fmla="*/ 3177826 w 6355652"/>
              <a:gd name="connsiteY4" fmla="*/ 5890980 h 5890980"/>
              <a:gd name="connsiteX5" fmla="*/ 0 w 6355652"/>
              <a:gd name="connsiteY5" fmla="*/ 2713154 h 5890980"/>
              <a:gd name="connsiteX6" fmla="*/ 1401073 w 6355652"/>
              <a:gd name="connsiteY6" fmla="*/ 78051 h 5890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55652" h="5890980">
                <a:moveTo>
                  <a:pt x="1529549" y="0"/>
                </a:moveTo>
                <a:lnTo>
                  <a:pt x="4826104" y="0"/>
                </a:lnTo>
                <a:lnTo>
                  <a:pt x="4954579" y="78051"/>
                </a:lnTo>
                <a:cubicBezTo>
                  <a:pt x="5799886" y="649129"/>
                  <a:pt x="6355652" y="1616239"/>
                  <a:pt x="6355652" y="2713154"/>
                </a:cubicBezTo>
                <a:cubicBezTo>
                  <a:pt x="6355652" y="4468219"/>
                  <a:pt x="4932891" y="5890980"/>
                  <a:pt x="3177826" y="5890980"/>
                </a:cubicBezTo>
                <a:cubicBezTo>
                  <a:pt x="1422761" y="5890980"/>
                  <a:pt x="0" y="4468219"/>
                  <a:pt x="0" y="2713154"/>
                </a:cubicBezTo>
                <a:cubicBezTo>
                  <a:pt x="0" y="1616239"/>
                  <a:pt x="555766" y="649129"/>
                  <a:pt x="1401073" y="78051"/>
                </a:cubicBezTo>
                <a:close/>
              </a:path>
            </a:pathLst>
          </a:cu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965560" y="476435"/>
            <a:ext cx="3302776" cy="2885715"/>
          </a:xfrm>
        </p:spPr>
        <p:txBody>
          <a:bodyPr vert="horz" lIns="91440" tIns="45720" rIns="91440" bIns="45720" rtlCol="0">
            <a:normAutofit/>
          </a:bodyPr>
          <a:lstStyle/>
          <a:p>
            <a:pPr algn="r"/>
            <a:r>
              <a:rPr lang="en-US" sz="4700" b="1" kern="1200" dirty="0">
                <a:solidFill>
                  <a:schemeClr val="bg1"/>
                </a:solidFill>
                <a:latin typeface="+mj-lt"/>
                <a:ea typeface="+mj-ea"/>
                <a:cs typeface="+mj-cs"/>
              </a:rPr>
              <a:t>Enlightened Despotism</a:t>
            </a:r>
          </a:p>
        </p:txBody>
      </p:sp>
      <p:sp>
        <p:nvSpPr>
          <p:cNvPr id="3" name="Subtitle 2"/>
          <p:cNvSpPr>
            <a:spLocks noGrp="1"/>
          </p:cNvSpPr>
          <p:nvPr>
            <p:ph type="subTitle" idx="1"/>
          </p:nvPr>
        </p:nvSpPr>
        <p:spPr>
          <a:xfrm>
            <a:off x="1057275" y="3429000"/>
            <a:ext cx="3068595" cy="774196"/>
          </a:xfrm>
        </p:spPr>
        <p:txBody>
          <a:bodyPr vert="horz" lIns="91440" tIns="45720" rIns="91440" bIns="45720" rtlCol="0">
            <a:normAutofit/>
          </a:bodyPr>
          <a:lstStyle/>
          <a:p>
            <a:pPr algn="r"/>
            <a:r>
              <a:rPr lang="en-US" sz="1700" b="1" dirty="0">
                <a:solidFill>
                  <a:schemeClr val="bg1"/>
                </a:solidFill>
              </a:rPr>
              <a:t>IES FORTUNY</a:t>
            </a:r>
          </a:p>
          <a:p>
            <a:pPr algn="r"/>
            <a:r>
              <a:rPr lang="en-US" sz="1700" b="1" dirty="0">
                <a:solidFill>
                  <a:schemeClr val="bg1"/>
                </a:solidFill>
              </a:rPr>
              <a:t>MARÍA SANZ</a:t>
            </a:r>
          </a:p>
        </p:txBody>
      </p:sp>
      <p:sp>
        <p:nvSpPr>
          <p:cNvPr id="42012" name="Graphic 212">
            <a:extLst>
              <a:ext uri="{FF2B5EF4-FFF2-40B4-BE49-F238E27FC236}">
                <a16:creationId xmlns:a16="http://schemas.microsoft.com/office/drawing/2014/main" id="{279CAF82-0ECF-42BE-8F37-F71941E5D4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37449" y="1550555"/>
            <a:ext cx="310173" cy="413564"/>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42014" name="Graphic 212">
            <a:extLst>
              <a:ext uri="{FF2B5EF4-FFF2-40B4-BE49-F238E27FC236}">
                <a16:creationId xmlns:a16="http://schemas.microsoft.com/office/drawing/2014/main" id="{BB90F3FC-186F-4608-93AA-7EE24F682E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37449" y="1550555"/>
            <a:ext cx="310173" cy="413564"/>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pic>
        <p:nvPicPr>
          <p:cNvPr id="1026" name="Picture 2">
            <a:extLst>
              <a:ext uri="{FF2B5EF4-FFF2-40B4-BE49-F238E27FC236}">
                <a16:creationId xmlns:a16="http://schemas.microsoft.com/office/drawing/2014/main" id="{8CFBBD4B-C809-6C3A-3858-8531110AB9D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166" r="36818" b="-2"/>
          <a:stretch/>
        </p:blipFill>
        <p:spPr bwMode="auto">
          <a:xfrm>
            <a:off x="6457950" y="10"/>
            <a:ext cx="2383152" cy="2647064"/>
          </a:xfrm>
          <a:custGeom>
            <a:avLst/>
            <a:gdLst/>
            <a:ahLst/>
            <a:cxnLst/>
            <a:rect l="l" t="t" r="r" b="b"/>
            <a:pathLst>
              <a:path w="3177536" h="2647074">
                <a:moveTo>
                  <a:pt x="406152" y="0"/>
                </a:moveTo>
                <a:lnTo>
                  <a:pt x="2771384" y="0"/>
                </a:lnTo>
                <a:lnTo>
                  <a:pt x="2814739" y="47702"/>
                </a:lnTo>
                <a:cubicBezTo>
                  <a:pt x="3041386" y="322335"/>
                  <a:pt x="3177536" y="674421"/>
                  <a:pt x="3177536" y="1058306"/>
                </a:cubicBezTo>
                <a:cubicBezTo>
                  <a:pt x="3177536" y="1935759"/>
                  <a:pt x="2466220" y="2647074"/>
                  <a:pt x="1588768" y="2647074"/>
                </a:cubicBezTo>
                <a:cubicBezTo>
                  <a:pt x="711315" y="2647074"/>
                  <a:pt x="0" y="1935759"/>
                  <a:pt x="0" y="1058306"/>
                </a:cubicBezTo>
                <a:cubicBezTo>
                  <a:pt x="0" y="674421"/>
                  <a:pt x="136150" y="322335"/>
                  <a:pt x="362797" y="47702"/>
                </a:cubicBezTo>
                <a:close/>
              </a:path>
            </a:pathLst>
          </a:custGeom>
          <a:noFill/>
          <a:extLst>
            <a:ext uri="{909E8E84-426E-40DD-AFC4-6F175D3DCCD1}">
              <a14:hiddenFill xmlns:a14="http://schemas.microsoft.com/office/drawing/2010/main">
                <a:solidFill>
                  <a:srgbClr val="FFFFFF"/>
                </a:solidFill>
              </a14:hiddenFill>
            </a:ext>
          </a:extLst>
        </p:spPr>
      </p:pic>
      <p:pic>
        <p:nvPicPr>
          <p:cNvPr id="41986" name="Picture 2" descr="http://victoriavane.files.wordpress.com/2011/08/western_europe_utrecht_treaty.jpg"/>
          <p:cNvPicPr>
            <a:picLocks noChangeAspect="1" noChangeArrowheads="1"/>
          </p:cNvPicPr>
          <p:nvPr/>
        </p:nvPicPr>
        <p:blipFill rotWithShape="1">
          <a:blip r:embed="rId4" cstate="print"/>
          <a:srcRect l="20349" r="16826"/>
          <a:stretch/>
        </p:blipFill>
        <p:spPr bwMode="auto">
          <a:xfrm>
            <a:off x="5163709" y="3122839"/>
            <a:ext cx="2942452" cy="3735161"/>
          </a:xfrm>
          <a:custGeom>
            <a:avLst/>
            <a:gdLst/>
            <a:ahLst/>
            <a:cxnLst/>
            <a:rect l="l" t="t" r="r" b="b"/>
            <a:pathLst>
              <a:path w="4773089" h="4544235">
                <a:moveTo>
                  <a:pt x="2386544" y="0"/>
                </a:moveTo>
                <a:cubicBezTo>
                  <a:pt x="3704596" y="0"/>
                  <a:pt x="4773089" y="1068494"/>
                  <a:pt x="4773089" y="2386545"/>
                </a:cubicBezTo>
                <a:cubicBezTo>
                  <a:pt x="4773089" y="3292705"/>
                  <a:pt x="4268059" y="4080910"/>
                  <a:pt x="3524113" y="4485046"/>
                </a:cubicBezTo>
                <a:lnTo>
                  <a:pt x="3401244" y="4544235"/>
                </a:lnTo>
                <a:lnTo>
                  <a:pt x="1371845" y="4544235"/>
                </a:lnTo>
                <a:lnTo>
                  <a:pt x="1248976" y="4485046"/>
                </a:lnTo>
                <a:cubicBezTo>
                  <a:pt x="505030" y="4080910"/>
                  <a:pt x="0" y="3292705"/>
                  <a:pt x="0" y="2386545"/>
                </a:cubicBezTo>
                <a:cubicBezTo>
                  <a:pt x="0" y="1068494"/>
                  <a:pt x="1068494" y="0"/>
                  <a:pt x="2386544" y="0"/>
                </a:cubicBezTo>
                <a:close/>
              </a:path>
            </a:pathLst>
          </a:custGeom>
          <a:noFill/>
        </p:spPr>
      </p:pic>
      <p:grpSp>
        <p:nvGrpSpPr>
          <p:cNvPr id="42016" name="Graphic 185">
            <a:extLst>
              <a:ext uri="{FF2B5EF4-FFF2-40B4-BE49-F238E27FC236}">
                <a16:creationId xmlns:a16="http://schemas.microsoft.com/office/drawing/2014/main" id="{FB9739EB-7F66-433D-841F-AB3CD18700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11975" y="2740963"/>
            <a:ext cx="790849" cy="469689"/>
            <a:chOff x="9841624" y="4115729"/>
            <a:chExt cx="602169" cy="268223"/>
          </a:xfrm>
          <a:solidFill>
            <a:schemeClr val="bg1"/>
          </a:solidFill>
        </p:grpSpPr>
        <p:sp>
          <p:nvSpPr>
            <p:cNvPr id="42017" name="Freeform: Shape 42016">
              <a:extLst>
                <a:ext uri="{FF2B5EF4-FFF2-40B4-BE49-F238E27FC236}">
                  <a16:creationId xmlns:a16="http://schemas.microsoft.com/office/drawing/2014/main" id="{104F2BBD-A005-4DCB-9566-F2351050BE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42018" name="Freeform: Shape 42017">
              <a:extLst>
                <a:ext uri="{FF2B5EF4-FFF2-40B4-BE49-F238E27FC236}">
                  <a16:creationId xmlns:a16="http://schemas.microsoft.com/office/drawing/2014/main" id="{8B00DEC7-198B-49D1-98FD-018F3ECFCF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42019" name="Freeform: Shape 42018">
              <a:extLst>
                <a:ext uri="{FF2B5EF4-FFF2-40B4-BE49-F238E27FC236}">
                  <a16:creationId xmlns:a16="http://schemas.microsoft.com/office/drawing/2014/main" id="{F14DFC82-B3B3-468E-91B3-1302CFC684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42020" name="Freeform: Shape 42019">
              <a:extLst>
                <a:ext uri="{FF2B5EF4-FFF2-40B4-BE49-F238E27FC236}">
                  <a16:creationId xmlns:a16="http://schemas.microsoft.com/office/drawing/2014/main" id="{D3250EFE-214E-4B8E-AF96-036A514FFB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42021" name="Freeform: Shape 42020">
              <a:extLst>
                <a:ext uri="{FF2B5EF4-FFF2-40B4-BE49-F238E27FC236}">
                  <a16:creationId xmlns:a16="http://schemas.microsoft.com/office/drawing/2014/main" id="{AD058EBE-D4A5-4C43-B170-6A451F87A7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dirty="0"/>
            </a:p>
          </p:txBody>
        </p:sp>
      </p:grpSp>
      <p:sp>
        <p:nvSpPr>
          <p:cNvPr id="42023" name="Oval 42022">
            <a:extLst>
              <a:ext uri="{FF2B5EF4-FFF2-40B4-BE49-F238E27FC236}">
                <a16:creationId xmlns:a16="http://schemas.microsoft.com/office/drawing/2014/main" id="{033BC44A-0661-43B4-9C14-FD5963C226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3282" y="5195363"/>
            <a:ext cx="239956" cy="319941"/>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2025" name="Oval 42024">
            <a:extLst>
              <a:ext uri="{FF2B5EF4-FFF2-40B4-BE49-F238E27FC236}">
                <a16:creationId xmlns:a16="http://schemas.microsoft.com/office/drawing/2014/main" id="{13811CB9-0334-4316-8B54-711C0F3BE6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3282" y="5195363"/>
            <a:ext cx="239956" cy="319941"/>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de.academic.ru/pictures/dewiki/77/Map_de_berlin_1789.jpg"/>
          <p:cNvPicPr>
            <a:picLocks noChangeAspect="1" noChangeArrowheads="1"/>
          </p:cNvPicPr>
          <p:nvPr/>
        </p:nvPicPr>
        <p:blipFill>
          <a:blip r:embed="rId3" cstate="print"/>
          <a:srcRect/>
          <a:stretch>
            <a:fillRect/>
          </a:stretch>
        </p:blipFill>
        <p:spPr bwMode="auto">
          <a:xfrm>
            <a:off x="0" y="-3663"/>
            <a:ext cx="9144000" cy="6861663"/>
          </a:xfrm>
          <a:prstGeom prst="rect">
            <a:avLst/>
          </a:prstGeom>
          <a:noFill/>
        </p:spPr>
      </p:pic>
      <p:sp>
        <p:nvSpPr>
          <p:cNvPr id="6" name="Rectangle 5"/>
          <p:cNvSpPr/>
          <p:nvPr/>
        </p:nvSpPr>
        <p:spPr>
          <a:xfrm>
            <a:off x="609600" y="1371600"/>
            <a:ext cx="8001000" cy="4343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1371600"/>
            <a:ext cx="8229600" cy="1143000"/>
          </a:xfrm>
        </p:spPr>
        <p:txBody>
          <a:bodyPr/>
          <a:lstStyle/>
          <a:p>
            <a:r>
              <a:rPr lang="en-US" dirty="0">
                <a:solidFill>
                  <a:schemeClr val="bg1"/>
                </a:solidFill>
              </a:rPr>
              <a:t>What is Enlightened Despotism?</a:t>
            </a:r>
          </a:p>
        </p:txBody>
      </p:sp>
      <p:sp>
        <p:nvSpPr>
          <p:cNvPr id="3" name="Content Placeholder 2"/>
          <p:cNvSpPr>
            <a:spLocks noGrp="1"/>
          </p:cNvSpPr>
          <p:nvPr>
            <p:ph idx="1"/>
          </p:nvPr>
        </p:nvSpPr>
        <p:spPr>
          <a:xfrm>
            <a:off x="685800" y="2438400"/>
            <a:ext cx="8229600" cy="3505200"/>
          </a:xfrm>
        </p:spPr>
        <p:txBody>
          <a:bodyPr>
            <a:normAutofit fontScale="92500" lnSpcReduction="10000"/>
          </a:bodyPr>
          <a:lstStyle/>
          <a:p>
            <a:pPr marL="0" indent="0">
              <a:buNone/>
            </a:pPr>
            <a:r>
              <a:rPr lang="en-US" dirty="0"/>
              <a:t>	</a:t>
            </a:r>
            <a:r>
              <a:rPr lang="en-US" sz="2600" dirty="0">
                <a:solidFill>
                  <a:schemeClr val="bg1"/>
                </a:solidFill>
              </a:rPr>
              <a:t>Enlightened despotism (or enlightened absolutism) is when an absolute monarch is influence by the Enlightenment and uses its principles to govern their people. </a:t>
            </a:r>
          </a:p>
          <a:p>
            <a:pPr marL="0" indent="0">
              <a:buNone/>
            </a:pPr>
            <a:r>
              <a:rPr lang="en-US" sz="2600" dirty="0">
                <a:solidFill>
                  <a:schemeClr val="bg1"/>
                </a:solidFill>
              </a:rPr>
              <a:t>	Many were patrons of the arts and sciences, allowed freedom of speech and religion, created public primary education, and freed peasants from serfdom. Since they were influenced by the Enlightenment, many were influenced by the writers and philosophers of the time and their ideals, such as Voltaire and Montesquieu.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6" name="Picture 4" descr="http://www.mtnfootball.com/live/images/phase2_images/Russia-flag.gif"/>
          <p:cNvPicPr>
            <a:picLocks noChangeAspect="1" noChangeArrowheads="1"/>
          </p:cNvPicPr>
          <p:nvPr/>
        </p:nvPicPr>
        <p:blipFill>
          <a:blip r:embed="rId3" cstate="print"/>
          <a:srcRect/>
          <a:stretch>
            <a:fillRect/>
          </a:stretch>
        </p:blipFill>
        <p:spPr bwMode="auto">
          <a:xfrm>
            <a:off x="0" y="0"/>
            <a:ext cx="9197848" cy="6858000"/>
          </a:xfrm>
          <a:prstGeom prst="rect">
            <a:avLst/>
          </a:prstGeom>
          <a:noFill/>
        </p:spPr>
      </p:pic>
      <p:sp>
        <p:nvSpPr>
          <p:cNvPr id="11" name="Rectangle 10"/>
          <p:cNvSpPr/>
          <p:nvPr/>
        </p:nvSpPr>
        <p:spPr>
          <a:xfrm>
            <a:off x="4648200" y="1447800"/>
            <a:ext cx="4114800" cy="25146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 name="Rectangle 9"/>
          <p:cNvSpPr/>
          <p:nvPr/>
        </p:nvSpPr>
        <p:spPr>
          <a:xfrm>
            <a:off x="533400" y="1447800"/>
            <a:ext cx="3962400" cy="48768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9" name="Rectangle 8"/>
          <p:cNvSpPr/>
          <p:nvPr/>
        </p:nvSpPr>
        <p:spPr>
          <a:xfrm>
            <a:off x="914400" y="457200"/>
            <a:ext cx="7239000" cy="8382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solidFill>
                  <a:schemeClr val="bg1"/>
                </a:solidFill>
              </a:rPr>
              <a:t>Catherine the Great of Russia</a:t>
            </a:r>
          </a:p>
        </p:txBody>
      </p:sp>
      <p:sp>
        <p:nvSpPr>
          <p:cNvPr id="3" name="Text Placeholder 2"/>
          <p:cNvSpPr>
            <a:spLocks noGrp="1"/>
          </p:cNvSpPr>
          <p:nvPr>
            <p:ph type="body" idx="1"/>
          </p:nvPr>
        </p:nvSpPr>
        <p:spPr>
          <a:xfrm>
            <a:off x="457200" y="1524000"/>
            <a:ext cx="4040188" cy="639762"/>
          </a:xfrm>
        </p:spPr>
        <p:txBody>
          <a:bodyPr/>
          <a:lstStyle/>
          <a:p>
            <a:r>
              <a:rPr lang="en-US" dirty="0">
                <a:solidFill>
                  <a:schemeClr val="bg1"/>
                </a:solidFill>
              </a:rPr>
              <a:t>Her Rule and Reforms </a:t>
            </a:r>
          </a:p>
        </p:txBody>
      </p:sp>
      <p:sp>
        <p:nvSpPr>
          <p:cNvPr id="4" name="Content Placeholder 3"/>
          <p:cNvSpPr>
            <a:spLocks noGrp="1"/>
          </p:cNvSpPr>
          <p:nvPr>
            <p:ph sz="half" idx="2"/>
          </p:nvPr>
        </p:nvSpPr>
        <p:spPr>
          <a:xfrm>
            <a:off x="457200" y="2174874"/>
            <a:ext cx="4040188" cy="4378325"/>
          </a:xfrm>
        </p:spPr>
        <p:txBody>
          <a:bodyPr>
            <a:normAutofit lnSpcReduction="10000"/>
          </a:bodyPr>
          <a:lstStyle/>
          <a:p>
            <a:r>
              <a:rPr lang="en-US" sz="1200" dirty="0">
                <a:solidFill>
                  <a:schemeClr val="bg1"/>
                </a:solidFill>
              </a:rPr>
              <a:t>Catherine II Empress of Russia ascended the throne after a coup d'état that resulted in her husband, Emperor Peter III, being dethroned and killed.</a:t>
            </a:r>
          </a:p>
          <a:p>
            <a:r>
              <a:rPr lang="en-US" sz="1200" dirty="0">
                <a:solidFill>
                  <a:schemeClr val="bg1"/>
                </a:solidFill>
              </a:rPr>
              <a:t>She wanted Russia to follow the European route to a better economy, education system, and political stability.</a:t>
            </a:r>
          </a:p>
          <a:p>
            <a:r>
              <a:rPr lang="en-US" sz="1200" dirty="0">
                <a:solidFill>
                  <a:schemeClr val="bg1"/>
                </a:solidFill>
              </a:rPr>
              <a:t>Enlarged the Russian empire by expanding out into southern Ukraine, gaining large portions of the partitioned Polish-Lithuanian Commonwealth (Poland), and settling Alaska. </a:t>
            </a:r>
          </a:p>
          <a:p>
            <a:r>
              <a:rPr lang="en-US" sz="1200" dirty="0">
                <a:solidFill>
                  <a:schemeClr val="bg1"/>
                </a:solidFill>
              </a:rPr>
              <a:t>Under Catherine, the Russian economy and conscription didn’t veer from being based serfdom.</a:t>
            </a:r>
          </a:p>
          <a:p>
            <a:r>
              <a:rPr lang="en-US" sz="1200" dirty="0">
                <a:solidFill>
                  <a:schemeClr val="bg1"/>
                </a:solidFill>
              </a:rPr>
              <a:t>Reforms</a:t>
            </a:r>
          </a:p>
          <a:p>
            <a:pPr lvl="1">
              <a:buFont typeface="Wingdings" pitchFamily="2" charset="2"/>
              <a:buChar char="§"/>
            </a:pPr>
            <a:r>
              <a:rPr lang="en-US" sz="1200" dirty="0">
                <a:solidFill>
                  <a:schemeClr val="bg1"/>
                </a:solidFill>
              </a:rPr>
              <a:t>Gave the Russian aristocracy more rights and privileges while making them exempt from having to hold government or military positions.</a:t>
            </a:r>
          </a:p>
          <a:p>
            <a:pPr lvl="1">
              <a:buFont typeface="Wingdings" pitchFamily="2" charset="2"/>
              <a:buChar char="§"/>
            </a:pPr>
            <a:r>
              <a:rPr lang="en-US" sz="1200" dirty="0">
                <a:solidFill>
                  <a:schemeClr val="bg1"/>
                </a:solidFill>
              </a:rPr>
              <a:t>She established a two-tier education system in all major cities that was free to every free citizen (no serfs).</a:t>
            </a:r>
          </a:p>
          <a:p>
            <a:pPr lvl="2"/>
            <a:r>
              <a:rPr lang="en-US" sz="1100" dirty="0">
                <a:solidFill>
                  <a:schemeClr val="bg1"/>
                </a:solidFill>
              </a:rPr>
              <a:t>Russian Statute of National Education</a:t>
            </a:r>
          </a:p>
          <a:p>
            <a:pPr lvl="2"/>
            <a:r>
              <a:rPr lang="en-US" sz="1100" dirty="0">
                <a:solidFill>
                  <a:schemeClr val="bg1"/>
                </a:solidFill>
              </a:rPr>
              <a:t>Smolny Institute for Noble Maidens</a:t>
            </a:r>
          </a:p>
          <a:p>
            <a:pPr lvl="1">
              <a:buFont typeface="Wingdings" pitchFamily="2" charset="2"/>
              <a:buChar char="§"/>
            </a:pPr>
            <a:r>
              <a:rPr lang="en-US" sz="1200" dirty="0">
                <a:solidFill>
                  <a:schemeClr val="bg1"/>
                </a:solidFill>
              </a:rPr>
              <a:t>Freed serfs from the rule of the Russian Orthodox Church.</a:t>
            </a:r>
          </a:p>
        </p:txBody>
      </p:sp>
      <p:sp>
        <p:nvSpPr>
          <p:cNvPr id="5" name="Text Placeholder 4"/>
          <p:cNvSpPr>
            <a:spLocks noGrp="1"/>
          </p:cNvSpPr>
          <p:nvPr>
            <p:ph type="body" sz="quarter" idx="3"/>
          </p:nvPr>
        </p:nvSpPr>
        <p:spPr/>
        <p:txBody>
          <a:bodyPr/>
          <a:lstStyle/>
          <a:p>
            <a:r>
              <a:rPr lang="en-US" dirty="0">
                <a:solidFill>
                  <a:schemeClr val="bg1"/>
                </a:solidFill>
              </a:rPr>
              <a:t>Results</a:t>
            </a:r>
          </a:p>
        </p:txBody>
      </p:sp>
      <p:sp>
        <p:nvSpPr>
          <p:cNvPr id="6" name="Content Placeholder 5"/>
          <p:cNvSpPr>
            <a:spLocks noGrp="1"/>
          </p:cNvSpPr>
          <p:nvPr>
            <p:ph sz="quarter" idx="4"/>
          </p:nvPr>
        </p:nvSpPr>
        <p:spPr/>
        <p:txBody>
          <a:bodyPr>
            <a:normAutofit/>
          </a:bodyPr>
          <a:lstStyle/>
          <a:p>
            <a:r>
              <a:rPr lang="en-US" sz="1200" dirty="0">
                <a:solidFill>
                  <a:schemeClr val="bg1"/>
                </a:solidFill>
              </a:rPr>
              <a:t>Under her enlightened rule and encouragement the Russian Enlightenment took root.  </a:t>
            </a:r>
          </a:p>
          <a:p>
            <a:r>
              <a:rPr lang="en-US" sz="1200" dirty="0">
                <a:solidFill>
                  <a:schemeClr val="bg1"/>
                </a:solidFill>
              </a:rPr>
              <a:t>Since Catherine extended the rights of the nobility and refused to ease the loads that the serfs bared, such as taxes, they revolted. The most famous of these revolts was the Pugachev’s Rebellion. </a:t>
            </a:r>
          </a:p>
          <a:p>
            <a:r>
              <a:rPr lang="en-US" sz="1200" dirty="0">
                <a:solidFill>
                  <a:schemeClr val="bg1"/>
                </a:solidFill>
              </a:rPr>
              <a:t>The aristocracy gained more influence over the Empress and after her death had much more control over political affairs in Russia. </a:t>
            </a:r>
          </a:p>
          <a:p>
            <a:endParaRPr lang="en-US" sz="1200" dirty="0">
              <a:solidFill>
                <a:schemeClr val="bg1"/>
              </a:solidFill>
            </a:endParaRPr>
          </a:p>
        </p:txBody>
      </p:sp>
      <p:pic>
        <p:nvPicPr>
          <p:cNvPr id="28674" name="Picture 2" descr="File:Cath2russia.jpg"/>
          <p:cNvPicPr>
            <a:picLocks noChangeAspect="1" noChangeArrowheads="1"/>
          </p:cNvPicPr>
          <p:nvPr/>
        </p:nvPicPr>
        <p:blipFill>
          <a:blip r:embed="rId4" cstate="print"/>
          <a:srcRect/>
          <a:stretch>
            <a:fillRect/>
          </a:stretch>
        </p:blipFill>
        <p:spPr bwMode="auto">
          <a:xfrm>
            <a:off x="6705600" y="3810000"/>
            <a:ext cx="2186178" cy="28956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8" name="Picture 4" descr="http://4.bp.blogspot.com/-e5SfXMjaEfU/T6rUTqNyIiI/AAAAAAAABFI/sqnEBwRUcGA/s1600/Prussian.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10" name="Rectangle 9"/>
          <p:cNvSpPr/>
          <p:nvPr/>
        </p:nvSpPr>
        <p:spPr>
          <a:xfrm>
            <a:off x="4648200" y="1752600"/>
            <a:ext cx="4114800" cy="22860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1" name="Rectangle 10"/>
          <p:cNvSpPr/>
          <p:nvPr/>
        </p:nvSpPr>
        <p:spPr>
          <a:xfrm>
            <a:off x="457200" y="1752600"/>
            <a:ext cx="3962400" cy="40386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9" name="Rectangle 8"/>
          <p:cNvSpPr/>
          <p:nvPr/>
        </p:nvSpPr>
        <p:spPr>
          <a:xfrm>
            <a:off x="457200" y="228600"/>
            <a:ext cx="8229600" cy="12192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Frederick the Great of Prussia</a:t>
            </a:r>
          </a:p>
        </p:txBody>
      </p:sp>
      <p:sp>
        <p:nvSpPr>
          <p:cNvPr id="3" name="Text Placeholder 2"/>
          <p:cNvSpPr>
            <a:spLocks noGrp="1"/>
          </p:cNvSpPr>
          <p:nvPr>
            <p:ph type="body" idx="1"/>
          </p:nvPr>
        </p:nvSpPr>
        <p:spPr/>
        <p:txBody>
          <a:bodyPr/>
          <a:lstStyle/>
          <a:p>
            <a:r>
              <a:rPr lang="en-US" dirty="0"/>
              <a:t>Rule and Reforms</a:t>
            </a:r>
          </a:p>
        </p:txBody>
      </p:sp>
      <p:sp>
        <p:nvSpPr>
          <p:cNvPr id="4" name="Content Placeholder 3"/>
          <p:cNvSpPr>
            <a:spLocks noGrp="1"/>
          </p:cNvSpPr>
          <p:nvPr>
            <p:ph sz="half" idx="2"/>
          </p:nvPr>
        </p:nvSpPr>
        <p:spPr>
          <a:xfrm>
            <a:off x="457200" y="2133600"/>
            <a:ext cx="4040188" cy="4911726"/>
          </a:xfrm>
        </p:spPr>
        <p:txBody>
          <a:bodyPr>
            <a:normAutofit lnSpcReduction="10000"/>
          </a:bodyPr>
          <a:lstStyle/>
          <a:p>
            <a:r>
              <a:rPr lang="en-US" sz="1200" dirty="0"/>
              <a:t>He created  an even more powerful military state than his father Frederick William I Elector of Prussia had. He expanded conscription, creating the largest Prussian army ever, and used unified tactics  and training to make the Prussia a European power.</a:t>
            </a:r>
          </a:p>
          <a:p>
            <a:r>
              <a:rPr lang="en-US" sz="1200" dirty="0"/>
              <a:t>Took power away from the German princes and centralized power under the king.</a:t>
            </a:r>
          </a:p>
          <a:p>
            <a:r>
              <a:rPr lang="en-US" sz="1200" dirty="0"/>
              <a:t>Reforms</a:t>
            </a:r>
          </a:p>
          <a:p>
            <a:pPr lvl="1">
              <a:buFont typeface="Wingdings" pitchFamily="2" charset="2"/>
              <a:buChar char="§"/>
            </a:pPr>
            <a:r>
              <a:rPr lang="en-US" sz="1200" dirty="0"/>
              <a:t>Reformed the educational system in Prussia, allowing all to have state-funded primary schooling.</a:t>
            </a:r>
          </a:p>
          <a:p>
            <a:pPr marL="968375" lvl="3" indent="-111125">
              <a:buFont typeface="Arial" pitchFamily="34" charset="0"/>
              <a:buChar char="•"/>
            </a:pPr>
            <a:r>
              <a:rPr lang="en-US" sz="1000" i="1" dirty="0"/>
              <a:t>General-</a:t>
            </a:r>
            <a:r>
              <a:rPr lang="en-US" sz="1000" i="1" dirty="0" err="1"/>
              <a:t>Landschulreglement</a:t>
            </a:r>
            <a:r>
              <a:rPr lang="en-US" sz="1000" dirty="0"/>
              <a:t> (General Education Regulations)</a:t>
            </a:r>
          </a:p>
          <a:p>
            <a:pPr lvl="1">
              <a:buFont typeface="Wingdings" pitchFamily="2" charset="2"/>
              <a:buChar char="§"/>
            </a:pPr>
            <a:r>
              <a:rPr lang="en-US" sz="1200" dirty="0"/>
              <a:t>Encouraged emigration into Prussia to boost the population and army reserve. About 300,00 in total. </a:t>
            </a:r>
          </a:p>
          <a:p>
            <a:pPr lvl="1">
              <a:buFont typeface="Wingdings" pitchFamily="2" charset="2"/>
              <a:buChar char="§"/>
            </a:pPr>
            <a:r>
              <a:rPr lang="en-US" sz="1200" dirty="0"/>
              <a:t>Created Berlin and made it capital of the Prussia.</a:t>
            </a:r>
          </a:p>
          <a:p>
            <a:pPr lvl="1">
              <a:buFont typeface="Wingdings" pitchFamily="2" charset="2"/>
              <a:buChar char="§"/>
            </a:pPr>
            <a:r>
              <a:rPr lang="en-US" sz="1200" dirty="0"/>
              <a:t>Banned capital punishment and torture, while unifying the law under the </a:t>
            </a:r>
            <a:r>
              <a:rPr lang="en-US" sz="1200" i="1" dirty="0"/>
              <a:t>General National Law for the Prussian States</a:t>
            </a:r>
            <a:r>
              <a:rPr lang="en-US" sz="1200" dirty="0"/>
              <a:t> (</a:t>
            </a:r>
            <a:r>
              <a:rPr lang="en-US" sz="1200" dirty="0" err="1"/>
              <a:t>Allaemeines</a:t>
            </a:r>
            <a:r>
              <a:rPr lang="en-US" sz="1200" dirty="0"/>
              <a:t> </a:t>
            </a:r>
            <a:r>
              <a:rPr lang="en-US" sz="1200" dirty="0" err="1"/>
              <a:t>Landrecht</a:t>
            </a:r>
            <a:r>
              <a:rPr lang="en-US" sz="1200" dirty="0"/>
              <a:t> </a:t>
            </a:r>
            <a:r>
              <a:rPr lang="en-US" sz="1200" dirty="0" err="1"/>
              <a:t>für</a:t>
            </a:r>
            <a:r>
              <a:rPr lang="en-US" sz="1200" dirty="0"/>
              <a:t> die </a:t>
            </a:r>
            <a:r>
              <a:rPr lang="en-US" sz="1200" dirty="0" err="1"/>
              <a:t>Preusseschen</a:t>
            </a:r>
            <a:r>
              <a:rPr lang="en-US" sz="1200" dirty="0"/>
              <a:t> </a:t>
            </a:r>
            <a:r>
              <a:rPr lang="en-US" sz="1200" dirty="0" err="1"/>
              <a:t>Staaten</a:t>
            </a:r>
            <a:r>
              <a:rPr lang="en-US" sz="1200" dirty="0"/>
              <a:t>).</a:t>
            </a:r>
          </a:p>
          <a:p>
            <a:pPr lvl="1">
              <a:buFont typeface="Wingdings" pitchFamily="2" charset="2"/>
              <a:buChar char="§"/>
            </a:pPr>
            <a:r>
              <a:rPr lang="en-US" sz="1200" dirty="0"/>
              <a:t>Financed the mending and creating of infrastructure.</a:t>
            </a:r>
          </a:p>
          <a:p>
            <a:pPr lvl="1">
              <a:buFont typeface="Wingdings" pitchFamily="2" charset="2"/>
              <a:buChar char="§"/>
            </a:pPr>
            <a:r>
              <a:rPr lang="en-US" sz="1200" dirty="0"/>
              <a:t>Allowed freedom of the press and religion. </a:t>
            </a:r>
          </a:p>
          <a:p>
            <a:pPr lvl="1">
              <a:buFont typeface="Wingdings" pitchFamily="2" charset="2"/>
              <a:buChar char="§"/>
            </a:pPr>
            <a:r>
              <a:rPr lang="en-US" sz="1200" dirty="0"/>
              <a:t>Abolished serfdom. </a:t>
            </a:r>
          </a:p>
        </p:txBody>
      </p:sp>
      <p:sp>
        <p:nvSpPr>
          <p:cNvPr id="5" name="Text Placeholder 4"/>
          <p:cNvSpPr>
            <a:spLocks noGrp="1"/>
          </p:cNvSpPr>
          <p:nvPr>
            <p:ph type="body" sz="quarter" idx="3"/>
          </p:nvPr>
        </p:nvSpPr>
        <p:spPr/>
        <p:txBody>
          <a:bodyPr/>
          <a:lstStyle/>
          <a:p>
            <a:r>
              <a:rPr lang="en-US" dirty="0"/>
              <a:t>Results</a:t>
            </a:r>
          </a:p>
        </p:txBody>
      </p:sp>
      <p:sp>
        <p:nvSpPr>
          <p:cNvPr id="6" name="Content Placeholder 5"/>
          <p:cNvSpPr>
            <a:spLocks noGrp="1"/>
          </p:cNvSpPr>
          <p:nvPr>
            <p:ph sz="quarter" idx="4"/>
          </p:nvPr>
        </p:nvSpPr>
        <p:spPr>
          <a:xfrm>
            <a:off x="4648200" y="2209800"/>
            <a:ext cx="4041775" cy="2133600"/>
          </a:xfrm>
        </p:spPr>
        <p:txBody>
          <a:bodyPr>
            <a:normAutofit/>
          </a:bodyPr>
          <a:lstStyle/>
          <a:p>
            <a:r>
              <a:rPr lang="en-US" sz="1200" dirty="0"/>
              <a:t>Prussia became a major European superpower due to Frederick’s wide-spread reforms.</a:t>
            </a:r>
          </a:p>
          <a:p>
            <a:r>
              <a:rPr lang="en-US" sz="1200" dirty="0"/>
              <a:t>The Prussian army became the most coordinated and most powerful in all of Europe.</a:t>
            </a:r>
          </a:p>
          <a:p>
            <a:r>
              <a:rPr lang="en-US" sz="1200" dirty="0"/>
              <a:t>His reforms bettered the lives of his subjects, though only slightly.</a:t>
            </a:r>
          </a:p>
          <a:p>
            <a:r>
              <a:rPr lang="en-US" sz="1200" dirty="0"/>
              <a:t>Religious toleration and encouraged emigration substantially increased the Prussian population, creating a more diverse Prussian culture.</a:t>
            </a:r>
          </a:p>
        </p:txBody>
      </p:sp>
      <p:pic>
        <p:nvPicPr>
          <p:cNvPr id="26626" name="Picture 2" descr="http://mmabbasi.files.wordpress.com/2011/10/41_00098733frederick-the-great-paint-by-dudde.jpg"/>
          <p:cNvPicPr>
            <a:picLocks noChangeAspect="1" noChangeArrowheads="1"/>
          </p:cNvPicPr>
          <p:nvPr/>
        </p:nvPicPr>
        <p:blipFill>
          <a:blip r:embed="rId4" cstate="print"/>
          <a:srcRect/>
          <a:stretch>
            <a:fillRect/>
          </a:stretch>
        </p:blipFill>
        <p:spPr bwMode="auto">
          <a:xfrm>
            <a:off x="5791200" y="4267200"/>
            <a:ext cx="1857376" cy="2476502"/>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0" name="Picture 4" descr="http://images.wikia.com/althistory/images/f/fb/Flag_of_the_Kingdom_of_Spain(Ok_Stalin).pn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p:txBody>
          <a:bodyPr/>
          <a:lstStyle/>
          <a:p>
            <a:r>
              <a:rPr lang="en-US" dirty="0"/>
              <a:t>Charles III of Spain</a:t>
            </a:r>
          </a:p>
        </p:txBody>
      </p:sp>
      <p:sp>
        <p:nvSpPr>
          <p:cNvPr id="3" name="Text Placeholder 2"/>
          <p:cNvSpPr>
            <a:spLocks noGrp="1"/>
          </p:cNvSpPr>
          <p:nvPr>
            <p:ph type="body" idx="1"/>
          </p:nvPr>
        </p:nvSpPr>
        <p:spPr>
          <a:xfrm>
            <a:off x="457200" y="1219200"/>
            <a:ext cx="4040188" cy="639762"/>
          </a:xfrm>
        </p:spPr>
        <p:txBody>
          <a:bodyPr/>
          <a:lstStyle/>
          <a:p>
            <a:r>
              <a:rPr lang="en-US" dirty="0"/>
              <a:t>His Life and Rule</a:t>
            </a:r>
          </a:p>
        </p:txBody>
      </p:sp>
      <p:sp>
        <p:nvSpPr>
          <p:cNvPr id="4" name="Content Placeholder 3"/>
          <p:cNvSpPr>
            <a:spLocks noGrp="1"/>
          </p:cNvSpPr>
          <p:nvPr>
            <p:ph sz="half" idx="2"/>
          </p:nvPr>
        </p:nvSpPr>
        <p:spPr>
          <a:xfrm>
            <a:off x="457200" y="1858962"/>
            <a:ext cx="4040188" cy="4149726"/>
          </a:xfrm>
        </p:spPr>
        <p:txBody>
          <a:bodyPr>
            <a:normAutofit/>
          </a:bodyPr>
          <a:lstStyle/>
          <a:p>
            <a:pPr marL="115888" indent="-115888"/>
            <a:r>
              <a:rPr lang="en-US" sz="1200" dirty="0"/>
              <a:t>Became Duke of Parma as an infant. When he had grown he conquered Naples ands Sicily, reigning as Charles VII of Naples and Charles V of Sicily.</a:t>
            </a:r>
          </a:p>
          <a:p>
            <a:pPr marL="115888" indent="-115888"/>
            <a:r>
              <a:rPr lang="en-US" sz="1200" dirty="0"/>
              <a:t>Created a insurance company and  made widespread economic reforms to save the kingdom of Sicily from financial ruin.</a:t>
            </a:r>
          </a:p>
          <a:p>
            <a:pPr marL="284163" lvl="1" indent="-115888">
              <a:buFont typeface="Wingdings" pitchFamily="2" charset="2"/>
              <a:buChar char="§"/>
            </a:pPr>
            <a:r>
              <a:rPr lang="en-US" sz="1200" dirty="0"/>
              <a:t>Many of the numerous reforms he made in Naples and Sicily transcended into his rule in Spain. </a:t>
            </a:r>
            <a:r>
              <a:rPr lang="en-US" sz="1100" dirty="0"/>
              <a:t>He consolidated power under the crown and  rearranged the Spanish bureaucracy. </a:t>
            </a:r>
          </a:p>
          <a:p>
            <a:pPr marL="284163" lvl="1" indent="-115888">
              <a:buFont typeface="Wingdings" pitchFamily="2" charset="2"/>
              <a:buChar char="§"/>
            </a:pPr>
            <a:r>
              <a:rPr lang="en-US" sz="1100" dirty="0"/>
              <a:t>As in Italy, he made large economic reforms such as eliminating the traditional tax on flour.</a:t>
            </a:r>
          </a:p>
          <a:p>
            <a:pPr marL="284163" lvl="1" indent="-115888">
              <a:buFont typeface="Wingdings" pitchFamily="2" charset="2"/>
              <a:buChar char="§"/>
            </a:pPr>
            <a:r>
              <a:rPr lang="en-US" sz="1100" dirty="0"/>
              <a:t>Tried to structure his government so that trade and industry would flourish. </a:t>
            </a:r>
            <a:r>
              <a:rPr lang="en-US" sz="1100" i="1" dirty="0"/>
              <a:t>Lynch</a:t>
            </a:r>
          </a:p>
          <a:p>
            <a:pPr marL="284163" lvl="1" indent="-115888">
              <a:buFont typeface="Wingdings" pitchFamily="2" charset="2"/>
              <a:buChar char="§"/>
            </a:pPr>
            <a:r>
              <a:rPr lang="en-US" sz="1100" dirty="0"/>
              <a:t>Abolished money-wasting ventures and promoted the building of roads, canals, and  </a:t>
            </a:r>
            <a:r>
              <a:rPr lang="en-US" sz="1100" i="1" dirty="0"/>
              <a:t>economic societies</a:t>
            </a:r>
            <a:r>
              <a:rPr lang="en-US" sz="1100" dirty="0"/>
              <a:t> (Earlier versions of Chambers of Commerce).</a:t>
            </a:r>
          </a:p>
          <a:p>
            <a:pPr marL="284163" lvl="1" indent="-115888">
              <a:buFont typeface="Wingdings" pitchFamily="2" charset="2"/>
              <a:buChar char="§"/>
            </a:pPr>
            <a:r>
              <a:rPr lang="en-US" sz="1100" dirty="0"/>
              <a:t>Promoted trading with foreign sources of commerce such as the United States and many other American colonies.</a:t>
            </a:r>
          </a:p>
          <a:p>
            <a:pPr marL="115888" indent="-115888"/>
            <a:r>
              <a:rPr lang="en-US" sz="1200" dirty="0"/>
              <a:t>Under his rule and jurisdiction, the kingdoms of Spain were recognized as an nation, not separate states.  </a:t>
            </a:r>
          </a:p>
          <a:p>
            <a:pPr marL="115888" indent="-115888"/>
            <a:endParaRPr lang="en-US" sz="1200" dirty="0"/>
          </a:p>
        </p:txBody>
      </p:sp>
      <p:sp>
        <p:nvSpPr>
          <p:cNvPr id="5" name="Text Placeholder 4"/>
          <p:cNvSpPr>
            <a:spLocks noGrp="1"/>
          </p:cNvSpPr>
          <p:nvPr>
            <p:ph type="body" sz="quarter" idx="3"/>
          </p:nvPr>
        </p:nvSpPr>
        <p:spPr>
          <a:xfrm>
            <a:off x="4645025" y="1219200"/>
            <a:ext cx="4041775" cy="639762"/>
          </a:xfrm>
        </p:spPr>
        <p:txBody>
          <a:bodyPr/>
          <a:lstStyle/>
          <a:p>
            <a:r>
              <a:rPr lang="en-US" dirty="0"/>
              <a:t>Results</a:t>
            </a:r>
          </a:p>
        </p:txBody>
      </p:sp>
      <p:sp>
        <p:nvSpPr>
          <p:cNvPr id="6" name="Content Placeholder 5"/>
          <p:cNvSpPr>
            <a:spLocks noGrp="1"/>
          </p:cNvSpPr>
          <p:nvPr>
            <p:ph sz="quarter" idx="4"/>
          </p:nvPr>
        </p:nvSpPr>
        <p:spPr>
          <a:xfrm>
            <a:off x="4645025" y="1858962"/>
            <a:ext cx="4041775" cy="3951288"/>
          </a:xfrm>
        </p:spPr>
        <p:txBody>
          <a:bodyPr>
            <a:normAutofit/>
          </a:bodyPr>
          <a:lstStyle/>
          <a:p>
            <a:r>
              <a:rPr lang="en-US" sz="1200" dirty="0"/>
              <a:t>His control over the Catholic Church and election of inquisitors limited the power of the Inquisition. </a:t>
            </a:r>
          </a:p>
          <a:p>
            <a:r>
              <a:rPr lang="en-US" sz="1200" dirty="0"/>
              <a:t>His alterations to the government created a more industrialized Spain.</a:t>
            </a:r>
          </a:p>
          <a:p>
            <a:r>
              <a:rPr lang="en-US" sz="1200" dirty="0"/>
              <a:t>Spain had more access to foreign trade and commerce, but still excluded foreigners.</a:t>
            </a:r>
          </a:p>
          <a:p>
            <a:r>
              <a:rPr lang="en-US" sz="1200" dirty="0"/>
              <a:t>Spain became more economically successful, but not  nearly as much as Naples had under Charles’ rule.</a:t>
            </a:r>
          </a:p>
          <a:p>
            <a:r>
              <a:rPr lang="en-US" sz="1200" dirty="0"/>
              <a:t>The Spanish people had a greater sense of patriotism.</a:t>
            </a:r>
          </a:p>
        </p:txBody>
      </p:sp>
      <p:pic>
        <p:nvPicPr>
          <p:cNvPr id="24578" name="Picture 2" descr="File:Johann Gottfried Auerbach 004.jpg"/>
          <p:cNvPicPr>
            <a:picLocks noChangeAspect="1" noChangeArrowheads="1"/>
          </p:cNvPicPr>
          <p:nvPr/>
        </p:nvPicPr>
        <p:blipFill>
          <a:blip r:embed="rId4" cstate="print"/>
          <a:srcRect/>
          <a:stretch>
            <a:fillRect/>
          </a:stretch>
        </p:blipFill>
        <p:spPr bwMode="auto">
          <a:xfrm>
            <a:off x="5562600" y="3684356"/>
            <a:ext cx="2082207" cy="3173644"/>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www.worldstatesmen.org/fr_roys.gif"/>
          <p:cNvPicPr>
            <a:picLocks noChangeAspect="1" noChangeArrowheads="1"/>
          </p:cNvPicPr>
          <p:nvPr/>
        </p:nvPicPr>
        <p:blipFill>
          <a:blip r:embed="rId3" cstate="print"/>
          <a:srcRect/>
          <a:stretch>
            <a:fillRect/>
          </a:stretch>
        </p:blipFill>
        <p:spPr bwMode="auto">
          <a:xfrm>
            <a:off x="0" y="0"/>
            <a:ext cx="9143996" cy="6858000"/>
          </a:xfrm>
          <a:prstGeom prst="rect">
            <a:avLst/>
          </a:prstGeom>
          <a:noFill/>
        </p:spPr>
      </p:pic>
      <p:sp>
        <p:nvSpPr>
          <p:cNvPr id="9" name="Rectangle 8"/>
          <p:cNvSpPr/>
          <p:nvPr/>
        </p:nvSpPr>
        <p:spPr>
          <a:xfrm>
            <a:off x="4648200" y="1752600"/>
            <a:ext cx="4114800" cy="419100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0" name="Rectangle 9"/>
          <p:cNvSpPr/>
          <p:nvPr/>
        </p:nvSpPr>
        <p:spPr>
          <a:xfrm>
            <a:off x="381000" y="1752600"/>
            <a:ext cx="4114800" cy="419100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8" name="Rectangle 7"/>
          <p:cNvSpPr/>
          <p:nvPr/>
        </p:nvSpPr>
        <p:spPr>
          <a:xfrm>
            <a:off x="685800" y="533400"/>
            <a:ext cx="7696200" cy="60960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Enlightened Absolutism in France </a:t>
            </a:r>
          </a:p>
        </p:txBody>
      </p:sp>
      <p:sp>
        <p:nvSpPr>
          <p:cNvPr id="3" name="Text Placeholder 2"/>
          <p:cNvSpPr>
            <a:spLocks noGrp="1"/>
          </p:cNvSpPr>
          <p:nvPr>
            <p:ph type="body" idx="1"/>
          </p:nvPr>
        </p:nvSpPr>
        <p:spPr/>
        <p:txBody>
          <a:bodyPr/>
          <a:lstStyle/>
          <a:p>
            <a:r>
              <a:rPr lang="en-US" dirty="0"/>
              <a:t>Louis XVI of France</a:t>
            </a:r>
          </a:p>
        </p:txBody>
      </p:sp>
      <p:sp>
        <p:nvSpPr>
          <p:cNvPr id="4" name="Content Placeholder 3"/>
          <p:cNvSpPr>
            <a:spLocks noGrp="1"/>
          </p:cNvSpPr>
          <p:nvPr>
            <p:ph sz="half" idx="2"/>
          </p:nvPr>
        </p:nvSpPr>
        <p:spPr/>
        <p:txBody>
          <a:bodyPr>
            <a:normAutofit/>
          </a:bodyPr>
          <a:lstStyle/>
          <a:p>
            <a:r>
              <a:rPr lang="en-US" sz="1200" dirty="0"/>
              <a:t>While still an absolutist king, Louis attempted to use enlightenment ideals to rule France. The aristocracy acted with hostility towards this, so much of his planned reforms were never put into action.</a:t>
            </a:r>
          </a:p>
          <a:p>
            <a:pPr lvl="1">
              <a:buFont typeface="Wingdings" pitchFamily="2" charset="2"/>
              <a:buChar char="§"/>
            </a:pPr>
            <a:r>
              <a:rPr lang="en-US" sz="1200" dirty="0"/>
              <a:t>Tried to totally abolish serfdom and the </a:t>
            </a:r>
            <a:r>
              <a:rPr lang="en-US" sz="1200" dirty="0" err="1"/>
              <a:t>taille</a:t>
            </a:r>
            <a:r>
              <a:rPr lang="en-US" sz="1200" dirty="0"/>
              <a:t>, a direct land tax all French citizens of non-noble birth. </a:t>
            </a:r>
          </a:p>
          <a:p>
            <a:pPr lvl="1">
              <a:buFont typeface="Wingdings" pitchFamily="2" charset="2"/>
              <a:buChar char="§"/>
            </a:pPr>
            <a:r>
              <a:rPr lang="en-US" sz="1200" dirty="0"/>
              <a:t>The Edict of Toleration (The Edict of Versailles)- a law nullifying the Edict of Fontainebleau which gave many Protestant sects and Jews the rights possessed by all French Catholic citizens.</a:t>
            </a:r>
          </a:p>
          <a:p>
            <a:pPr lvl="1">
              <a:buFont typeface="Wingdings" pitchFamily="2" charset="2"/>
              <a:buChar char="§"/>
            </a:pPr>
            <a:r>
              <a:rPr lang="en-US" sz="1200" dirty="0"/>
              <a:t>Reinstated the parlements in France.</a:t>
            </a:r>
          </a:p>
          <a:p>
            <a:pPr lvl="1">
              <a:buFont typeface="Wingdings" pitchFamily="2" charset="2"/>
              <a:buChar char="§"/>
            </a:pPr>
            <a:r>
              <a:rPr lang="en-US" sz="1200" dirty="0"/>
              <a:t>Attempted to please the public through his legislation, using advisors of the people. </a:t>
            </a:r>
          </a:p>
          <a:p>
            <a:r>
              <a:rPr lang="en-US" sz="1200" dirty="0"/>
              <a:t>Instituted a constitutional monarchy with the newly created National Assembly. His reforms stop at this point.</a:t>
            </a:r>
          </a:p>
        </p:txBody>
      </p:sp>
      <p:sp>
        <p:nvSpPr>
          <p:cNvPr id="5" name="Text Placeholder 4"/>
          <p:cNvSpPr>
            <a:spLocks noGrp="1"/>
          </p:cNvSpPr>
          <p:nvPr>
            <p:ph type="body" sz="quarter" idx="3"/>
          </p:nvPr>
        </p:nvSpPr>
        <p:spPr/>
        <p:txBody>
          <a:bodyPr/>
          <a:lstStyle/>
          <a:p>
            <a:r>
              <a:rPr lang="en-US" dirty="0"/>
              <a:t>Napoleon I Emperor of France</a:t>
            </a:r>
          </a:p>
        </p:txBody>
      </p:sp>
      <p:sp>
        <p:nvSpPr>
          <p:cNvPr id="6" name="Content Placeholder 5"/>
          <p:cNvSpPr>
            <a:spLocks noGrp="1"/>
          </p:cNvSpPr>
          <p:nvPr>
            <p:ph sz="quarter" idx="4"/>
          </p:nvPr>
        </p:nvSpPr>
        <p:spPr/>
        <p:txBody>
          <a:bodyPr>
            <a:normAutofit/>
          </a:bodyPr>
          <a:lstStyle/>
          <a:p>
            <a:r>
              <a:rPr lang="en-US" sz="1200" dirty="0"/>
              <a:t>While First Consulate for Life and Emperor of France, Napoleon Bonaparte mad long-lasting reforms throughout his reign.</a:t>
            </a:r>
          </a:p>
          <a:p>
            <a:r>
              <a:rPr lang="en-US" sz="1200" dirty="0"/>
              <a:t>Reforms:</a:t>
            </a:r>
          </a:p>
          <a:p>
            <a:pPr lvl="1">
              <a:buFont typeface="Wingdings" pitchFamily="2" charset="2"/>
              <a:buChar char="§"/>
            </a:pPr>
            <a:r>
              <a:rPr lang="en-US" sz="1200" dirty="0"/>
              <a:t>His main reform was </a:t>
            </a:r>
            <a:r>
              <a:rPr lang="en-US" sz="1200" i="1" dirty="0"/>
              <a:t>The Napoleonic Code </a:t>
            </a:r>
            <a:r>
              <a:rPr lang="en-US" sz="1200" dirty="0"/>
              <a:t>or the </a:t>
            </a:r>
            <a:r>
              <a:rPr lang="en-US" sz="1200" i="1" dirty="0"/>
              <a:t>Civil Code.</a:t>
            </a:r>
            <a:r>
              <a:rPr lang="en-US" sz="1200" dirty="0"/>
              <a:t> This instituted many of the ‘human rights’ that the previous French monarchy had ignored: All people have a fair trail under the law. None are exempt from any laws. Everyone is equal under the law. Etc. </a:t>
            </a:r>
          </a:p>
          <a:p>
            <a:pPr lvl="1">
              <a:buFont typeface="Wingdings" pitchFamily="2" charset="2"/>
              <a:buChar char="§"/>
            </a:pPr>
            <a:r>
              <a:rPr lang="en-US" sz="1200" dirty="0"/>
              <a:t>He reformed the education system to a two-level system. The first level, primary school, was free to all males in France while the second level, the university system, was also free to all males but required tuition. This replaced the previously used </a:t>
            </a:r>
            <a:r>
              <a:rPr lang="en-US" sz="1200" i="1" dirty="0" err="1"/>
              <a:t>lycée</a:t>
            </a:r>
            <a:r>
              <a:rPr lang="en-US" sz="1200" i="1" dirty="0"/>
              <a:t>.</a:t>
            </a:r>
            <a:endParaRPr lang="en-US" sz="1200" dirty="0"/>
          </a:p>
          <a:p>
            <a:pPr lvl="1">
              <a:buFont typeface="Wingdings" pitchFamily="2" charset="2"/>
              <a:buChar char="§"/>
            </a:pPr>
            <a:r>
              <a:rPr lang="en-US" sz="1200" dirty="0"/>
              <a:t>Allowed freedom of religion.</a:t>
            </a:r>
          </a:p>
          <a:p>
            <a:pPr lvl="1">
              <a:buFont typeface="Wingdings" pitchFamily="2" charset="2"/>
              <a:buChar char="§"/>
            </a:pPr>
            <a:r>
              <a:rPr lang="en-US" sz="1200" dirty="0"/>
              <a:t>He introduced the metric system of measurement into France.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de.academic.ru/pictures/dewiki/77/Map_de_berlin_1789.jpg"/>
          <p:cNvPicPr>
            <a:picLocks noChangeAspect="1" noChangeArrowheads="1"/>
          </p:cNvPicPr>
          <p:nvPr/>
        </p:nvPicPr>
        <p:blipFill>
          <a:blip r:embed="rId3" cstate="print"/>
          <a:srcRect/>
          <a:stretch>
            <a:fillRect/>
          </a:stretch>
        </p:blipFill>
        <p:spPr bwMode="auto">
          <a:xfrm>
            <a:off x="0" y="-3663"/>
            <a:ext cx="9144000" cy="6861663"/>
          </a:xfrm>
          <a:prstGeom prst="rect">
            <a:avLst/>
          </a:prstGeom>
          <a:noFill/>
        </p:spPr>
      </p:pic>
      <p:sp>
        <p:nvSpPr>
          <p:cNvPr id="5" name="Rectangle 4"/>
          <p:cNvSpPr/>
          <p:nvPr/>
        </p:nvSpPr>
        <p:spPr>
          <a:xfrm>
            <a:off x="381000" y="152400"/>
            <a:ext cx="8382000" cy="137160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fontScale="90000"/>
          </a:bodyPr>
          <a:lstStyle/>
          <a:p>
            <a:r>
              <a:rPr lang="en-US" dirty="0">
                <a:solidFill>
                  <a:schemeClr val="bg1"/>
                </a:solidFill>
              </a:rPr>
              <a:t>The Effects of Enlightened Absolutism in Europe</a:t>
            </a:r>
          </a:p>
        </p:txBody>
      </p:sp>
      <p:sp>
        <p:nvSpPr>
          <p:cNvPr id="6" name="Rectangle 5"/>
          <p:cNvSpPr/>
          <p:nvPr/>
        </p:nvSpPr>
        <p:spPr>
          <a:xfrm>
            <a:off x="381000" y="1676400"/>
            <a:ext cx="8382000" cy="464820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57200" y="1600200"/>
            <a:ext cx="8229600" cy="5105400"/>
          </a:xfrm>
        </p:spPr>
        <p:txBody>
          <a:bodyPr>
            <a:normAutofit fontScale="92500" lnSpcReduction="10000"/>
          </a:bodyPr>
          <a:lstStyle/>
          <a:p>
            <a:pPr marL="0" indent="0">
              <a:buNone/>
            </a:pPr>
            <a:r>
              <a:rPr lang="en-US" dirty="0"/>
              <a:t>	</a:t>
            </a:r>
            <a:r>
              <a:rPr lang="en-US" dirty="0">
                <a:solidFill>
                  <a:schemeClr val="bg1"/>
                </a:solidFill>
              </a:rPr>
              <a:t>This era of Enlightenment ideals increased the power of the rulers. As a result most of the institutions under them that they had taken power from lost a significant amount of influence in the government. Examples are the Catholic Church, the aristocracy (except in Russia), and the representative bodies such as Riksdag. </a:t>
            </a:r>
          </a:p>
          <a:p>
            <a:pPr marL="0" indent="0">
              <a:buNone/>
            </a:pPr>
            <a:r>
              <a:rPr lang="en-US" dirty="0">
                <a:solidFill>
                  <a:schemeClr val="bg1"/>
                </a:solidFill>
              </a:rPr>
              <a:t>	The subjects under these enlightened despots benefited too because their rights, freedoms, and protections increased exponentially compared to what they rights they possessed before.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1016</TotalTime>
  <Words>1184</Words>
  <Application>Microsoft Office PowerPoint</Application>
  <PresentationFormat>Presentación en pantalla (4:3)</PresentationFormat>
  <Paragraphs>81</Paragraphs>
  <Slides>7</Slides>
  <Notes>7</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7</vt:i4>
      </vt:variant>
    </vt:vector>
  </HeadingPairs>
  <TitlesOfParts>
    <vt:vector size="11" baseType="lpstr">
      <vt:lpstr>Arial</vt:lpstr>
      <vt:lpstr>Calibri</vt:lpstr>
      <vt:lpstr>Wingdings</vt:lpstr>
      <vt:lpstr>Office Theme</vt:lpstr>
      <vt:lpstr>Enlightened Despotism</vt:lpstr>
      <vt:lpstr>What is Enlightened Despotism?</vt:lpstr>
      <vt:lpstr>Catherine the Great of Russia</vt:lpstr>
      <vt:lpstr>Frederick the Great of Prussia</vt:lpstr>
      <vt:lpstr>Charles III of Spain</vt:lpstr>
      <vt:lpstr>Enlightened Absolutism in France </vt:lpstr>
      <vt:lpstr>The Effects of Enlightened Absolutism in Europe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Enlightened Despotism</dc:title>
  <dc:creator>William</dc:creator>
  <cp:lastModifiedBy>Maria Sanz</cp:lastModifiedBy>
  <cp:revision>75</cp:revision>
  <dcterms:created xsi:type="dcterms:W3CDTF">2012-12-18T23:27:28Z</dcterms:created>
  <dcterms:modified xsi:type="dcterms:W3CDTF">2024-04-01T08:53:01Z</dcterms:modified>
</cp:coreProperties>
</file>