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7" r:id="rId3"/>
    <p:sldId id="306" r:id="rId4"/>
    <p:sldId id="309" r:id="rId5"/>
    <p:sldId id="308" r:id="rId6"/>
    <p:sldId id="310" r:id="rId7"/>
    <p:sldId id="311" r:id="rId8"/>
    <p:sldId id="312" r:id="rId9"/>
    <p:sldId id="319" r:id="rId10"/>
    <p:sldId id="315" r:id="rId11"/>
    <p:sldId id="317" r:id="rId12"/>
    <p:sldId id="305" r:id="rId13"/>
    <p:sldId id="318"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Sanz" initials="MS" lastIdx="2" clrIdx="0">
    <p:extLst>
      <p:ext uri="{19B8F6BF-5375-455C-9EA6-DF929625EA0E}">
        <p15:presenceInfo xmlns:p15="http://schemas.microsoft.com/office/powerpoint/2012/main" userId="04a6d3c1fb4a59e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3ED69C-61DD-4A33-82E5-C318CCB7C1ED}" v="9" dt="2024-08-02T09:32:18.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p:cViewPr>
        <p:scale>
          <a:sx n="70" d="100"/>
          <a:sy n="70" d="100"/>
        </p:scale>
        <p:origin x="1099" y="2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FD93A3-A8CB-4290-BEE0-84714862C99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ECDC96F-D5AA-425C-A216-1CC6B9F5B193}">
      <dgm:prSet/>
      <dgm:spPr/>
      <dgm:t>
        <a:bodyPr/>
        <a:lstStyle/>
        <a:p>
          <a:pPr>
            <a:lnSpc>
              <a:spcPct val="100000"/>
            </a:lnSpc>
          </a:pPr>
          <a:r>
            <a:rPr lang="en-US" b="1" dirty="0"/>
            <a:t>The abdications of Bayonne had left the unoccupied Spain with a lack of authority. </a:t>
          </a:r>
          <a:endParaRPr lang="en-US" dirty="0"/>
        </a:p>
      </dgm:t>
    </dgm:pt>
    <dgm:pt modelId="{DEF3F63E-DD77-47F4-BBEB-3DADBDF7B2E2}" type="parTrans" cxnId="{6FFE661C-9FD1-4B68-B31D-837F0F86E14E}">
      <dgm:prSet/>
      <dgm:spPr/>
      <dgm:t>
        <a:bodyPr/>
        <a:lstStyle/>
        <a:p>
          <a:endParaRPr lang="en-US"/>
        </a:p>
      </dgm:t>
    </dgm:pt>
    <dgm:pt modelId="{626B9450-0ACD-42AD-87DF-014866B8D20A}" type="sibTrans" cxnId="{6FFE661C-9FD1-4B68-B31D-837F0F86E14E}">
      <dgm:prSet/>
      <dgm:spPr/>
      <dgm:t>
        <a:bodyPr/>
        <a:lstStyle/>
        <a:p>
          <a:endParaRPr lang="en-US"/>
        </a:p>
      </dgm:t>
    </dgm:pt>
    <dgm:pt modelId="{77D99A3A-C6A6-44B2-9CAE-5230DDA0784C}">
      <dgm:prSet/>
      <dgm:spPr/>
      <dgm:t>
        <a:bodyPr/>
        <a:lstStyle/>
        <a:p>
          <a:pPr>
            <a:lnSpc>
              <a:spcPct val="100000"/>
            </a:lnSpc>
          </a:pPr>
          <a:r>
            <a:rPr lang="en-US" b="1"/>
            <a:t>To fill that authority void and organise the spontaneous uprisings against the French, the </a:t>
          </a:r>
          <a:r>
            <a:rPr lang="en-US" b="1" i="1"/>
            <a:t>Juntas Provinciales </a:t>
          </a:r>
          <a:r>
            <a:rPr lang="en-US" b="1"/>
            <a:t>were organized, and they assumed sovereignty. </a:t>
          </a:r>
          <a:endParaRPr lang="en-US"/>
        </a:p>
      </dgm:t>
    </dgm:pt>
    <dgm:pt modelId="{469683B9-8FAB-4421-B405-AA0BF2C09BC7}" type="parTrans" cxnId="{1E57EB47-98EF-452E-B54E-5ECEE55C9A64}">
      <dgm:prSet/>
      <dgm:spPr/>
      <dgm:t>
        <a:bodyPr/>
        <a:lstStyle/>
        <a:p>
          <a:endParaRPr lang="en-US"/>
        </a:p>
      </dgm:t>
    </dgm:pt>
    <dgm:pt modelId="{F64029F3-BA66-4BDE-BD50-7758C2B6A2E9}" type="sibTrans" cxnId="{1E57EB47-98EF-452E-B54E-5ECEE55C9A64}">
      <dgm:prSet/>
      <dgm:spPr/>
      <dgm:t>
        <a:bodyPr/>
        <a:lstStyle/>
        <a:p>
          <a:endParaRPr lang="en-US"/>
        </a:p>
      </dgm:t>
    </dgm:pt>
    <dgm:pt modelId="{FEDDDF64-327B-4785-89E8-1FD3517E1C15}">
      <dgm:prSet/>
      <dgm:spPr/>
      <dgm:t>
        <a:bodyPr/>
        <a:lstStyle/>
        <a:p>
          <a:pPr>
            <a:lnSpc>
              <a:spcPct val="100000"/>
            </a:lnSpc>
          </a:pPr>
          <a:r>
            <a:rPr lang="en-US" b="1"/>
            <a:t>In September 1808, the </a:t>
          </a:r>
          <a:r>
            <a:rPr lang="en-US" b="1" i="1"/>
            <a:t>Junta Central Suprema</a:t>
          </a:r>
          <a:r>
            <a:rPr lang="en-US" b="1"/>
            <a:t> assumed all the powers, in absence of the legitimate king (Fernando VII) . They established themselves as the maximum government organism. </a:t>
          </a:r>
          <a:endParaRPr lang="en-US"/>
        </a:p>
      </dgm:t>
    </dgm:pt>
    <dgm:pt modelId="{3A6B5E02-68DA-4369-89A9-7E09F7696BCF}" type="parTrans" cxnId="{0E2B49BD-49D6-4868-A94F-756FDE9A2CBB}">
      <dgm:prSet/>
      <dgm:spPr/>
      <dgm:t>
        <a:bodyPr/>
        <a:lstStyle/>
        <a:p>
          <a:endParaRPr lang="en-US"/>
        </a:p>
      </dgm:t>
    </dgm:pt>
    <dgm:pt modelId="{45BA3183-992D-4D02-B5AF-F516EEA09CA5}" type="sibTrans" cxnId="{0E2B49BD-49D6-4868-A94F-756FDE9A2CBB}">
      <dgm:prSet/>
      <dgm:spPr/>
      <dgm:t>
        <a:bodyPr/>
        <a:lstStyle/>
        <a:p>
          <a:endParaRPr lang="en-US"/>
        </a:p>
      </dgm:t>
    </dgm:pt>
    <dgm:pt modelId="{BE9D969A-D7B7-4EDD-8428-2B623E41CE20}" type="pres">
      <dgm:prSet presAssocID="{6FFD93A3-A8CB-4290-BEE0-84714862C991}" presName="root" presStyleCnt="0">
        <dgm:presLayoutVars>
          <dgm:dir/>
          <dgm:resizeHandles val="exact"/>
        </dgm:presLayoutVars>
      </dgm:prSet>
      <dgm:spPr/>
    </dgm:pt>
    <dgm:pt modelId="{3B81D9CB-F564-4BE4-BC51-062471BDB73B}" type="pres">
      <dgm:prSet presAssocID="{9ECDC96F-D5AA-425C-A216-1CC6B9F5B193}" presName="compNode" presStyleCnt="0"/>
      <dgm:spPr/>
    </dgm:pt>
    <dgm:pt modelId="{A4249519-04B2-4FBA-BBCB-BD4E29BC38D6}" type="pres">
      <dgm:prSet presAssocID="{9ECDC96F-D5AA-425C-A216-1CC6B9F5B193}" presName="bgRect" presStyleLbl="bgShp" presStyleIdx="0" presStyleCnt="3"/>
      <dgm:spPr/>
    </dgm:pt>
    <dgm:pt modelId="{AD8F5BB3-BAC9-47F3-BD41-445E92BF8B5C}" type="pres">
      <dgm:prSet presAssocID="{9ECDC96F-D5AA-425C-A216-1CC6B9F5B1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exiones"/>
        </a:ext>
      </dgm:extLst>
    </dgm:pt>
    <dgm:pt modelId="{41201F22-02D4-4E6B-BF83-8E37C71C48D5}" type="pres">
      <dgm:prSet presAssocID="{9ECDC96F-D5AA-425C-A216-1CC6B9F5B193}" presName="spaceRect" presStyleCnt="0"/>
      <dgm:spPr/>
    </dgm:pt>
    <dgm:pt modelId="{852ECB02-65A5-4141-9FBF-A0F6B18F3BF8}" type="pres">
      <dgm:prSet presAssocID="{9ECDC96F-D5AA-425C-A216-1CC6B9F5B193}" presName="parTx" presStyleLbl="revTx" presStyleIdx="0" presStyleCnt="3">
        <dgm:presLayoutVars>
          <dgm:chMax val="0"/>
          <dgm:chPref val="0"/>
        </dgm:presLayoutVars>
      </dgm:prSet>
      <dgm:spPr/>
    </dgm:pt>
    <dgm:pt modelId="{E68641C9-D0BF-43F2-9404-53D00D9079DB}" type="pres">
      <dgm:prSet presAssocID="{626B9450-0ACD-42AD-87DF-014866B8D20A}" presName="sibTrans" presStyleCnt="0"/>
      <dgm:spPr/>
    </dgm:pt>
    <dgm:pt modelId="{B276B3C1-7B66-460E-A2B0-8A3440B19AD8}" type="pres">
      <dgm:prSet presAssocID="{77D99A3A-C6A6-44B2-9CAE-5230DDA0784C}" presName="compNode" presStyleCnt="0"/>
      <dgm:spPr/>
    </dgm:pt>
    <dgm:pt modelId="{25752D0E-07B8-4BE5-AA4F-B1AAC4DCA1A9}" type="pres">
      <dgm:prSet presAssocID="{77D99A3A-C6A6-44B2-9CAE-5230DDA0784C}" presName="bgRect" presStyleLbl="bgShp" presStyleIdx="1" presStyleCnt="3"/>
      <dgm:spPr/>
    </dgm:pt>
    <dgm:pt modelId="{3AD0FE04-6B60-4780-9FD7-229FFE0577E7}" type="pres">
      <dgm:prSet presAssocID="{77D99A3A-C6A6-44B2-9CAE-5230DDA0784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stle scene"/>
        </a:ext>
      </dgm:extLst>
    </dgm:pt>
    <dgm:pt modelId="{B7BEF0DC-21B5-4D6F-A76A-B79C3932067B}" type="pres">
      <dgm:prSet presAssocID="{77D99A3A-C6A6-44B2-9CAE-5230DDA0784C}" presName="spaceRect" presStyleCnt="0"/>
      <dgm:spPr/>
    </dgm:pt>
    <dgm:pt modelId="{2F08D0CA-E84A-40FA-AB58-BA80589E1AC9}" type="pres">
      <dgm:prSet presAssocID="{77D99A3A-C6A6-44B2-9CAE-5230DDA0784C}" presName="parTx" presStyleLbl="revTx" presStyleIdx="1" presStyleCnt="3">
        <dgm:presLayoutVars>
          <dgm:chMax val="0"/>
          <dgm:chPref val="0"/>
        </dgm:presLayoutVars>
      </dgm:prSet>
      <dgm:spPr/>
    </dgm:pt>
    <dgm:pt modelId="{893D535F-4E5E-4969-BFBB-DECFBC25172E}" type="pres">
      <dgm:prSet presAssocID="{F64029F3-BA66-4BDE-BD50-7758C2B6A2E9}" presName="sibTrans" presStyleCnt="0"/>
      <dgm:spPr/>
    </dgm:pt>
    <dgm:pt modelId="{381DF13C-5FA4-451A-94B7-AF4EC28307BC}" type="pres">
      <dgm:prSet presAssocID="{FEDDDF64-327B-4785-89E8-1FD3517E1C15}" presName="compNode" presStyleCnt="0"/>
      <dgm:spPr/>
    </dgm:pt>
    <dgm:pt modelId="{2E0F7945-F764-490F-A201-59A73372CA96}" type="pres">
      <dgm:prSet presAssocID="{FEDDDF64-327B-4785-89E8-1FD3517E1C15}" presName="bgRect" presStyleLbl="bgShp" presStyleIdx="2" presStyleCnt="3"/>
      <dgm:spPr/>
    </dgm:pt>
    <dgm:pt modelId="{1E2A88DF-13D7-4A1C-B1C9-4B066E4E5CE0}" type="pres">
      <dgm:prSet presAssocID="{FEDDDF64-327B-4785-89E8-1FD3517E1C1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pitán"/>
        </a:ext>
      </dgm:extLst>
    </dgm:pt>
    <dgm:pt modelId="{51F44A1F-89FD-4B03-82CD-AABA89432628}" type="pres">
      <dgm:prSet presAssocID="{FEDDDF64-327B-4785-89E8-1FD3517E1C15}" presName="spaceRect" presStyleCnt="0"/>
      <dgm:spPr/>
    </dgm:pt>
    <dgm:pt modelId="{88E344F7-1EE9-443E-B7E4-8D1F5792C4FC}" type="pres">
      <dgm:prSet presAssocID="{FEDDDF64-327B-4785-89E8-1FD3517E1C15}" presName="parTx" presStyleLbl="revTx" presStyleIdx="2" presStyleCnt="3">
        <dgm:presLayoutVars>
          <dgm:chMax val="0"/>
          <dgm:chPref val="0"/>
        </dgm:presLayoutVars>
      </dgm:prSet>
      <dgm:spPr/>
    </dgm:pt>
  </dgm:ptLst>
  <dgm:cxnLst>
    <dgm:cxn modelId="{3EE5D302-0097-49FF-89AB-EBCFA6D509FA}" type="presOf" srcId="{FEDDDF64-327B-4785-89E8-1FD3517E1C15}" destId="{88E344F7-1EE9-443E-B7E4-8D1F5792C4FC}" srcOrd="0" destOrd="0" presId="urn:microsoft.com/office/officeart/2018/2/layout/IconVerticalSolidList"/>
    <dgm:cxn modelId="{6FFE661C-9FD1-4B68-B31D-837F0F86E14E}" srcId="{6FFD93A3-A8CB-4290-BEE0-84714862C991}" destId="{9ECDC96F-D5AA-425C-A216-1CC6B9F5B193}" srcOrd="0" destOrd="0" parTransId="{DEF3F63E-DD77-47F4-BBEB-3DADBDF7B2E2}" sibTransId="{626B9450-0ACD-42AD-87DF-014866B8D20A}"/>
    <dgm:cxn modelId="{1E57EB47-98EF-452E-B54E-5ECEE55C9A64}" srcId="{6FFD93A3-A8CB-4290-BEE0-84714862C991}" destId="{77D99A3A-C6A6-44B2-9CAE-5230DDA0784C}" srcOrd="1" destOrd="0" parTransId="{469683B9-8FAB-4421-B405-AA0BF2C09BC7}" sibTransId="{F64029F3-BA66-4BDE-BD50-7758C2B6A2E9}"/>
    <dgm:cxn modelId="{0E2B49BD-49D6-4868-A94F-756FDE9A2CBB}" srcId="{6FFD93A3-A8CB-4290-BEE0-84714862C991}" destId="{FEDDDF64-327B-4785-89E8-1FD3517E1C15}" srcOrd="2" destOrd="0" parTransId="{3A6B5E02-68DA-4369-89A9-7E09F7696BCF}" sibTransId="{45BA3183-992D-4D02-B5AF-F516EEA09CA5}"/>
    <dgm:cxn modelId="{1CDDD3E2-211B-4277-B0AA-ACDC69F38F69}" type="presOf" srcId="{77D99A3A-C6A6-44B2-9CAE-5230DDA0784C}" destId="{2F08D0CA-E84A-40FA-AB58-BA80589E1AC9}" srcOrd="0" destOrd="0" presId="urn:microsoft.com/office/officeart/2018/2/layout/IconVerticalSolidList"/>
    <dgm:cxn modelId="{24AEABEB-07FB-4B6C-8491-6F7CEEF1AB9E}" type="presOf" srcId="{6FFD93A3-A8CB-4290-BEE0-84714862C991}" destId="{BE9D969A-D7B7-4EDD-8428-2B623E41CE20}" srcOrd="0" destOrd="0" presId="urn:microsoft.com/office/officeart/2018/2/layout/IconVerticalSolidList"/>
    <dgm:cxn modelId="{7CD84DEF-651F-45AB-90C9-4ED2CD8C1606}" type="presOf" srcId="{9ECDC96F-D5AA-425C-A216-1CC6B9F5B193}" destId="{852ECB02-65A5-4141-9FBF-A0F6B18F3BF8}" srcOrd="0" destOrd="0" presId="urn:microsoft.com/office/officeart/2018/2/layout/IconVerticalSolidList"/>
    <dgm:cxn modelId="{315FC004-02E3-40F2-8D56-BA3E6FFCDD06}" type="presParOf" srcId="{BE9D969A-D7B7-4EDD-8428-2B623E41CE20}" destId="{3B81D9CB-F564-4BE4-BC51-062471BDB73B}" srcOrd="0" destOrd="0" presId="urn:microsoft.com/office/officeart/2018/2/layout/IconVerticalSolidList"/>
    <dgm:cxn modelId="{EB7D0AB1-5E55-47DD-B837-80C275961058}" type="presParOf" srcId="{3B81D9CB-F564-4BE4-BC51-062471BDB73B}" destId="{A4249519-04B2-4FBA-BBCB-BD4E29BC38D6}" srcOrd="0" destOrd="0" presId="urn:microsoft.com/office/officeart/2018/2/layout/IconVerticalSolidList"/>
    <dgm:cxn modelId="{51575327-59A7-44F3-9B98-703025C88CB4}" type="presParOf" srcId="{3B81D9CB-F564-4BE4-BC51-062471BDB73B}" destId="{AD8F5BB3-BAC9-47F3-BD41-445E92BF8B5C}" srcOrd="1" destOrd="0" presId="urn:microsoft.com/office/officeart/2018/2/layout/IconVerticalSolidList"/>
    <dgm:cxn modelId="{67CD1AA4-B2B6-405A-8DE0-E218C2603E0F}" type="presParOf" srcId="{3B81D9CB-F564-4BE4-BC51-062471BDB73B}" destId="{41201F22-02D4-4E6B-BF83-8E37C71C48D5}" srcOrd="2" destOrd="0" presId="urn:microsoft.com/office/officeart/2018/2/layout/IconVerticalSolidList"/>
    <dgm:cxn modelId="{96D1878A-298D-4527-A5DC-2C6E3636C848}" type="presParOf" srcId="{3B81D9CB-F564-4BE4-BC51-062471BDB73B}" destId="{852ECB02-65A5-4141-9FBF-A0F6B18F3BF8}" srcOrd="3" destOrd="0" presId="urn:microsoft.com/office/officeart/2018/2/layout/IconVerticalSolidList"/>
    <dgm:cxn modelId="{7F721F96-B35C-4BFC-ABF8-8FEA96A4745A}" type="presParOf" srcId="{BE9D969A-D7B7-4EDD-8428-2B623E41CE20}" destId="{E68641C9-D0BF-43F2-9404-53D00D9079DB}" srcOrd="1" destOrd="0" presId="urn:microsoft.com/office/officeart/2018/2/layout/IconVerticalSolidList"/>
    <dgm:cxn modelId="{EEAC7A58-F2D0-465F-BEA7-7BED4A308768}" type="presParOf" srcId="{BE9D969A-D7B7-4EDD-8428-2B623E41CE20}" destId="{B276B3C1-7B66-460E-A2B0-8A3440B19AD8}" srcOrd="2" destOrd="0" presId="urn:microsoft.com/office/officeart/2018/2/layout/IconVerticalSolidList"/>
    <dgm:cxn modelId="{16327650-4FB1-4FDA-8677-1C8407FBFD60}" type="presParOf" srcId="{B276B3C1-7B66-460E-A2B0-8A3440B19AD8}" destId="{25752D0E-07B8-4BE5-AA4F-B1AAC4DCA1A9}" srcOrd="0" destOrd="0" presId="urn:microsoft.com/office/officeart/2018/2/layout/IconVerticalSolidList"/>
    <dgm:cxn modelId="{F0C779F8-100C-4C23-A320-8845DD1AC3C3}" type="presParOf" srcId="{B276B3C1-7B66-460E-A2B0-8A3440B19AD8}" destId="{3AD0FE04-6B60-4780-9FD7-229FFE0577E7}" srcOrd="1" destOrd="0" presId="urn:microsoft.com/office/officeart/2018/2/layout/IconVerticalSolidList"/>
    <dgm:cxn modelId="{5FAC4B00-2D1D-4AC5-A8B7-AF925AC55008}" type="presParOf" srcId="{B276B3C1-7B66-460E-A2B0-8A3440B19AD8}" destId="{B7BEF0DC-21B5-4D6F-A76A-B79C3932067B}" srcOrd="2" destOrd="0" presId="urn:microsoft.com/office/officeart/2018/2/layout/IconVerticalSolidList"/>
    <dgm:cxn modelId="{55DBBDAF-8817-4917-98B8-DAEEED020C68}" type="presParOf" srcId="{B276B3C1-7B66-460E-A2B0-8A3440B19AD8}" destId="{2F08D0CA-E84A-40FA-AB58-BA80589E1AC9}" srcOrd="3" destOrd="0" presId="urn:microsoft.com/office/officeart/2018/2/layout/IconVerticalSolidList"/>
    <dgm:cxn modelId="{E402D556-F8E9-4EC0-AD4F-DEF30F5867F6}" type="presParOf" srcId="{BE9D969A-D7B7-4EDD-8428-2B623E41CE20}" destId="{893D535F-4E5E-4969-BFBB-DECFBC25172E}" srcOrd="3" destOrd="0" presId="urn:microsoft.com/office/officeart/2018/2/layout/IconVerticalSolidList"/>
    <dgm:cxn modelId="{D3068656-2C2C-472A-952D-905694609FED}" type="presParOf" srcId="{BE9D969A-D7B7-4EDD-8428-2B623E41CE20}" destId="{381DF13C-5FA4-451A-94B7-AF4EC28307BC}" srcOrd="4" destOrd="0" presId="urn:microsoft.com/office/officeart/2018/2/layout/IconVerticalSolidList"/>
    <dgm:cxn modelId="{AE0AFC56-0151-4C33-9415-0620A36EEF7F}" type="presParOf" srcId="{381DF13C-5FA4-451A-94B7-AF4EC28307BC}" destId="{2E0F7945-F764-490F-A201-59A73372CA96}" srcOrd="0" destOrd="0" presId="urn:microsoft.com/office/officeart/2018/2/layout/IconVerticalSolidList"/>
    <dgm:cxn modelId="{079AF676-65C5-4AD1-A7EF-394309732EB1}" type="presParOf" srcId="{381DF13C-5FA4-451A-94B7-AF4EC28307BC}" destId="{1E2A88DF-13D7-4A1C-B1C9-4B066E4E5CE0}" srcOrd="1" destOrd="0" presId="urn:microsoft.com/office/officeart/2018/2/layout/IconVerticalSolidList"/>
    <dgm:cxn modelId="{6D23B886-574C-4B05-9645-6355F21EAC3B}" type="presParOf" srcId="{381DF13C-5FA4-451A-94B7-AF4EC28307BC}" destId="{51F44A1F-89FD-4B03-82CD-AABA89432628}" srcOrd="2" destOrd="0" presId="urn:microsoft.com/office/officeart/2018/2/layout/IconVerticalSolidList"/>
    <dgm:cxn modelId="{5890AD68-CE7A-413D-BCB3-DA9AD0A8B7A2}" type="presParOf" srcId="{381DF13C-5FA4-451A-94B7-AF4EC28307BC}" destId="{88E344F7-1EE9-443E-B7E4-8D1F5792C4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49519-04B2-4FBA-BBCB-BD4E29BC38D6}">
      <dsp:nvSpPr>
        <dsp:cNvPr id="0" name=""/>
        <dsp:cNvSpPr/>
      </dsp:nvSpPr>
      <dsp:spPr>
        <a:xfrm>
          <a:off x="0" y="564"/>
          <a:ext cx="8229600" cy="132127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8F5BB3-BAC9-47F3-BD41-445E92BF8B5C}">
      <dsp:nvSpPr>
        <dsp:cNvPr id="0" name=""/>
        <dsp:cNvSpPr/>
      </dsp:nvSpPr>
      <dsp:spPr>
        <a:xfrm>
          <a:off x="399687" y="297852"/>
          <a:ext cx="726703" cy="7267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852ECB02-65A5-4141-9FBF-A0F6B18F3BF8}">
      <dsp:nvSpPr>
        <dsp:cNvPr id="0" name=""/>
        <dsp:cNvSpPr/>
      </dsp:nvSpPr>
      <dsp:spPr>
        <a:xfrm>
          <a:off x="1526078" y="564"/>
          <a:ext cx="6703521" cy="1321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835" tIns="139835" rIns="139835" bIns="139835" numCol="1" spcCol="1270" anchor="ctr" anchorCtr="0">
          <a:noAutofit/>
        </a:bodyPr>
        <a:lstStyle/>
        <a:p>
          <a:pPr marL="0" lvl="0" indent="0" algn="l" defTabSz="800100">
            <a:lnSpc>
              <a:spcPct val="100000"/>
            </a:lnSpc>
            <a:spcBef>
              <a:spcPct val="0"/>
            </a:spcBef>
            <a:spcAft>
              <a:spcPct val="35000"/>
            </a:spcAft>
            <a:buNone/>
          </a:pPr>
          <a:r>
            <a:rPr lang="en-US" sz="1800" b="1" kern="1200" dirty="0"/>
            <a:t>The abdications of Bayonne had left the unoccupied Spain with a lack of authority. </a:t>
          </a:r>
          <a:endParaRPr lang="en-US" sz="1800" kern="1200" dirty="0"/>
        </a:p>
      </dsp:txBody>
      <dsp:txXfrm>
        <a:off x="1526078" y="564"/>
        <a:ext cx="6703521" cy="1321279"/>
      </dsp:txXfrm>
    </dsp:sp>
    <dsp:sp modelId="{25752D0E-07B8-4BE5-AA4F-B1AAC4DCA1A9}">
      <dsp:nvSpPr>
        <dsp:cNvPr id="0" name=""/>
        <dsp:cNvSpPr/>
      </dsp:nvSpPr>
      <dsp:spPr>
        <a:xfrm>
          <a:off x="0" y="1652164"/>
          <a:ext cx="8229600" cy="132127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D0FE04-6B60-4780-9FD7-229FFE0577E7}">
      <dsp:nvSpPr>
        <dsp:cNvPr id="0" name=""/>
        <dsp:cNvSpPr/>
      </dsp:nvSpPr>
      <dsp:spPr>
        <a:xfrm>
          <a:off x="399687" y="1949452"/>
          <a:ext cx="726703" cy="7267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2F08D0CA-E84A-40FA-AB58-BA80589E1AC9}">
      <dsp:nvSpPr>
        <dsp:cNvPr id="0" name=""/>
        <dsp:cNvSpPr/>
      </dsp:nvSpPr>
      <dsp:spPr>
        <a:xfrm>
          <a:off x="1526078" y="1652164"/>
          <a:ext cx="6703521" cy="1321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835" tIns="139835" rIns="139835" bIns="139835" numCol="1" spcCol="1270" anchor="ctr" anchorCtr="0">
          <a:noAutofit/>
        </a:bodyPr>
        <a:lstStyle/>
        <a:p>
          <a:pPr marL="0" lvl="0" indent="0" algn="l" defTabSz="800100">
            <a:lnSpc>
              <a:spcPct val="100000"/>
            </a:lnSpc>
            <a:spcBef>
              <a:spcPct val="0"/>
            </a:spcBef>
            <a:spcAft>
              <a:spcPct val="35000"/>
            </a:spcAft>
            <a:buNone/>
          </a:pPr>
          <a:r>
            <a:rPr lang="en-US" sz="1800" b="1" kern="1200"/>
            <a:t>To fill that authority void and organise the spontaneous uprisings against the French, the </a:t>
          </a:r>
          <a:r>
            <a:rPr lang="en-US" sz="1800" b="1" i="1" kern="1200"/>
            <a:t>Juntas Provinciales </a:t>
          </a:r>
          <a:r>
            <a:rPr lang="en-US" sz="1800" b="1" kern="1200"/>
            <a:t>were organized, and they assumed sovereignty. </a:t>
          </a:r>
          <a:endParaRPr lang="en-US" sz="1800" kern="1200"/>
        </a:p>
      </dsp:txBody>
      <dsp:txXfrm>
        <a:off x="1526078" y="1652164"/>
        <a:ext cx="6703521" cy="1321279"/>
      </dsp:txXfrm>
    </dsp:sp>
    <dsp:sp modelId="{2E0F7945-F764-490F-A201-59A73372CA96}">
      <dsp:nvSpPr>
        <dsp:cNvPr id="0" name=""/>
        <dsp:cNvSpPr/>
      </dsp:nvSpPr>
      <dsp:spPr>
        <a:xfrm>
          <a:off x="0" y="3303764"/>
          <a:ext cx="8229600" cy="132127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2A88DF-13D7-4A1C-B1C9-4B066E4E5CE0}">
      <dsp:nvSpPr>
        <dsp:cNvPr id="0" name=""/>
        <dsp:cNvSpPr/>
      </dsp:nvSpPr>
      <dsp:spPr>
        <a:xfrm>
          <a:off x="399687" y="3601052"/>
          <a:ext cx="726703" cy="7267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88E344F7-1EE9-443E-B7E4-8D1F5792C4FC}">
      <dsp:nvSpPr>
        <dsp:cNvPr id="0" name=""/>
        <dsp:cNvSpPr/>
      </dsp:nvSpPr>
      <dsp:spPr>
        <a:xfrm>
          <a:off x="1526078" y="3303764"/>
          <a:ext cx="6703521" cy="1321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835" tIns="139835" rIns="139835" bIns="139835" numCol="1" spcCol="1270" anchor="ctr" anchorCtr="0">
          <a:noAutofit/>
        </a:bodyPr>
        <a:lstStyle/>
        <a:p>
          <a:pPr marL="0" lvl="0" indent="0" algn="l" defTabSz="800100">
            <a:lnSpc>
              <a:spcPct val="100000"/>
            </a:lnSpc>
            <a:spcBef>
              <a:spcPct val="0"/>
            </a:spcBef>
            <a:spcAft>
              <a:spcPct val="35000"/>
            </a:spcAft>
            <a:buNone/>
          </a:pPr>
          <a:r>
            <a:rPr lang="en-US" sz="1800" b="1" kern="1200"/>
            <a:t>In September 1808, the </a:t>
          </a:r>
          <a:r>
            <a:rPr lang="en-US" sz="1800" b="1" i="1" kern="1200"/>
            <a:t>Junta Central Suprema</a:t>
          </a:r>
          <a:r>
            <a:rPr lang="en-US" sz="1800" b="1" kern="1200"/>
            <a:t> assumed all the powers, in absence of the legitimate king (Fernando VII) . They established themselves as the maximum government organism. </a:t>
          </a:r>
          <a:endParaRPr lang="en-US" sz="1800" kern="1200"/>
        </a:p>
      </dsp:txBody>
      <dsp:txXfrm>
        <a:off x="1526078" y="3303764"/>
        <a:ext cx="6703521" cy="132127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9" name="8 Rectángulo"/>
          <p:cNvSpPr/>
          <p:nvPr/>
        </p:nvSpPr>
        <p:spPr bwMode="ltGray">
          <a:xfrm>
            <a:off x="0" y="0"/>
            <a:ext cx="9143999"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Título"/>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s-ES" dirty="0"/>
              <a:t>Haga clic para modificar el estilo de título del patrón</a:t>
            </a:r>
            <a:endParaRPr kumimoji="0" lang="en-US" dirty="0"/>
          </a:p>
        </p:txBody>
      </p:sp>
      <p:sp>
        <p:nvSpPr>
          <p:cNvPr id="3" name="2 Subtítulo"/>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s-ES"/>
              <a:t>Haga clic para modificar el estilo de subtítulo del patrón</a:t>
            </a:r>
            <a:endParaRPr kumimoji="0" lang="en-US"/>
          </a:p>
        </p:txBody>
      </p:sp>
      <p:sp>
        <p:nvSpPr>
          <p:cNvPr id="4" name="3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5448"/>
            <a:ext cx="8229600" cy="1252728"/>
          </a:xfrm>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9" name="8 Rectángulo"/>
          <p:cNvSpPr/>
          <p:nvPr/>
        </p:nvSpPr>
        <p:spPr bwMode="ltGray">
          <a:xfrm>
            <a:off x="0" y="0"/>
            <a:ext cx="9144000" cy="685799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Título"/>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texto"/>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a:t>Haga clic para modificar el estilo de texto del patrón</a:t>
            </a:r>
          </a:p>
        </p:txBody>
      </p:sp>
      <p:sp>
        <p:nvSpPr>
          <p:cNvPr id="6" name="5 Marcador de contenido"/>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s-ES"/>
              <a:t>Haga clic para modificar el estilo de título del patrón</a:t>
            </a:r>
            <a:endParaRPr kumimoji="0" lang="en-US"/>
          </a:p>
        </p:txBody>
      </p:sp>
      <p:sp>
        <p:nvSpPr>
          <p:cNvPr id="3" name="2 Marcador de contenido"/>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texto"/>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
        <p:nvSpPr>
          <p:cNvPr id="12" name="11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8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a:xfrm>
            <a:off x="164592" y="1170432"/>
            <a:ext cx="2523744" cy="201168"/>
          </a:xfrm>
        </p:spPr>
        <p:txBody>
          <a:bodyPr/>
          <a:lstStyle/>
          <a:p>
            <a:fld id="{6D449DFD-42B9-4562-B7C1-B92A771C0151}" type="datetimeFigureOut">
              <a:rPr lang="es-ES" smtClean="0"/>
              <a:pPr/>
              <a:t>02/08/2024</a:t>
            </a:fld>
            <a:endParaRPr lang="es-ES" dirty="0"/>
          </a:p>
        </p:txBody>
      </p:sp>
      <p:sp>
        <p:nvSpPr>
          <p:cNvPr id="11" name="10 Rectángulo"/>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8 Rectángulo"/>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5 Marcador de pie de página"/>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s-ES" dirty="0"/>
          </a:p>
        </p:txBody>
      </p:sp>
      <p:sp>
        <p:nvSpPr>
          <p:cNvPr id="7" name="6 Marcador de número de diapositiva"/>
          <p:cNvSpPr>
            <a:spLocks noGrp="1"/>
          </p:cNvSpPr>
          <p:nvPr>
            <p:ph type="sldNum" sz="quarter" idx="12"/>
          </p:nvPr>
        </p:nvSpPr>
        <p:spPr>
          <a:xfrm>
            <a:off x="8339328" y="1170432"/>
            <a:ext cx="733864" cy="201168"/>
          </a:xfrm>
        </p:spPr>
        <p:txBody>
          <a:bodyPr/>
          <a:lstStyle/>
          <a:p>
            <a:fld id="{58489A8C-5213-457C-B7D8-C176E5AD0BBC}" type="slidenum">
              <a:rPr lang="es-ES" smtClean="0"/>
              <a:pPr/>
              <a:t>‹Nº›</a:t>
            </a:fld>
            <a:endParaRPr lang="es-E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9" name="8 Rectángulo"/>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7 Rectángulo"/>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Título vertical"/>
          <p:cNvSpPr>
            <a:spLocks noGrp="1"/>
          </p:cNvSpPr>
          <p:nvPr>
            <p:ph type="title" orient="vert"/>
          </p:nvPr>
        </p:nvSpPr>
        <p:spPr>
          <a:xfrm>
            <a:off x="6781800" y="274640"/>
            <a:ext cx="19050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304800"/>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11"/>
          </p:nvPr>
        </p:nvSpPr>
        <p:spPr>
          <a:xfrm>
            <a:off x="2640597" y="6377459"/>
            <a:ext cx="3836404" cy="365125"/>
          </a:xfrm>
        </p:spPr>
        <p:txBody>
          <a:bodyPr/>
          <a:lstStyle/>
          <a:p>
            <a:endParaRPr lang="es-ES" dirty="0"/>
          </a:p>
        </p:txBody>
      </p:sp>
      <p:sp>
        <p:nvSpPr>
          <p:cNvPr id="6" name="5 Marcador de número de diapositiva"/>
          <p:cNvSpPr>
            <a:spLocks noGrp="1"/>
          </p:cNvSpPr>
          <p:nvPr>
            <p:ph type="sldNum" sz="quarter" idx="12"/>
          </p:nvPr>
        </p:nvSpPr>
        <p:spPr/>
        <p:txBody>
          <a:bodyPr/>
          <a:lstStyle/>
          <a:p>
            <a:fld id="{58489A8C-5213-457C-B7D8-C176E5AD0BBC}"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 Rectángulo"/>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6 Rectángulo"/>
          <p:cNvSpPr/>
          <p:nvPr/>
        </p:nvSpPr>
        <p:spPr bwMode="ltGray">
          <a:xfrm>
            <a:off x="0" y="0"/>
            <a:ext cx="9143999"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1 Marcador de título"/>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s-ES" dirty="0"/>
              <a:t>Haga clic para modificar el estilo de texto del patrón</a:t>
            </a:r>
          </a:p>
          <a:p>
            <a:pPr lvl="1" eaLnBrk="1" latinLnBrk="0" hangingPunct="1"/>
            <a:r>
              <a:rPr kumimoji="0" lang="es-ES" dirty="0"/>
              <a:t>Segundo nivel</a:t>
            </a:r>
          </a:p>
          <a:p>
            <a:pPr lvl="2" eaLnBrk="1" latinLnBrk="0" hangingPunct="1"/>
            <a:r>
              <a:rPr kumimoji="0" lang="es-ES" dirty="0"/>
              <a:t>Tercer nivel</a:t>
            </a:r>
          </a:p>
          <a:p>
            <a:pPr lvl="3" eaLnBrk="1" latinLnBrk="0" hangingPunct="1"/>
            <a:r>
              <a:rPr kumimoji="0" lang="es-ES" dirty="0"/>
              <a:t>Cuarto nivel</a:t>
            </a:r>
          </a:p>
          <a:p>
            <a:pPr lvl="4" eaLnBrk="1" latinLnBrk="0" hangingPunct="1"/>
            <a:r>
              <a:rPr kumimoji="0" lang="es-ES" dirty="0"/>
              <a:t>Quinto nivel</a:t>
            </a:r>
            <a:endParaRPr kumimoji="0" lang="en-US" dirty="0"/>
          </a:p>
        </p:txBody>
      </p:sp>
      <p:sp>
        <p:nvSpPr>
          <p:cNvPr id="4" name="3 Marcador de fecha"/>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D449DFD-42B9-4562-B7C1-B92A771C0151}" type="datetimeFigureOut">
              <a:rPr lang="es-ES" smtClean="0"/>
              <a:pPr/>
              <a:t>02/08/2024</a:t>
            </a:fld>
            <a:endParaRPr lang="es-ES" dirty="0"/>
          </a:p>
        </p:txBody>
      </p:sp>
      <p:sp>
        <p:nvSpPr>
          <p:cNvPr id="5" name="4 Marcador de pie de página"/>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s-ES" dirty="0"/>
          </a:p>
        </p:txBody>
      </p:sp>
      <p:sp>
        <p:nvSpPr>
          <p:cNvPr id="6" name="5 Marcador de número de diapositiva"/>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8489A8C-5213-457C-B7D8-C176E5AD0BBC}"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pitchFamily="2" charset="2"/>
        <a:buChar char="§"/>
        <a:defRPr kumimoji="0" sz="3200" kern="1200">
          <a:solidFill>
            <a:schemeClr val="bg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bg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bg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bg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457200" y="155448"/>
            <a:ext cx="8229600" cy="969296"/>
          </a:xfrm>
          <a:prstGeom prst="rect">
            <a:avLst/>
          </a:prstGeom>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a:lnSpc>
                <a:spcPct val="90000"/>
              </a:lnSpc>
              <a:spcBef>
                <a:spcPct val="0"/>
              </a:spcBef>
              <a:spcAft>
                <a:spcPts val="600"/>
              </a:spcAft>
            </a:pPr>
            <a:endParaRPr lang="en-US" sz="11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atMod val="150000"/>
                </a:schemeClr>
              </a:solidFill>
              <a:latin typeface="+mj-lt"/>
              <a:ea typeface="+mj-ea"/>
              <a:cs typeface="+mj-cs"/>
            </a:endParaRPr>
          </a:p>
        </p:txBody>
      </p:sp>
      <p:pic>
        <p:nvPicPr>
          <p:cNvPr id="8" name="Picture 7" descr="constitucion1812"/>
          <p:cNvPicPr>
            <a:picLocks noChangeAspect="1" noChangeArrowheads="1"/>
          </p:cNvPicPr>
          <p:nvPr/>
        </p:nvPicPr>
        <p:blipFill>
          <a:blip r:embed="rId2" cstate="print"/>
          <a:srcRect r="3927" b="1"/>
          <a:stretch/>
        </p:blipFill>
        <p:spPr bwMode="auto">
          <a:xfrm>
            <a:off x="457200" y="1775191"/>
            <a:ext cx="8229600" cy="4625609"/>
          </a:xfrm>
          <a:prstGeom prst="rect">
            <a:avLst/>
          </a:prstGeom>
          <a:noFill/>
        </p:spPr>
      </p:pic>
      <p:sp>
        <p:nvSpPr>
          <p:cNvPr id="2" name="Rectángulo 1">
            <a:extLst>
              <a:ext uri="{FF2B5EF4-FFF2-40B4-BE49-F238E27FC236}">
                <a16:creationId xmlns:a16="http://schemas.microsoft.com/office/drawing/2014/main" id="{F7C3F3A2-7ADE-C5BB-FA27-98ACD5905BFE}"/>
              </a:ext>
            </a:extLst>
          </p:cNvPr>
          <p:cNvSpPr/>
          <p:nvPr/>
        </p:nvSpPr>
        <p:spPr>
          <a:xfrm>
            <a:off x="395536" y="332656"/>
            <a:ext cx="8229600" cy="12024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CORTES DE CÁDIZ AND THE CONSTITUTION OF 1812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2564904"/>
            <a:ext cx="874846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omic Sans MS" panose="030F0702030302020204" pitchFamily="66" charset="0"/>
              </a:rPr>
              <a:t>Cortes de </a:t>
            </a:r>
            <a:r>
              <a:rPr lang="es-ES" sz="5400" b="1" cap="all" spc="0" dirty="0" err="1">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omic Sans MS" panose="030F0702030302020204" pitchFamily="66" charset="0"/>
              </a:rPr>
              <a:t>cádiz</a:t>
            </a:r>
            <a:endParaRPr lang="es-E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omic Sans MS" panose="030F0702030302020204"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07544924-AA17-793A-F02F-BD615DFFAD78}"/>
              </a:ext>
            </a:extLst>
          </p:cNvPr>
          <p:cNvSpPr>
            <a:spLocks noGrp="1"/>
          </p:cNvSpPr>
          <p:nvPr>
            <p:ph type="title"/>
          </p:nvPr>
        </p:nvSpPr>
        <p:spPr>
          <a:xfrm>
            <a:off x="457200" y="155448"/>
            <a:ext cx="8229600" cy="1252728"/>
          </a:xfrm>
        </p:spPr>
        <p:txBody>
          <a:bodyPr>
            <a:normAutofit fontScale="90000"/>
          </a:bodyPr>
          <a:lstStyle/>
          <a:p>
            <a:r>
              <a:rPr lang="en-US" dirty="0"/>
              <a:t>THE FORMATION OF THE JUNTAS</a:t>
            </a:r>
          </a:p>
        </p:txBody>
      </p:sp>
      <p:graphicFrame>
        <p:nvGraphicFramePr>
          <p:cNvPr id="5" name="2 Marcador de contenido">
            <a:extLst>
              <a:ext uri="{FF2B5EF4-FFF2-40B4-BE49-F238E27FC236}">
                <a16:creationId xmlns:a16="http://schemas.microsoft.com/office/drawing/2014/main" id="{795B6DBE-E2E6-846C-8EA6-29D0EFF17F61}"/>
              </a:ext>
            </a:extLst>
          </p:cNvPr>
          <p:cNvGraphicFramePr>
            <a:graphicFrameLocks noGrp="1"/>
          </p:cNvGraphicFramePr>
          <p:nvPr>
            <p:ph idx="1"/>
            <p:extLst>
              <p:ext uri="{D42A27DB-BD31-4B8C-83A1-F6EECF244321}">
                <p14:modId xmlns:p14="http://schemas.microsoft.com/office/powerpoint/2010/main" val="3725889822"/>
              </p:ext>
            </p:extLst>
          </p:nvPr>
        </p:nvGraphicFramePr>
        <p:xfrm>
          <a:off x="457200" y="1775191"/>
          <a:ext cx="8229600" cy="4625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ES" dirty="0"/>
              <a:t>Mapa de Cádiz en época de la Guerra. </a:t>
            </a:r>
          </a:p>
        </p:txBody>
      </p:sp>
      <p:pic>
        <p:nvPicPr>
          <p:cNvPr id="34820" name="Picture 4" descr="http://edsombra.com/imagenes/128-19b.jpg"/>
          <p:cNvPicPr>
            <a:picLocks noChangeAspect="1" noChangeArrowheads="1"/>
          </p:cNvPicPr>
          <p:nvPr/>
        </p:nvPicPr>
        <p:blipFill>
          <a:blip r:embed="rId2" cstate="print"/>
          <a:srcRect/>
          <a:stretch>
            <a:fillRect/>
          </a:stretch>
        </p:blipFill>
        <p:spPr bwMode="auto">
          <a:xfrm>
            <a:off x="0" y="0"/>
            <a:ext cx="9094338"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5852120"/>
          </a:xfrm>
        </p:spPr>
        <p:txBody>
          <a:bodyPr/>
          <a:lstStyle/>
          <a:p>
            <a:pPr algn="just">
              <a:lnSpc>
                <a:spcPct val="120000"/>
              </a:lnSpc>
            </a:pPr>
            <a:endParaRPr lang="en-US" b="1" dirty="0">
              <a:latin typeface="Comic Sans MS" panose="030F0702030302020204" pitchFamily="66" charset="0"/>
            </a:endParaRPr>
          </a:p>
          <a:p>
            <a:pPr algn="just">
              <a:lnSpc>
                <a:spcPct val="120000"/>
              </a:lnSpc>
            </a:pPr>
            <a:r>
              <a:rPr lang="en-US" b="1" dirty="0">
                <a:latin typeface="Comic Sans MS" panose="030F0702030302020204" pitchFamily="66" charset="0"/>
              </a:rPr>
              <a:t>The Junta Central convened a meeting of extraordinary Cortes in Cádiz. </a:t>
            </a:r>
          </a:p>
          <a:p>
            <a:pPr algn="just">
              <a:lnSpc>
                <a:spcPct val="120000"/>
              </a:lnSpc>
            </a:pPr>
            <a:endParaRPr lang="en-US" b="1" dirty="0">
              <a:latin typeface="Comic Sans MS" panose="030F0702030302020204" pitchFamily="66" charset="0"/>
            </a:endParaRPr>
          </a:p>
          <a:p>
            <a:pPr algn="just">
              <a:lnSpc>
                <a:spcPct val="120000"/>
              </a:lnSpc>
            </a:pPr>
            <a:endParaRPr lang="en-US" b="1" dirty="0">
              <a:latin typeface="Comic Sans MS" panose="030F0702030302020204" pitchFamily="66" charset="0"/>
            </a:endParaRPr>
          </a:p>
          <a:p>
            <a:pPr algn="just">
              <a:lnSpc>
                <a:spcPct val="120000"/>
              </a:lnSpc>
            </a:pPr>
            <a:r>
              <a:rPr lang="en-US" b="1" dirty="0">
                <a:latin typeface="Comic Sans MS" panose="030F0702030302020204" pitchFamily="66" charset="0"/>
              </a:rPr>
              <a:t>Finally, in January 1810, the Junta ceded its power to a Regency, but they didn’t stop the Convene of (</a:t>
            </a:r>
            <a:r>
              <a:rPr lang="en-US" b="1" dirty="0" err="1">
                <a:latin typeface="Comic Sans MS" panose="030F0702030302020204" pitchFamily="66" charset="0"/>
              </a:rPr>
              <a:t>Convocatoria</a:t>
            </a:r>
            <a:r>
              <a:rPr lang="en-US" b="1" dirty="0">
                <a:latin typeface="Comic Sans MS" panose="030F0702030302020204" pitchFamily="66" charset="0"/>
              </a:rPr>
              <a:t>) Cortes. </a:t>
            </a:r>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5 Marcador de número de diapositiva"/>
          <p:cNvSpPr>
            <a:spLocks noGrp="1"/>
          </p:cNvSpPr>
          <p:nvPr>
            <p:ph type="sldNum" sz="quarter" idx="12"/>
          </p:nvPr>
        </p:nvSpPr>
        <p:spPr>
          <a:noFill/>
        </p:spPr>
        <p:txBody>
          <a:bodyPr/>
          <a:lstStyle/>
          <a:p>
            <a:fld id="{77514D6B-4E13-4E54-8294-9B8639F22767}" type="slidenum">
              <a:rPr lang="en-US"/>
              <a:pPr/>
              <a:t>6</a:t>
            </a:fld>
            <a:endParaRPr lang="en-US"/>
          </a:p>
        </p:txBody>
      </p:sp>
      <p:sp>
        <p:nvSpPr>
          <p:cNvPr id="28675" name="Rectangle 4"/>
          <p:cNvSpPr>
            <a:spLocks noGrp="1" noChangeArrowheads="1"/>
          </p:cNvSpPr>
          <p:nvPr>
            <p:ph type="title"/>
          </p:nvPr>
        </p:nvSpPr>
        <p:spPr>
          <a:noFill/>
        </p:spPr>
        <p:txBody>
          <a:bodyPr/>
          <a:lstStyle/>
          <a:p>
            <a:pPr eaLnBrk="1" hangingPunct="1"/>
            <a:r>
              <a:rPr lang="es-ES" sz="4000" dirty="0">
                <a:latin typeface="Comic Sans MS" panose="030F0702030302020204" pitchFamily="66" charset="0"/>
              </a:rPr>
              <a:t>Las Cortes de Cádiz</a:t>
            </a:r>
            <a:endParaRPr lang="en-US" sz="4000" dirty="0">
              <a:latin typeface="Comic Sans MS" panose="030F0702030302020204" pitchFamily="66" charset="0"/>
            </a:endParaRPr>
          </a:p>
        </p:txBody>
      </p:sp>
      <p:pic>
        <p:nvPicPr>
          <p:cNvPr id="28676" name="Picture 5" descr="juramentocadiz"/>
          <p:cNvPicPr>
            <a:picLocks noChangeAspect="1" noChangeArrowheads="1"/>
          </p:cNvPicPr>
          <p:nvPr/>
        </p:nvPicPr>
        <p:blipFill>
          <a:blip r:embed="rId2" cstate="print"/>
          <a:srcRect/>
          <a:stretch>
            <a:fillRect/>
          </a:stretch>
        </p:blipFill>
        <p:spPr bwMode="auto">
          <a:xfrm>
            <a:off x="1187450" y="1498600"/>
            <a:ext cx="6697663" cy="4162425"/>
          </a:xfrm>
          <a:prstGeom prst="rect">
            <a:avLst/>
          </a:prstGeom>
          <a:noFill/>
          <a:ln w="9525">
            <a:noFill/>
            <a:miter lim="800000"/>
            <a:headEnd/>
            <a:tailEnd/>
          </a:ln>
        </p:spPr>
      </p:pic>
      <p:sp>
        <p:nvSpPr>
          <p:cNvPr id="28677" name="Rectangle 6"/>
          <p:cNvSpPr>
            <a:spLocks noChangeArrowheads="1"/>
          </p:cNvSpPr>
          <p:nvPr/>
        </p:nvSpPr>
        <p:spPr bwMode="auto">
          <a:xfrm>
            <a:off x="1187450" y="5948641"/>
            <a:ext cx="6022803" cy="369332"/>
          </a:xfrm>
          <a:prstGeom prst="rect">
            <a:avLst/>
          </a:prstGeom>
          <a:noFill/>
          <a:ln w="9525">
            <a:noFill/>
            <a:miter lim="800000"/>
            <a:headEnd/>
            <a:tailEnd/>
          </a:ln>
        </p:spPr>
        <p:txBody>
          <a:bodyPr wrap="none" anchor="ctr">
            <a:spAutoFit/>
          </a:bodyPr>
          <a:lstStyle/>
          <a:p>
            <a:r>
              <a:rPr lang="en-US" b="1" dirty="0" err="1">
                <a:solidFill>
                  <a:srgbClr val="FF0000"/>
                </a:solidFill>
                <a:latin typeface="Comic Sans MS" panose="030F0702030302020204" pitchFamily="66" charset="0"/>
              </a:rPr>
              <a:t>Juramento</a:t>
            </a:r>
            <a:r>
              <a:rPr lang="en-US" b="1" dirty="0">
                <a:solidFill>
                  <a:srgbClr val="FF0000"/>
                </a:solidFill>
                <a:latin typeface="Comic Sans MS" panose="030F0702030302020204" pitchFamily="66" charset="0"/>
              </a:rPr>
              <a:t> de los </a:t>
            </a:r>
            <a:r>
              <a:rPr lang="en-US" b="1" dirty="0" err="1">
                <a:solidFill>
                  <a:srgbClr val="FF0000"/>
                </a:solidFill>
                <a:latin typeface="Comic Sans MS" panose="030F0702030302020204" pitchFamily="66" charset="0"/>
              </a:rPr>
              <a:t>diputados</a:t>
            </a:r>
            <a:r>
              <a:rPr lang="en-US" b="1" dirty="0">
                <a:solidFill>
                  <a:srgbClr val="FF0000"/>
                </a:solidFill>
                <a:latin typeface="Comic Sans MS" panose="030F0702030302020204" pitchFamily="66" charset="0"/>
              </a:rPr>
              <a:t> de </a:t>
            </a:r>
            <a:r>
              <a:rPr lang="en-US" b="1" dirty="0" err="1">
                <a:solidFill>
                  <a:srgbClr val="FF0000"/>
                </a:solidFill>
                <a:latin typeface="Comic Sans MS" panose="030F0702030302020204" pitchFamily="66" charset="0"/>
              </a:rPr>
              <a:t>las</a:t>
            </a:r>
            <a:r>
              <a:rPr lang="en-US" b="1" dirty="0">
                <a:solidFill>
                  <a:srgbClr val="FF0000"/>
                </a:solidFill>
                <a:latin typeface="Comic Sans MS" panose="030F0702030302020204" pitchFamily="66" charset="0"/>
              </a:rPr>
              <a:t> Cortes de </a:t>
            </a:r>
            <a:r>
              <a:rPr lang="en-US" b="1" dirty="0" err="1">
                <a:solidFill>
                  <a:srgbClr val="FF0000"/>
                </a:solidFill>
                <a:latin typeface="Comic Sans MS" panose="030F0702030302020204" pitchFamily="66" charset="0"/>
              </a:rPr>
              <a:t>Cádiz</a:t>
            </a:r>
            <a:r>
              <a:rPr lang="en-US" b="1" dirty="0">
                <a:solidFill>
                  <a:srgbClr val="FF0000"/>
                </a:solidFill>
                <a:latin typeface="Comic Sans MS" panose="030F0702030302020204" pitchFamily="66"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5 Marcador de número de diapositiva"/>
          <p:cNvSpPr>
            <a:spLocks noGrp="1"/>
          </p:cNvSpPr>
          <p:nvPr>
            <p:ph type="sldNum" sz="quarter" idx="12"/>
          </p:nvPr>
        </p:nvSpPr>
        <p:spPr>
          <a:noFill/>
        </p:spPr>
        <p:txBody>
          <a:bodyPr/>
          <a:lstStyle/>
          <a:p>
            <a:fld id="{974D0D2F-401F-4C92-9E2B-C5102E438CD6}" type="slidenum">
              <a:rPr lang="en-US"/>
              <a:pPr/>
              <a:t>7</a:t>
            </a:fld>
            <a:endParaRPr lang="en-US"/>
          </a:p>
        </p:txBody>
      </p:sp>
      <p:sp>
        <p:nvSpPr>
          <p:cNvPr id="27652" name="Rectangle 3"/>
          <p:cNvSpPr>
            <a:spLocks noGrp="1" noChangeArrowheads="1"/>
          </p:cNvSpPr>
          <p:nvPr>
            <p:ph type="body" idx="1"/>
          </p:nvPr>
        </p:nvSpPr>
        <p:spPr>
          <a:xfrm>
            <a:off x="457200" y="1268760"/>
            <a:ext cx="8229600" cy="5328592"/>
          </a:xfrm>
        </p:spPr>
        <p:txBody>
          <a:bodyPr>
            <a:normAutofit fontScale="70000" lnSpcReduction="20000"/>
          </a:bodyPr>
          <a:lstStyle/>
          <a:p>
            <a:pPr algn="just" eaLnBrk="1" hangingPunct="1">
              <a:lnSpc>
                <a:spcPct val="200000"/>
              </a:lnSpc>
            </a:pPr>
            <a:r>
              <a:rPr lang="en-US" sz="2600" b="1" dirty="0">
                <a:latin typeface="Comic Sans MS" panose="030F0702030302020204" pitchFamily="66" charset="0"/>
              </a:rPr>
              <a:t>The meeting of Cortes in a war situation, benefited the burghers, coming from the coast and commercial cities.</a:t>
            </a:r>
          </a:p>
          <a:p>
            <a:pPr algn="just" eaLnBrk="1" hangingPunct="1">
              <a:lnSpc>
                <a:spcPct val="200000"/>
              </a:lnSpc>
            </a:pPr>
            <a:r>
              <a:rPr lang="en-US" sz="2600" b="1" dirty="0">
                <a:latin typeface="Comic Sans MS" panose="030F0702030302020204" pitchFamily="66" charset="0"/>
              </a:rPr>
              <a:t>The sessions began in September 1810 and there were soon two groups of deputies: </a:t>
            </a:r>
          </a:p>
          <a:p>
            <a:pPr lvl="1" algn="just" eaLnBrk="1" hangingPunct="1">
              <a:lnSpc>
                <a:spcPct val="200000"/>
              </a:lnSpc>
              <a:buFont typeface="Wingdings" pitchFamily="2" charset="2"/>
              <a:buChar char="v"/>
            </a:pPr>
            <a:r>
              <a:rPr lang="en-US" sz="2600" b="1" dirty="0">
                <a:solidFill>
                  <a:srgbClr val="CC3300"/>
                </a:solidFill>
                <a:latin typeface="Comic Sans MS" panose="030F0702030302020204" pitchFamily="66" charset="0"/>
              </a:rPr>
              <a:t>Liberals</a:t>
            </a:r>
            <a:r>
              <a:rPr lang="en-US" sz="2600" b="1" dirty="0">
                <a:latin typeface="Comic Sans MS" panose="030F0702030302020204" pitchFamily="66" charset="0"/>
              </a:rPr>
              <a:t>: supporting revolutionary reforms, inspired in the French Revolution principles and ideas. </a:t>
            </a:r>
          </a:p>
          <a:p>
            <a:pPr lvl="1" algn="just" eaLnBrk="1" hangingPunct="1">
              <a:lnSpc>
                <a:spcPct val="200000"/>
              </a:lnSpc>
              <a:buFont typeface="Wingdings" pitchFamily="2" charset="2"/>
              <a:buChar char="v"/>
            </a:pPr>
            <a:r>
              <a:rPr lang="en-US" sz="2600" b="1" dirty="0">
                <a:solidFill>
                  <a:srgbClr val="CC3300"/>
                </a:solidFill>
                <a:latin typeface="Comic Sans MS" panose="030F0702030302020204" pitchFamily="66" charset="0"/>
              </a:rPr>
              <a:t>Absolutists</a:t>
            </a:r>
            <a:r>
              <a:rPr lang="en-US" sz="2600" b="1" dirty="0">
                <a:latin typeface="Comic Sans MS" panose="030F0702030302020204" pitchFamily="66" charset="0"/>
              </a:rPr>
              <a:t> </a:t>
            </a:r>
            <a:r>
              <a:rPr lang="en-US" sz="2600" b="1" dirty="0">
                <a:solidFill>
                  <a:srgbClr val="CC3300"/>
                </a:solidFill>
                <a:latin typeface="Comic Sans MS" panose="030F0702030302020204" pitchFamily="66" charset="0"/>
              </a:rPr>
              <a:t>or “</a:t>
            </a:r>
            <a:r>
              <a:rPr lang="en-US" sz="2600" b="1" dirty="0" err="1">
                <a:solidFill>
                  <a:srgbClr val="CC3300"/>
                </a:solidFill>
                <a:latin typeface="Comic Sans MS" panose="030F0702030302020204" pitchFamily="66" charset="0"/>
              </a:rPr>
              <a:t>serviles</a:t>
            </a:r>
            <a:r>
              <a:rPr lang="en-US" sz="2600" b="1" dirty="0">
                <a:solidFill>
                  <a:srgbClr val="CC3300"/>
                </a:solidFill>
                <a:latin typeface="Comic Sans MS" panose="030F0702030302020204" pitchFamily="66" charset="0"/>
              </a:rPr>
              <a:t>”:</a:t>
            </a:r>
            <a:r>
              <a:rPr lang="en-US" sz="2600" b="1" dirty="0">
                <a:latin typeface="Comic Sans MS" panose="030F0702030302020204" pitchFamily="66" charset="0"/>
              </a:rPr>
              <a:t> supporters of maintaining the </a:t>
            </a:r>
            <a:r>
              <a:rPr lang="en-US" sz="2600" b="1" dirty="0" err="1">
                <a:latin typeface="Comic Sans MS" panose="030F0702030302020204" pitchFamily="66" charset="0"/>
              </a:rPr>
              <a:t>Ancien</a:t>
            </a:r>
            <a:r>
              <a:rPr lang="en-US" sz="2600" b="1" dirty="0">
                <a:latin typeface="Comic Sans MS" panose="030F0702030302020204" pitchFamily="66" charset="0"/>
              </a:rPr>
              <a:t> Régime (absolute monarchy, unequal and stratified society – estates of the realm, mercantilist and agrarian economy).  </a:t>
            </a:r>
          </a:p>
          <a:p>
            <a:pPr eaLnBrk="1" hangingPunct="1">
              <a:lnSpc>
                <a:spcPct val="80000"/>
              </a:lnSpc>
              <a:buFont typeface="Wingdings" pitchFamily="2" charset="2"/>
              <a:buChar char="v"/>
            </a:pPr>
            <a:endParaRPr lang="en-US" sz="1600" dirty="0"/>
          </a:p>
        </p:txBody>
      </p:sp>
      <p:sp>
        <p:nvSpPr>
          <p:cNvPr id="5" name="4 Título"/>
          <p:cNvSpPr>
            <a:spLocks noGrp="1"/>
          </p:cNvSpPr>
          <p:nvPr>
            <p:ph type="title"/>
          </p:nvPr>
        </p:nvSpPr>
        <p:spPr/>
        <p:txBody>
          <a:bodyPr/>
          <a:lstStyle/>
          <a:p>
            <a:pPr algn="ctr"/>
            <a:r>
              <a:rPr lang="es-ES" dirty="0">
                <a:latin typeface="Comic Sans MS" panose="030F0702030302020204" pitchFamily="66" charset="0"/>
              </a:rPr>
              <a:t>LAS CORTES DE CÁDIZ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5 Marcador de número de diapositiva"/>
          <p:cNvSpPr>
            <a:spLocks noGrp="1"/>
          </p:cNvSpPr>
          <p:nvPr>
            <p:ph type="sldNum" sz="quarter" idx="12"/>
          </p:nvPr>
        </p:nvSpPr>
        <p:spPr>
          <a:noFill/>
        </p:spPr>
        <p:txBody>
          <a:bodyPr/>
          <a:lstStyle/>
          <a:p>
            <a:fld id="{4E5D2250-7001-4227-8608-B2C6FEBA4F42}" type="slidenum">
              <a:rPr lang="en-US"/>
              <a:pPr/>
              <a:t>8</a:t>
            </a:fld>
            <a:endParaRPr lang="en-US"/>
          </a:p>
        </p:txBody>
      </p:sp>
      <p:sp>
        <p:nvSpPr>
          <p:cNvPr id="29699" name="Rectangle 2"/>
          <p:cNvSpPr>
            <a:spLocks noGrp="1" noChangeArrowheads="1"/>
          </p:cNvSpPr>
          <p:nvPr>
            <p:ph type="title"/>
          </p:nvPr>
        </p:nvSpPr>
        <p:spPr>
          <a:xfrm>
            <a:off x="457200" y="155448"/>
            <a:ext cx="8229600" cy="969296"/>
          </a:xfrm>
        </p:spPr>
        <p:txBody>
          <a:bodyPr/>
          <a:lstStyle/>
          <a:p>
            <a:pPr eaLnBrk="1" hangingPunct="1"/>
            <a:r>
              <a:rPr lang="es-ES" sz="3200" i="1" dirty="0">
                <a:latin typeface="Comic Sans MS" panose="030F0702030302020204" pitchFamily="66" charset="0"/>
              </a:rPr>
              <a:t>LAS CORTES DE CÁDIZ</a:t>
            </a:r>
            <a:endParaRPr lang="en-US" sz="3200" i="1" dirty="0">
              <a:latin typeface="Comic Sans MS" panose="030F0702030302020204" pitchFamily="66" charset="0"/>
            </a:endParaRPr>
          </a:p>
        </p:txBody>
      </p:sp>
      <p:sp>
        <p:nvSpPr>
          <p:cNvPr id="29700" name="Rectangle 3"/>
          <p:cNvSpPr>
            <a:spLocks noGrp="1" noChangeArrowheads="1"/>
          </p:cNvSpPr>
          <p:nvPr>
            <p:ph type="body" idx="1"/>
          </p:nvPr>
        </p:nvSpPr>
        <p:spPr>
          <a:xfrm>
            <a:off x="457200" y="1196752"/>
            <a:ext cx="8481060" cy="5400599"/>
          </a:xfrm>
        </p:spPr>
        <p:txBody>
          <a:bodyPr>
            <a:normAutofit fontScale="92500"/>
          </a:bodyPr>
          <a:lstStyle/>
          <a:p>
            <a:pPr algn="just" eaLnBrk="1" hangingPunct="1">
              <a:lnSpc>
                <a:spcPct val="120000"/>
              </a:lnSpc>
            </a:pPr>
            <a:r>
              <a:rPr lang="en-US" sz="2200" b="1" dirty="0">
                <a:latin typeface="Comic Sans MS" panose="030F0702030302020204" pitchFamily="66" charset="0"/>
              </a:rPr>
              <a:t>The liberal majority, taking profit of the king’s absence, began a liberal revolution in Spain, with two objectives:</a:t>
            </a:r>
          </a:p>
          <a:p>
            <a:pPr lvl="1" algn="just">
              <a:lnSpc>
                <a:spcPct val="120000"/>
              </a:lnSpc>
            </a:pPr>
            <a:r>
              <a:rPr lang="en-US" sz="2200" b="1" dirty="0">
                <a:latin typeface="Comic Sans MS" panose="030F0702030302020204" pitchFamily="66" charset="0"/>
              </a:rPr>
              <a:t>To make reforms to </a:t>
            </a:r>
            <a:r>
              <a:rPr lang="en-US" sz="2200" b="1" dirty="0">
                <a:solidFill>
                  <a:srgbClr val="FF0000"/>
                </a:solidFill>
                <a:latin typeface="Comic Sans MS" panose="030F0702030302020204" pitchFamily="66" charset="0"/>
              </a:rPr>
              <a:t>end with the </a:t>
            </a:r>
            <a:r>
              <a:rPr lang="en-US" sz="2200" b="1" dirty="0" err="1">
                <a:solidFill>
                  <a:srgbClr val="FF0000"/>
                </a:solidFill>
                <a:latin typeface="Comic Sans MS" panose="030F0702030302020204" pitchFamily="66" charset="0"/>
              </a:rPr>
              <a:t>Ancien</a:t>
            </a:r>
            <a:r>
              <a:rPr lang="en-US" sz="2200" b="1" dirty="0">
                <a:solidFill>
                  <a:srgbClr val="FF0000"/>
                </a:solidFill>
                <a:latin typeface="Comic Sans MS" panose="030F0702030302020204" pitchFamily="66" charset="0"/>
              </a:rPr>
              <a:t> Régime </a:t>
            </a:r>
            <a:r>
              <a:rPr lang="en-US" sz="2200" b="1" dirty="0">
                <a:latin typeface="Comic Sans MS" panose="030F0702030302020204" pitchFamily="66" charset="0"/>
              </a:rPr>
              <a:t>structures. </a:t>
            </a:r>
          </a:p>
          <a:p>
            <a:pPr lvl="1" algn="just">
              <a:lnSpc>
                <a:spcPct val="120000"/>
              </a:lnSpc>
            </a:pPr>
            <a:r>
              <a:rPr lang="en-US" sz="2200" b="1" dirty="0">
                <a:latin typeface="Comic Sans MS" panose="030F0702030302020204" pitchFamily="66" charset="0"/>
              </a:rPr>
              <a:t>To approve a </a:t>
            </a:r>
            <a:r>
              <a:rPr lang="en-US" sz="2200" b="1" dirty="0">
                <a:solidFill>
                  <a:srgbClr val="FF0000"/>
                </a:solidFill>
                <a:latin typeface="Comic Sans MS" panose="030F0702030302020204" pitchFamily="66" charset="0"/>
              </a:rPr>
              <a:t>Constitution</a:t>
            </a:r>
            <a:r>
              <a:rPr lang="en-US" sz="2200" b="1" dirty="0">
                <a:latin typeface="Comic Sans MS" panose="030F0702030302020204" pitchFamily="66" charset="0"/>
              </a:rPr>
              <a:t>. </a:t>
            </a:r>
          </a:p>
          <a:p>
            <a:pPr algn="just">
              <a:lnSpc>
                <a:spcPct val="120000"/>
              </a:lnSpc>
            </a:pPr>
            <a:r>
              <a:rPr lang="en-US" sz="2200" b="1" dirty="0">
                <a:solidFill>
                  <a:srgbClr val="FF0000"/>
                </a:solidFill>
                <a:latin typeface="Comic Sans MS" panose="030F0702030302020204" pitchFamily="66" charset="0"/>
              </a:rPr>
              <a:t>Political reforms </a:t>
            </a:r>
            <a:r>
              <a:rPr lang="en-US" sz="2200" b="1" dirty="0">
                <a:latin typeface="Comic Sans MS" panose="030F0702030302020204" pitchFamily="66" charset="0"/>
              </a:rPr>
              <a:t>of the Cortes de Cádiz:</a:t>
            </a:r>
          </a:p>
          <a:p>
            <a:pPr lvl="1" algn="just">
              <a:lnSpc>
                <a:spcPct val="120000"/>
              </a:lnSpc>
            </a:pPr>
            <a:r>
              <a:rPr lang="en-US" sz="2200" b="1" dirty="0">
                <a:latin typeface="Comic Sans MS" panose="030F0702030302020204" pitchFamily="66" charset="0"/>
              </a:rPr>
              <a:t>Freedom of press (1810). </a:t>
            </a:r>
          </a:p>
          <a:p>
            <a:pPr lvl="1" algn="just">
              <a:lnSpc>
                <a:spcPct val="120000"/>
              </a:lnSpc>
            </a:pPr>
            <a:r>
              <a:rPr lang="en-US" sz="2200" b="1" dirty="0">
                <a:latin typeface="Comic Sans MS" panose="030F0702030302020204" pitchFamily="66" charset="0"/>
              </a:rPr>
              <a:t>Abolition of the feudal system: suppression of the </a:t>
            </a:r>
            <a:r>
              <a:rPr lang="en-US" sz="2200" b="1" dirty="0" err="1">
                <a:latin typeface="Comic Sans MS" panose="030F0702030302020204" pitchFamily="66" charset="0"/>
              </a:rPr>
              <a:t>señoríos</a:t>
            </a:r>
            <a:r>
              <a:rPr lang="en-US" sz="2200" b="1" dirty="0">
                <a:latin typeface="Comic Sans MS" panose="030F0702030302020204" pitchFamily="66" charset="0"/>
              </a:rPr>
              <a:t> </a:t>
            </a:r>
            <a:r>
              <a:rPr lang="en-US" sz="2200" b="1" dirty="0" err="1">
                <a:latin typeface="Comic Sans MS" panose="030F0702030302020204" pitchFamily="66" charset="0"/>
              </a:rPr>
              <a:t>jurisdiccionales</a:t>
            </a:r>
            <a:r>
              <a:rPr lang="en-US" sz="2200" b="1" dirty="0">
                <a:latin typeface="Comic Sans MS" panose="030F0702030302020204" pitchFamily="66" charset="0"/>
              </a:rPr>
              <a:t> (manor houses). Nevertheless, the nobility maintained the property of almost all their lands. </a:t>
            </a:r>
          </a:p>
          <a:p>
            <a:pPr lvl="1" algn="just">
              <a:lnSpc>
                <a:spcPct val="120000"/>
              </a:lnSpc>
            </a:pPr>
            <a:r>
              <a:rPr lang="en-US" sz="2200" b="1" dirty="0">
                <a:latin typeface="Comic Sans MS" panose="030F0702030302020204" pitchFamily="66" charset="0"/>
              </a:rPr>
              <a:t>Banning of the Inquisition (1813). </a:t>
            </a:r>
          </a:p>
          <a:p>
            <a:pPr lvl="1" algn="just">
              <a:lnSpc>
                <a:spcPct val="120000"/>
              </a:lnSpc>
            </a:pPr>
            <a:r>
              <a:rPr lang="en-US" sz="2200" b="1" dirty="0">
                <a:latin typeface="Comic Sans MS" panose="030F0702030302020204" pitchFamily="66" charset="0"/>
              </a:rPr>
              <a:t>Abolition of the guilds. Freedom in trade and industry (1813).</a:t>
            </a:r>
          </a:p>
          <a:p>
            <a:pPr lvl="1" algn="just">
              <a:lnSpc>
                <a:spcPct val="120000"/>
              </a:lnSpc>
            </a:pPr>
            <a:r>
              <a:rPr lang="en-US" sz="2200" b="1" dirty="0">
                <a:latin typeface="Comic Sans MS" panose="030F0702030302020204" pitchFamily="66" charset="0"/>
              </a:rPr>
              <a:t>Shy </a:t>
            </a:r>
            <a:r>
              <a:rPr lang="en-US" sz="2200" b="1" dirty="0" err="1">
                <a:latin typeface="Comic Sans MS" panose="030F0702030302020204" pitchFamily="66" charset="0"/>
              </a:rPr>
              <a:t>desamortización</a:t>
            </a:r>
            <a:r>
              <a:rPr lang="en-US" sz="2200" b="1" dirty="0">
                <a:latin typeface="Comic Sans MS" panose="030F0702030302020204" pitchFamily="66" charset="0"/>
              </a:rPr>
              <a:t> of some Church goods (lands). </a:t>
            </a:r>
          </a:p>
          <a:p>
            <a:pPr eaLnBrk="1" hangingPunct="1">
              <a:lnSpc>
                <a:spcPct val="80000"/>
              </a:lnSpc>
            </a:pP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545356A-63EA-0B65-0B01-32FCDA4A5114}"/>
              </a:ext>
            </a:extLst>
          </p:cNvPr>
          <p:cNvSpPr>
            <a:spLocks noGrp="1"/>
          </p:cNvSpPr>
          <p:nvPr>
            <p:ph type="title"/>
          </p:nvPr>
        </p:nvSpPr>
        <p:spPr/>
        <p:txBody>
          <a:bodyPr/>
          <a:lstStyle/>
          <a:p>
            <a:endParaRPr lang="es-ES"/>
          </a:p>
        </p:txBody>
      </p:sp>
      <p:pic>
        <p:nvPicPr>
          <p:cNvPr id="1026" name="Picture 2" descr="undefined">
            <a:extLst>
              <a:ext uri="{FF2B5EF4-FFF2-40B4-BE49-F238E27FC236}">
                <a16:creationId xmlns:a16="http://schemas.microsoft.com/office/drawing/2014/main" id="{B4B5F281-B0AF-4156-CB2C-B8A294187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44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486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167838" y="152400"/>
            <a:ext cx="2523744" cy="978408"/>
          </a:xfrm>
        </p:spPr>
        <p:txBody>
          <a:bodyPr anchor="b">
            <a:normAutofit/>
          </a:bodyPr>
          <a:lstStyle/>
          <a:p>
            <a:pPr eaLnBrk="1" hangingPunct="1"/>
            <a:r>
              <a:rPr lang="es-ES"/>
              <a:t>THE CONSTITUTION OF 1812</a:t>
            </a:r>
            <a:endParaRPr lang="en-US"/>
          </a:p>
        </p:txBody>
      </p:sp>
      <p:pic>
        <p:nvPicPr>
          <p:cNvPr id="30725" name="Picture 4" descr="constitucion1812"/>
          <p:cNvPicPr>
            <a:picLocks noChangeAspect="1" noChangeArrowheads="1"/>
          </p:cNvPicPr>
          <p:nvPr/>
        </p:nvPicPr>
        <p:blipFill>
          <a:blip r:embed="rId2" cstate="print"/>
          <a:srcRect l="12742" r="17129"/>
          <a:stretch/>
        </p:blipFill>
        <p:spPr bwMode="auto">
          <a:xfrm>
            <a:off x="3019377" y="1743133"/>
            <a:ext cx="5920641" cy="4558885"/>
          </a:xfrm>
          <a:prstGeom prst="rect">
            <a:avLst/>
          </a:prstGeom>
          <a:noFill/>
          <a:ln w="9525">
            <a:noFill/>
            <a:miter lim="800000"/>
            <a:headEnd/>
            <a:tailEnd/>
          </a:ln>
        </p:spPr>
      </p:pic>
      <p:sp>
        <p:nvSpPr>
          <p:cNvPr id="30724" name="Rectangle 3"/>
          <p:cNvSpPr>
            <a:spLocks noGrp="1" noChangeArrowheads="1"/>
          </p:cNvSpPr>
          <p:nvPr>
            <p:ph type="body" sz="half" idx="2"/>
          </p:nvPr>
        </p:nvSpPr>
        <p:spPr>
          <a:xfrm>
            <a:off x="167838" y="1730018"/>
            <a:ext cx="2468880" cy="4572000"/>
          </a:xfrm>
        </p:spPr>
        <p:txBody>
          <a:bodyPr>
            <a:normAutofit lnSpcReduction="10000"/>
          </a:bodyPr>
          <a:lstStyle/>
          <a:p>
            <a:pPr algn="just" eaLnBrk="1" hangingPunct="1">
              <a:spcAft>
                <a:spcPts val="600"/>
              </a:spcAft>
            </a:pPr>
            <a:r>
              <a:rPr lang="es-ES" sz="1800" b="1" dirty="0" err="1"/>
              <a:t>Approved</a:t>
            </a:r>
            <a:r>
              <a:rPr lang="es-ES" sz="1800" b="1" dirty="0"/>
              <a:t> </a:t>
            </a:r>
            <a:r>
              <a:rPr lang="es-ES" sz="1800" b="1" dirty="0" err="1"/>
              <a:t>on</a:t>
            </a:r>
            <a:r>
              <a:rPr lang="es-ES" sz="1800" b="1" dirty="0"/>
              <a:t> 19th March 1812. </a:t>
            </a:r>
            <a:r>
              <a:rPr lang="es-ES" sz="1800" b="1" dirty="0" err="1"/>
              <a:t>Known</a:t>
            </a:r>
            <a:r>
              <a:rPr lang="es-ES" sz="1800" b="1" dirty="0"/>
              <a:t> as “La Pepa”, </a:t>
            </a:r>
            <a:r>
              <a:rPr lang="es-ES" sz="1800" b="1" dirty="0" err="1"/>
              <a:t>this</a:t>
            </a:r>
            <a:r>
              <a:rPr lang="es-ES" sz="1800" b="1" dirty="0"/>
              <a:t> legal </a:t>
            </a:r>
            <a:r>
              <a:rPr lang="es-ES" sz="1800" b="1" dirty="0" err="1"/>
              <a:t>document</a:t>
            </a:r>
            <a:r>
              <a:rPr lang="es-ES" sz="1800" b="1" dirty="0"/>
              <a:t> </a:t>
            </a:r>
            <a:r>
              <a:rPr lang="es-ES" sz="1800" b="1" dirty="0" err="1"/>
              <a:t>was</a:t>
            </a:r>
            <a:r>
              <a:rPr lang="es-ES" sz="1800" b="1" dirty="0"/>
              <a:t> </a:t>
            </a:r>
            <a:r>
              <a:rPr lang="es-ES" sz="1800" b="1" dirty="0" err="1"/>
              <a:t>the</a:t>
            </a:r>
            <a:r>
              <a:rPr lang="es-ES" sz="1800" b="1" dirty="0"/>
              <a:t> </a:t>
            </a:r>
            <a:r>
              <a:rPr lang="es-ES" sz="1800" b="1" dirty="0" err="1"/>
              <a:t>first</a:t>
            </a:r>
            <a:r>
              <a:rPr lang="es-ES" sz="1800" b="1" dirty="0"/>
              <a:t> </a:t>
            </a:r>
            <a:r>
              <a:rPr lang="es-ES" sz="1800" b="1" dirty="0" err="1"/>
              <a:t>Constitution</a:t>
            </a:r>
            <a:r>
              <a:rPr lang="es-ES" sz="1800" b="1" dirty="0"/>
              <a:t> in </a:t>
            </a:r>
            <a:r>
              <a:rPr lang="es-ES" sz="1800" b="1" dirty="0" err="1"/>
              <a:t>Spain</a:t>
            </a:r>
            <a:r>
              <a:rPr lang="es-ES" sz="1800" b="1" dirty="0"/>
              <a:t>. </a:t>
            </a:r>
          </a:p>
          <a:p>
            <a:pPr algn="just" eaLnBrk="1" hangingPunct="1">
              <a:spcAft>
                <a:spcPts val="600"/>
              </a:spcAft>
            </a:pPr>
            <a:endParaRPr lang="en-US" sz="1800" b="1" dirty="0"/>
          </a:p>
          <a:p>
            <a:pPr algn="just" eaLnBrk="1" hangingPunct="1">
              <a:spcAft>
                <a:spcPts val="600"/>
              </a:spcAft>
            </a:pPr>
            <a:endParaRPr lang="en-US" sz="1800" b="1" dirty="0"/>
          </a:p>
          <a:p>
            <a:pPr algn="just" eaLnBrk="1" hangingPunct="1">
              <a:spcAft>
                <a:spcPts val="600"/>
              </a:spcAft>
            </a:pPr>
            <a:r>
              <a:rPr lang="en-US" sz="1800" b="1" dirty="0"/>
              <a:t>The liberal deputies </a:t>
            </a:r>
            <a:r>
              <a:rPr lang="en-US" sz="1800" b="1" dirty="0" err="1"/>
              <a:t>Agustín</a:t>
            </a:r>
            <a:r>
              <a:rPr lang="en-US" sz="1800" b="1" dirty="0"/>
              <a:t> Argüelles, Diego Muñoz </a:t>
            </a:r>
            <a:r>
              <a:rPr lang="en-US" sz="1800" b="1" dirty="0" err="1"/>
              <a:t>Torrero</a:t>
            </a:r>
            <a:r>
              <a:rPr lang="en-US" sz="1800" b="1" dirty="0"/>
              <a:t> and Pérez de Castro are the most outstanding people in its preparation. </a:t>
            </a:r>
          </a:p>
          <a:p>
            <a:pPr eaLnBrk="1" hangingPunct="1">
              <a:spcAft>
                <a:spcPts val="600"/>
              </a:spcAft>
              <a:buNone/>
            </a:pPr>
            <a:br>
              <a:rPr lang="en-US" b="1" dirty="0"/>
            </a:br>
            <a:endParaRPr lang="es-ES" b="1" dirty="0"/>
          </a:p>
          <a:p>
            <a:pPr eaLnBrk="1" hangingPunct="1">
              <a:spcAft>
                <a:spcPts val="600"/>
              </a:spcAft>
            </a:pPr>
            <a:endParaRPr lang="en-US" dirty="0"/>
          </a:p>
        </p:txBody>
      </p:sp>
      <p:sp>
        <p:nvSpPr>
          <p:cNvPr id="30722" name="5 Marcador de número de diapositiva" hidden="1"/>
          <p:cNvSpPr>
            <a:spLocks noGrp="1"/>
          </p:cNvSpPr>
          <p:nvPr>
            <p:ph type="sldNum" sz="quarter" idx="12"/>
          </p:nvPr>
        </p:nvSpPr>
        <p:spPr>
          <a:noFill/>
        </p:spPr>
        <p:txBody>
          <a:bodyPr/>
          <a:lstStyle/>
          <a:p>
            <a:pPr>
              <a:spcAft>
                <a:spcPts val="600"/>
              </a:spcAft>
            </a:pPr>
            <a:fld id="{FDD3DF3E-4E09-4C85-82D5-28EFC6249E92}" type="slidenum">
              <a:rPr lang="en-US"/>
              <a:pPr>
                <a:spcAft>
                  <a:spcPts val="600"/>
                </a:spcAft>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57200" y="152400"/>
            <a:ext cx="8229600" cy="1251062"/>
          </a:xfrm>
        </p:spPr>
        <p:txBody>
          <a:bodyPr anchor="ctr">
            <a:normAutofit/>
          </a:bodyPr>
          <a:lstStyle/>
          <a:p>
            <a:pPr eaLnBrk="1" hangingPunct="1"/>
            <a:r>
              <a:rPr lang="es-ES" err="1"/>
              <a:t>The</a:t>
            </a:r>
            <a:r>
              <a:rPr lang="es-ES"/>
              <a:t> </a:t>
            </a:r>
            <a:r>
              <a:rPr lang="es-ES" err="1"/>
              <a:t>Constitution</a:t>
            </a:r>
            <a:r>
              <a:rPr lang="es-ES"/>
              <a:t> of 1812</a:t>
            </a:r>
            <a:endParaRPr lang="en-US"/>
          </a:p>
        </p:txBody>
      </p:sp>
      <p:pic>
        <p:nvPicPr>
          <p:cNvPr id="2050" name="Picture 2" descr="undefined">
            <a:extLst>
              <a:ext uri="{FF2B5EF4-FFF2-40B4-BE49-F238E27FC236}">
                <a16:creationId xmlns:a16="http://schemas.microsoft.com/office/drawing/2014/main" id="{E6F6D324-E75C-7368-FD82-8A0578C37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64" r="22178" b="3"/>
          <a:stretch/>
        </p:blipFill>
        <p:spPr bwMode="auto">
          <a:xfrm>
            <a:off x="457200" y="1773936"/>
            <a:ext cx="4038600" cy="4623816"/>
          </a:xfrm>
          <a:prstGeom prst="rect">
            <a:avLst/>
          </a:prstGeom>
          <a:noFill/>
          <a:extLst>
            <a:ext uri="{909E8E84-426E-40DD-AFC4-6F175D3DCCD1}">
              <a14:hiddenFill xmlns:a14="http://schemas.microsoft.com/office/drawing/2010/main">
                <a:solidFill>
                  <a:srgbClr val="FFFFFF"/>
                </a:solidFill>
              </a14:hiddenFill>
            </a:ext>
          </a:extLst>
        </p:spPr>
      </p:pic>
      <p:sp>
        <p:nvSpPr>
          <p:cNvPr id="31748" name="Rectangle 3"/>
          <p:cNvSpPr>
            <a:spLocks noGrp="1" noChangeArrowheads="1"/>
          </p:cNvSpPr>
          <p:nvPr>
            <p:ph sz="half" idx="2"/>
          </p:nvPr>
        </p:nvSpPr>
        <p:spPr>
          <a:xfrm>
            <a:off x="4648200" y="1773936"/>
            <a:ext cx="4038600" cy="4623816"/>
          </a:xfrm>
        </p:spPr>
        <p:txBody>
          <a:bodyPr>
            <a:normAutofit/>
          </a:bodyPr>
          <a:lstStyle/>
          <a:p>
            <a:pPr eaLnBrk="1" hangingPunct="1">
              <a:lnSpc>
                <a:spcPct val="90000"/>
              </a:lnSpc>
            </a:pPr>
            <a:r>
              <a:rPr lang="en-US" sz="1100" b="1"/>
              <a:t>National sovereignty. The power is in the nation, not in the king. </a:t>
            </a:r>
          </a:p>
          <a:p>
            <a:pPr eaLnBrk="1" hangingPunct="1">
              <a:lnSpc>
                <a:spcPct val="90000"/>
              </a:lnSpc>
            </a:pPr>
            <a:r>
              <a:rPr lang="en-US" sz="1100" b="1"/>
              <a:t>Division of Powers:</a:t>
            </a:r>
          </a:p>
          <a:p>
            <a:pPr lvl="1" eaLnBrk="1" hangingPunct="1">
              <a:lnSpc>
                <a:spcPct val="90000"/>
              </a:lnSpc>
            </a:pPr>
            <a:r>
              <a:rPr lang="en-US" sz="1100" b="1"/>
              <a:t>Legislative power: Unicameral Cortes. </a:t>
            </a:r>
          </a:p>
          <a:p>
            <a:pPr lvl="1" eaLnBrk="1" hangingPunct="1">
              <a:lnSpc>
                <a:spcPct val="90000"/>
              </a:lnSpc>
            </a:pPr>
            <a:r>
              <a:rPr lang="en-US" sz="1100" b="1"/>
              <a:t>Judicial power: Tribunals</a:t>
            </a:r>
          </a:p>
          <a:p>
            <a:pPr lvl="1" eaLnBrk="1" hangingPunct="1">
              <a:lnSpc>
                <a:spcPct val="90000"/>
              </a:lnSpc>
            </a:pPr>
            <a:r>
              <a:rPr lang="en-US" sz="1100" b="1"/>
              <a:t>Executive power: the king + Ministers, with limitations: </a:t>
            </a:r>
          </a:p>
          <a:p>
            <a:pPr lvl="2">
              <a:lnSpc>
                <a:spcPct val="90000"/>
              </a:lnSpc>
            </a:pPr>
            <a:r>
              <a:rPr lang="en-US" sz="1100" b="1"/>
              <a:t>He cannot dissolve the Cortes. </a:t>
            </a:r>
          </a:p>
          <a:p>
            <a:pPr lvl="2">
              <a:lnSpc>
                <a:spcPct val="90000"/>
              </a:lnSpc>
            </a:pPr>
            <a:r>
              <a:rPr lang="en-US" sz="1100" b="1"/>
              <a:t>He had a transitive veto during 2 years, after that the decision of the Cortes became law.  </a:t>
            </a:r>
          </a:p>
          <a:p>
            <a:pPr lvl="2">
              <a:lnSpc>
                <a:spcPct val="90000"/>
              </a:lnSpc>
            </a:pPr>
            <a:r>
              <a:rPr lang="en-US" sz="1100" b="1"/>
              <a:t>He could name his ministers, but they had to be approved by the Cortes (“doble </a:t>
            </a:r>
            <a:r>
              <a:rPr lang="en-US" sz="1100" b="1" err="1"/>
              <a:t>confianza</a:t>
            </a:r>
            <a:r>
              <a:rPr lang="en-US" sz="1100" b="1"/>
              <a:t>”). </a:t>
            </a:r>
          </a:p>
          <a:p>
            <a:pPr lvl="2" eaLnBrk="1" hangingPunct="1">
              <a:lnSpc>
                <a:spcPct val="90000"/>
              </a:lnSpc>
              <a:buNone/>
            </a:pPr>
            <a:endParaRPr lang="en-US" sz="1100" b="1"/>
          </a:p>
          <a:p>
            <a:pPr eaLnBrk="1" hangingPunct="1">
              <a:lnSpc>
                <a:spcPct val="90000"/>
              </a:lnSpc>
            </a:pPr>
            <a:r>
              <a:rPr lang="en-US" sz="1100" b="1"/>
              <a:t>Male universal suffrage. All man older than 25 years old could vote, </a:t>
            </a:r>
            <a:r>
              <a:rPr lang="en-US" sz="1100" b="1" err="1"/>
              <a:t>indirectely</a:t>
            </a:r>
            <a:r>
              <a:rPr lang="en-US" sz="1100" b="1"/>
              <a:t>, they chose some representatives (</a:t>
            </a:r>
            <a:r>
              <a:rPr lang="en-US" sz="1100" b="1" i="1" err="1"/>
              <a:t>compromisarios</a:t>
            </a:r>
            <a:r>
              <a:rPr lang="en-US" sz="1100" b="1"/>
              <a:t> ) that could choose their deputies. </a:t>
            </a:r>
          </a:p>
          <a:p>
            <a:pPr eaLnBrk="1" hangingPunct="1">
              <a:lnSpc>
                <a:spcPct val="90000"/>
              </a:lnSpc>
              <a:buNone/>
            </a:pPr>
            <a:r>
              <a:rPr lang="en-US" sz="1100" b="1"/>
              <a:t>  </a:t>
            </a:r>
          </a:p>
          <a:p>
            <a:pPr eaLnBrk="1" hangingPunct="1">
              <a:lnSpc>
                <a:spcPct val="90000"/>
              </a:lnSpc>
            </a:pPr>
            <a:r>
              <a:rPr lang="en-US" sz="1100" b="1"/>
              <a:t>Equality of all citizens.  </a:t>
            </a:r>
          </a:p>
          <a:p>
            <a:pPr eaLnBrk="1" hangingPunct="1">
              <a:lnSpc>
                <a:spcPct val="90000"/>
              </a:lnSpc>
              <a:buFontTx/>
              <a:buNone/>
            </a:pPr>
            <a:r>
              <a:rPr lang="en-US" sz="1100" b="1"/>
              <a:t>  </a:t>
            </a:r>
          </a:p>
          <a:p>
            <a:pPr eaLnBrk="1" hangingPunct="1">
              <a:lnSpc>
                <a:spcPct val="90000"/>
              </a:lnSpc>
            </a:pPr>
            <a:r>
              <a:rPr lang="en-US" sz="1100" b="1"/>
              <a:t>Individual rights: education, freedom of press, inviolability of home, freedom, association and property. </a:t>
            </a:r>
          </a:p>
          <a:p>
            <a:pPr eaLnBrk="1" hangingPunct="1">
              <a:lnSpc>
                <a:spcPct val="90000"/>
              </a:lnSpc>
              <a:buNone/>
            </a:pPr>
            <a:r>
              <a:rPr lang="en-US" sz="1100" b="1"/>
              <a:t>  </a:t>
            </a:r>
          </a:p>
          <a:p>
            <a:pPr eaLnBrk="1" hangingPunct="1">
              <a:lnSpc>
                <a:spcPct val="90000"/>
              </a:lnSpc>
            </a:pPr>
            <a:r>
              <a:rPr lang="en-US" sz="1100" b="1"/>
              <a:t>The Catholicism would be the only allowed religion.  They had to count with the clergy support to fight against French,  this explains that only intolerant feature in such an advance Constitution. </a:t>
            </a:r>
            <a:endParaRPr lang="en-US" sz="1100"/>
          </a:p>
        </p:txBody>
      </p:sp>
      <p:sp>
        <p:nvSpPr>
          <p:cNvPr id="31746" name="5 Marcador de número de diapositiva" hidden="1"/>
          <p:cNvSpPr>
            <a:spLocks noGrp="1"/>
          </p:cNvSpPr>
          <p:nvPr>
            <p:ph type="sldNum" sz="quarter" idx="12"/>
          </p:nvPr>
        </p:nvSpPr>
        <p:spPr>
          <a:noFill/>
        </p:spPr>
        <p:txBody>
          <a:bodyPr/>
          <a:lstStyle/>
          <a:p>
            <a:pPr>
              <a:spcAft>
                <a:spcPts val="600"/>
              </a:spcAft>
            </a:pPr>
            <a:fld id="{D4317871-F657-4B71-B908-29913C9E5598}" type="slidenum">
              <a:rPr lang="en-US"/>
              <a:pPr>
                <a:spcAft>
                  <a:spcPts val="600"/>
                </a:spcAft>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endParaRPr lang="es-ES" dirty="0"/>
          </a:p>
        </p:txBody>
      </p:sp>
      <p:pic>
        <p:nvPicPr>
          <p:cNvPr id="2050" name="Picture 2"/>
          <p:cNvPicPr>
            <a:picLocks noChangeAspect="1" noChangeArrowheads="1"/>
          </p:cNvPicPr>
          <p:nvPr/>
        </p:nvPicPr>
        <p:blipFill>
          <a:blip r:embed="rId2" cstate="print"/>
          <a:srcRect/>
          <a:stretch>
            <a:fillRect/>
          </a:stretch>
        </p:blipFill>
        <p:spPr bwMode="auto">
          <a:xfrm>
            <a:off x="0" y="0"/>
            <a:ext cx="9144000" cy="681146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5 Marcador de número de diapositiva"/>
          <p:cNvSpPr>
            <a:spLocks noGrp="1"/>
          </p:cNvSpPr>
          <p:nvPr>
            <p:ph type="sldNum" sz="quarter" idx="12"/>
          </p:nvPr>
        </p:nvSpPr>
        <p:spPr>
          <a:noFill/>
        </p:spPr>
        <p:txBody>
          <a:bodyPr/>
          <a:lstStyle/>
          <a:p>
            <a:fld id="{125859F7-49BF-4031-9022-A38B8DB3E28A}" type="slidenum">
              <a:rPr lang="en-US"/>
              <a:pPr/>
              <a:t>13</a:t>
            </a:fld>
            <a:endParaRPr lang="en-US"/>
          </a:p>
        </p:txBody>
      </p:sp>
      <p:sp>
        <p:nvSpPr>
          <p:cNvPr id="32771" name="Rectangle 4"/>
          <p:cNvSpPr>
            <a:spLocks noGrp="1" noChangeArrowheads="1"/>
          </p:cNvSpPr>
          <p:nvPr>
            <p:ph type="title"/>
          </p:nvPr>
        </p:nvSpPr>
        <p:spPr>
          <a:xfrm>
            <a:off x="323850" y="260350"/>
            <a:ext cx="8229600" cy="738188"/>
          </a:xfrm>
          <a:noFill/>
        </p:spPr>
        <p:txBody>
          <a:bodyPr/>
          <a:lstStyle/>
          <a:p>
            <a:pPr eaLnBrk="1" hangingPunct="1"/>
            <a:r>
              <a:rPr lang="es-ES" sz="4000" dirty="0">
                <a:latin typeface="Comic Sans MS" panose="030F0702030302020204" pitchFamily="66" charset="0"/>
              </a:rPr>
              <a:t>La Constitución de 1812</a:t>
            </a:r>
            <a:endParaRPr lang="en-US" sz="4000" dirty="0">
              <a:latin typeface="Comic Sans MS" panose="030F0702030302020204" pitchFamily="66" charset="0"/>
            </a:endParaRPr>
          </a:p>
        </p:txBody>
      </p:sp>
      <p:pic>
        <p:nvPicPr>
          <p:cNvPr id="32772" name="Picture 5" descr="constitucion1812"/>
          <p:cNvPicPr>
            <a:picLocks noChangeAspect="1" noChangeArrowheads="1"/>
          </p:cNvPicPr>
          <p:nvPr/>
        </p:nvPicPr>
        <p:blipFill>
          <a:blip r:embed="rId2" cstate="print"/>
          <a:srcRect/>
          <a:stretch>
            <a:fillRect/>
          </a:stretch>
        </p:blipFill>
        <p:spPr bwMode="auto">
          <a:xfrm>
            <a:off x="611188" y="1196752"/>
            <a:ext cx="7920037" cy="4896543"/>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ódulo">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ódulo">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ó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4042</TotalTime>
  <Words>585</Words>
  <Application>Microsoft Office PowerPoint</Application>
  <PresentationFormat>Presentación en pantalla (4:3)</PresentationFormat>
  <Paragraphs>59</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Arial</vt:lpstr>
      <vt:lpstr>Comic Sans MS</vt:lpstr>
      <vt:lpstr>Corbel</vt:lpstr>
      <vt:lpstr>Wingdings</vt:lpstr>
      <vt:lpstr>Wingdings 2</vt:lpstr>
      <vt:lpstr>Wingdings 3</vt:lpstr>
      <vt:lpstr>Módulo</vt:lpstr>
      <vt:lpstr>Presentación de PowerPoint</vt:lpstr>
      <vt:lpstr>Presentación de PowerPoint</vt:lpstr>
      <vt:lpstr>THE FORMATION OF THE JUNTAS</vt:lpstr>
      <vt:lpstr>Presentación de PowerPoint</vt:lpstr>
      <vt:lpstr>Presentación de PowerPoint</vt:lpstr>
      <vt:lpstr>Las Cortes de Cádiz</vt:lpstr>
      <vt:lpstr>LAS CORTES DE CÁDIZ</vt:lpstr>
      <vt:lpstr>LAS CORTES DE CÁDIZ</vt:lpstr>
      <vt:lpstr>Presentación de PowerPoint</vt:lpstr>
      <vt:lpstr>THE CONSTITUTION OF 1812</vt:lpstr>
      <vt:lpstr>The Constitution of 1812</vt:lpstr>
      <vt:lpstr>Presentación de PowerPoint</vt:lpstr>
      <vt:lpstr>La Constitución de 1812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 </dc:creator>
  <cp:lastModifiedBy>Maria Sanz</cp:lastModifiedBy>
  <cp:revision>103</cp:revision>
  <dcterms:created xsi:type="dcterms:W3CDTF">2015-11-30T19:06:22Z</dcterms:created>
  <dcterms:modified xsi:type="dcterms:W3CDTF">2024-08-02T09:34:06Z</dcterms:modified>
</cp:coreProperties>
</file>