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5" r:id="rId2"/>
    <p:sldId id="258" r:id="rId3"/>
    <p:sldId id="264" r:id="rId4"/>
    <p:sldId id="266" r:id="rId5"/>
    <p:sldId id="267" r:id="rId6"/>
    <p:sldId id="274" r:id="rId7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4660"/>
  </p:normalViewPr>
  <p:slideViewPr>
    <p:cSldViewPr>
      <p:cViewPr varScale="1">
        <p:scale>
          <a:sx n="78" d="100"/>
          <a:sy n="78" d="100"/>
        </p:scale>
        <p:origin x="696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B400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B400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1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B400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B400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188" y="65023"/>
            <a:ext cx="8961120" cy="306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B400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995928" y="2047494"/>
            <a:ext cx="5144770" cy="2677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5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6.png"/><Relationship Id="rId5" Type="http://schemas.openxmlformats.org/officeDocument/2006/relationships/image" Target="../media/image27.png"/><Relationship Id="rId10" Type="http://schemas.openxmlformats.org/officeDocument/2006/relationships/image" Target="../media/image35.png"/><Relationship Id="rId4" Type="http://schemas.openxmlformats.org/officeDocument/2006/relationships/image" Target="../media/image26.png"/><Relationship Id="rId9" Type="http://schemas.openxmlformats.org/officeDocument/2006/relationships/image" Target="../media/image34.png"/><Relationship Id="rId14" Type="http://schemas.openxmlformats.org/officeDocument/2006/relationships/image" Target="../media/image39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40.png"/><Relationship Id="rId3" Type="http://schemas.openxmlformats.org/officeDocument/2006/relationships/image" Target="../media/image25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3.jpg"/><Relationship Id="rId2" Type="http://schemas.openxmlformats.org/officeDocument/2006/relationships/image" Target="../media/image31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6.png"/><Relationship Id="rId5" Type="http://schemas.openxmlformats.org/officeDocument/2006/relationships/image" Target="../media/image27.png"/><Relationship Id="rId15" Type="http://schemas.openxmlformats.org/officeDocument/2006/relationships/image" Target="../media/image42.png"/><Relationship Id="rId10" Type="http://schemas.openxmlformats.org/officeDocument/2006/relationships/image" Target="../media/image35.png"/><Relationship Id="rId4" Type="http://schemas.openxmlformats.org/officeDocument/2006/relationships/image" Target="../media/image26.png"/><Relationship Id="rId9" Type="http://schemas.openxmlformats.org/officeDocument/2006/relationships/image" Target="../media/image34.png"/><Relationship Id="rId14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18" Type="http://schemas.openxmlformats.org/officeDocument/2006/relationships/image" Target="../media/image60.jp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" Type="http://schemas.openxmlformats.org/officeDocument/2006/relationships/image" Target="../media/image44.png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ICATURA JOSE I">
            <a:extLst>
              <a:ext uri="{FF2B5EF4-FFF2-40B4-BE49-F238E27FC236}">
                <a16:creationId xmlns:a16="http://schemas.microsoft.com/office/drawing/2014/main" id="{DDE1352B-B74E-C5C2-2040-B8F0020FB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0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8" name="Rectangle 103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1800A92-200A-D2E3-3B44-A09375D48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</a:pPr>
            <a:r>
              <a:rPr lang="en-US" sz="31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j-cs"/>
              </a:rPr>
              <a:t>REINADO DE JOSE I BONAPARTE</a:t>
            </a:r>
          </a:p>
        </p:txBody>
      </p:sp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359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46" y="6030067"/>
            <a:ext cx="2200275" cy="0"/>
          </a:xfrm>
          <a:custGeom>
            <a:avLst/>
            <a:gdLst/>
            <a:ahLst/>
            <a:cxnLst/>
            <a:rect l="l" t="t" r="r" b="b"/>
            <a:pathLst>
              <a:path w="2200275">
                <a:moveTo>
                  <a:pt x="0" y="0"/>
                </a:moveTo>
                <a:lnTo>
                  <a:pt x="2199830" y="0"/>
                </a:lnTo>
              </a:path>
            </a:pathLst>
          </a:custGeom>
          <a:ln w="81064">
            <a:solidFill>
              <a:srgbClr val="2C1F15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39946" y="6030067"/>
            <a:ext cx="4872355" cy="0"/>
          </a:xfrm>
          <a:custGeom>
            <a:avLst/>
            <a:gdLst/>
            <a:ahLst/>
            <a:cxnLst/>
            <a:rect l="l" t="t" r="r" b="b"/>
            <a:pathLst>
              <a:path w="4872355">
                <a:moveTo>
                  <a:pt x="0" y="0"/>
                </a:moveTo>
                <a:lnTo>
                  <a:pt x="4872355" y="0"/>
                </a:lnTo>
              </a:path>
            </a:pathLst>
          </a:custGeom>
          <a:ln w="81064">
            <a:solidFill>
              <a:srgbClr val="2C1F15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85992" y="3645027"/>
            <a:ext cx="3267075" cy="1440180"/>
          </a:xfrm>
          <a:custGeom>
            <a:avLst/>
            <a:gdLst/>
            <a:ahLst/>
            <a:cxnLst/>
            <a:rect l="l" t="t" r="r" b="b"/>
            <a:pathLst>
              <a:path w="3267075" h="1440179">
                <a:moveTo>
                  <a:pt x="0" y="1440180"/>
                </a:moveTo>
                <a:lnTo>
                  <a:pt x="3266820" y="1440180"/>
                </a:lnTo>
                <a:lnTo>
                  <a:pt x="3266820" y="0"/>
                </a:lnTo>
                <a:lnTo>
                  <a:pt x="0" y="0"/>
                </a:lnTo>
                <a:lnTo>
                  <a:pt x="0" y="1440180"/>
                </a:lnTo>
                <a:close/>
              </a:path>
            </a:pathLst>
          </a:custGeom>
          <a:ln w="635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3645027"/>
            <a:ext cx="1038860" cy="1440180"/>
          </a:xfrm>
          <a:custGeom>
            <a:avLst/>
            <a:gdLst/>
            <a:ahLst/>
            <a:cxnLst/>
            <a:rect l="l" t="t" r="r" b="b"/>
            <a:pathLst>
              <a:path w="1038860" h="1440179">
                <a:moveTo>
                  <a:pt x="0" y="1440180"/>
                </a:moveTo>
                <a:lnTo>
                  <a:pt x="1038656" y="1440180"/>
                </a:lnTo>
                <a:lnTo>
                  <a:pt x="1038656" y="0"/>
                </a:lnTo>
                <a:lnTo>
                  <a:pt x="0" y="0"/>
                </a:lnTo>
              </a:path>
            </a:pathLst>
          </a:custGeom>
          <a:ln w="63500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5496" y="4725149"/>
            <a:ext cx="931544" cy="27749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38735" rIns="0" bIns="0" rtlCol="0">
            <a:spAutoFit/>
          </a:bodyPr>
          <a:lstStyle/>
          <a:p>
            <a:pPr marL="130810">
              <a:lnSpc>
                <a:spcPct val="100000"/>
              </a:lnSpc>
              <a:spcBef>
                <a:spcPts val="305"/>
              </a:spcBef>
            </a:pPr>
            <a:r>
              <a:rPr sz="1200" b="1" spc="-10" dirty="0">
                <a:latin typeface="Calibri"/>
                <a:cs typeface="Calibri"/>
              </a:rPr>
              <a:t>1759-</a:t>
            </a:r>
            <a:r>
              <a:rPr sz="1200" b="1" spc="-20" dirty="0">
                <a:latin typeface="Calibri"/>
                <a:cs typeface="Calibri"/>
              </a:rPr>
              <a:t>1788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431" y="3728072"/>
            <a:ext cx="1041400" cy="277495"/>
          </a:xfrm>
          <a:custGeom>
            <a:avLst/>
            <a:gdLst/>
            <a:ahLst/>
            <a:cxnLst/>
            <a:rect l="l" t="t" r="r" b="b"/>
            <a:pathLst>
              <a:path w="1041400" h="277495">
                <a:moveTo>
                  <a:pt x="1041171" y="0"/>
                </a:moveTo>
                <a:lnTo>
                  <a:pt x="0" y="0"/>
                </a:lnTo>
                <a:lnTo>
                  <a:pt x="0" y="276999"/>
                </a:lnTo>
                <a:lnTo>
                  <a:pt x="1041171" y="276999"/>
                </a:lnTo>
                <a:lnTo>
                  <a:pt x="1041171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82371" y="3754373"/>
            <a:ext cx="6813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CARLOS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III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38656" y="3645027"/>
            <a:ext cx="3352800" cy="1440180"/>
          </a:xfrm>
          <a:custGeom>
            <a:avLst/>
            <a:gdLst/>
            <a:ahLst/>
            <a:cxnLst/>
            <a:rect l="l" t="t" r="r" b="b"/>
            <a:pathLst>
              <a:path w="3352800" h="1440179">
                <a:moveTo>
                  <a:pt x="0" y="1440180"/>
                </a:moveTo>
                <a:lnTo>
                  <a:pt x="3352419" y="1440180"/>
                </a:lnTo>
                <a:lnTo>
                  <a:pt x="3352419" y="0"/>
                </a:lnTo>
                <a:lnTo>
                  <a:pt x="0" y="0"/>
                </a:lnTo>
                <a:lnTo>
                  <a:pt x="0" y="1440180"/>
                </a:lnTo>
                <a:close/>
              </a:path>
            </a:pathLst>
          </a:custGeom>
          <a:ln w="6350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622994" y="5152440"/>
            <a:ext cx="941069" cy="28702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43815" rIns="0" bIns="0" rtlCol="0">
            <a:spAutoFit/>
          </a:bodyPr>
          <a:lstStyle/>
          <a:p>
            <a:pPr marL="135890">
              <a:lnSpc>
                <a:spcPct val="100000"/>
              </a:lnSpc>
              <a:spcBef>
                <a:spcPts val="345"/>
              </a:spcBef>
            </a:pPr>
            <a:r>
              <a:rPr sz="1200" b="1" spc="-10" dirty="0">
                <a:latin typeface="Calibri"/>
                <a:cs typeface="Calibri"/>
              </a:rPr>
              <a:t>1788-</a:t>
            </a:r>
            <a:r>
              <a:rPr sz="1200" b="1" spc="-20" dirty="0">
                <a:latin typeface="Calibri"/>
                <a:cs typeface="Calibri"/>
              </a:rPr>
              <a:t>1808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17965" y="3291255"/>
            <a:ext cx="1050925" cy="28702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43180" rIns="0" bIns="0" rtlCol="0">
            <a:spAutoFit/>
          </a:bodyPr>
          <a:lstStyle/>
          <a:p>
            <a:pPr marL="193040">
              <a:lnSpc>
                <a:spcPct val="100000"/>
              </a:lnSpc>
              <a:spcBef>
                <a:spcPts val="340"/>
              </a:spcBef>
            </a:pPr>
            <a:r>
              <a:rPr sz="1200" b="1" dirty="0">
                <a:latin typeface="Calibri"/>
                <a:cs typeface="Calibri"/>
              </a:rPr>
              <a:t>CARLOS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IV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51210" y="2479763"/>
            <a:ext cx="1466850" cy="3501390"/>
            <a:chOff x="4351210" y="2479763"/>
            <a:chExt cx="1466850" cy="3501390"/>
          </a:xfrm>
        </p:grpSpPr>
        <p:sp>
          <p:nvSpPr>
            <p:cNvPr id="13" name="object 13"/>
            <p:cNvSpPr/>
            <p:nvPr/>
          </p:nvSpPr>
          <p:spPr>
            <a:xfrm>
              <a:off x="4391151" y="2511513"/>
              <a:ext cx="1395095" cy="3437890"/>
            </a:xfrm>
            <a:custGeom>
              <a:avLst/>
              <a:gdLst/>
              <a:ahLst/>
              <a:cxnLst/>
              <a:rect l="l" t="t" r="r" b="b"/>
              <a:pathLst>
                <a:path w="1395095" h="3437890">
                  <a:moveTo>
                    <a:pt x="0" y="3437763"/>
                  </a:moveTo>
                  <a:lnTo>
                    <a:pt x="1394840" y="3437763"/>
                  </a:lnTo>
                  <a:lnTo>
                    <a:pt x="1394840" y="0"/>
                  </a:lnTo>
                  <a:lnTo>
                    <a:pt x="0" y="0"/>
                  </a:lnTo>
                  <a:lnTo>
                    <a:pt x="0" y="3437763"/>
                  </a:lnTo>
                  <a:close/>
                </a:path>
              </a:pathLst>
            </a:custGeom>
            <a:ln w="635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355972" y="2492857"/>
              <a:ext cx="1433195" cy="462280"/>
            </a:xfrm>
            <a:custGeom>
              <a:avLst/>
              <a:gdLst/>
              <a:ahLst/>
              <a:cxnLst/>
              <a:rect l="l" t="t" r="r" b="b"/>
              <a:pathLst>
                <a:path w="1433195" h="462280">
                  <a:moveTo>
                    <a:pt x="0" y="461670"/>
                  </a:moveTo>
                  <a:lnTo>
                    <a:pt x="1433068" y="461670"/>
                  </a:lnTo>
                  <a:lnTo>
                    <a:pt x="1433068" y="0"/>
                  </a:lnTo>
                  <a:lnTo>
                    <a:pt x="0" y="0"/>
                  </a:lnTo>
                  <a:lnTo>
                    <a:pt x="0" y="46167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422902" y="2543263"/>
            <a:ext cx="1331595" cy="38227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 marR="22860" algn="ctr">
              <a:lnSpc>
                <a:spcPts val="1355"/>
              </a:lnSpc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GUERRA</a:t>
            </a:r>
            <a:r>
              <a:rPr sz="12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endParaRPr sz="1200">
              <a:latin typeface="Calibri"/>
              <a:cs typeface="Calibri"/>
            </a:endParaRPr>
          </a:p>
          <a:p>
            <a:pPr marR="23495" algn="ctr">
              <a:lnSpc>
                <a:spcPct val="100000"/>
              </a:lnSpc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INDEPENDENCIA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48961" y="3224009"/>
            <a:ext cx="931544" cy="27749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38735" rIns="0" bIns="0" rtlCol="0">
            <a:spAutoFit/>
          </a:bodyPr>
          <a:lstStyle/>
          <a:p>
            <a:pPr marL="131445">
              <a:lnSpc>
                <a:spcPct val="100000"/>
              </a:lnSpc>
              <a:spcBef>
                <a:spcPts val="305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1808-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1814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423219" y="3496233"/>
            <a:ext cx="1367790" cy="287020"/>
            <a:chOff x="4423219" y="3496233"/>
            <a:chExt cx="1367790" cy="287020"/>
          </a:xfrm>
        </p:grpSpPr>
        <p:sp>
          <p:nvSpPr>
            <p:cNvPr id="18" name="object 18"/>
            <p:cNvSpPr/>
            <p:nvPr/>
          </p:nvSpPr>
          <p:spPr>
            <a:xfrm>
              <a:off x="4427982" y="3500996"/>
              <a:ext cx="1358265" cy="277495"/>
            </a:xfrm>
            <a:custGeom>
              <a:avLst/>
              <a:gdLst/>
              <a:ahLst/>
              <a:cxnLst/>
              <a:rect l="l" t="t" r="r" b="b"/>
              <a:pathLst>
                <a:path w="1358264" h="277495">
                  <a:moveTo>
                    <a:pt x="1358011" y="0"/>
                  </a:moveTo>
                  <a:lnTo>
                    <a:pt x="0" y="0"/>
                  </a:lnTo>
                  <a:lnTo>
                    <a:pt x="0" y="276999"/>
                  </a:lnTo>
                  <a:lnTo>
                    <a:pt x="1358011" y="276999"/>
                  </a:lnTo>
                  <a:lnTo>
                    <a:pt x="135801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427982" y="3500996"/>
              <a:ext cx="1358265" cy="277495"/>
            </a:xfrm>
            <a:custGeom>
              <a:avLst/>
              <a:gdLst/>
              <a:ahLst/>
              <a:cxnLst/>
              <a:rect l="l" t="t" r="r" b="b"/>
              <a:pathLst>
                <a:path w="1358264" h="277495">
                  <a:moveTo>
                    <a:pt x="0" y="276999"/>
                  </a:moveTo>
                  <a:lnTo>
                    <a:pt x="1358011" y="276999"/>
                  </a:lnTo>
                  <a:lnTo>
                    <a:pt x="1358011" y="0"/>
                  </a:lnTo>
                  <a:lnTo>
                    <a:pt x="0" y="0"/>
                  </a:lnTo>
                  <a:lnTo>
                    <a:pt x="0" y="276999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422940" y="3527297"/>
            <a:ext cx="13315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8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Cortes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Cádiz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433379" y="3784269"/>
            <a:ext cx="1367790" cy="287020"/>
            <a:chOff x="4433379" y="3784269"/>
            <a:chExt cx="1367790" cy="287020"/>
          </a:xfrm>
        </p:grpSpPr>
        <p:sp>
          <p:nvSpPr>
            <p:cNvPr id="22" name="object 22"/>
            <p:cNvSpPr/>
            <p:nvPr/>
          </p:nvSpPr>
          <p:spPr>
            <a:xfrm>
              <a:off x="4438141" y="3789032"/>
              <a:ext cx="1358265" cy="277495"/>
            </a:xfrm>
            <a:custGeom>
              <a:avLst/>
              <a:gdLst/>
              <a:ahLst/>
              <a:cxnLst/>
              <a:rect l="l" t="t" r="r" b="b"/>
              <a:pathLst>
                <a:path w="1358264" h="277495">
                  <a:moveTo>
                    <a:pt x="1358011" y="0"/>
                  </a:moveTo>
                  <a:lnTo>
                    <a:pt x="0" y="0"/>
                  </a:lnTo>
                  <a:lnTo>
                    <a:pt x="0" y="276999"/>
                  </a:lnTo>
                  <a:lnTo>
                    <a:pt x="1358011" y="276999"/>
                  </a:lnTo>
                  <a:lnTo>
                    <a:pt x="135801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438141" y="3789032"/>
              <a:ext cx="1358265" cy="277495"/>
            </a:xfrm>
            <a:custGeom>
              <a:avLst/>
              <a:gdLst/>
              <a:ahLst/>
              <a:cxnLst/>
              <a:rect l="l" t="t" r="r" b="b"/>
              <a:pathLst>
                <a:path w="1358264" h="277495">
                  <a:moveTo>
                    <a:pt x="0" y="276999"/>
                  </a:moveTo>
                  <a:lnTo>
                    <a:pt x="1358011" y="276999"/>
                  </a:lnTo>
                  <a:lnTo>
                    <a:pt x="1358011" y="0"/>
                  </a:lnTo>
                  <a:lnTo>
                    <a:pt x="0" y="0"/>
                  </a:lnTo>
                  <a:lnTo>
                    <a:pt x="0" y="276999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422940" y="3815333"/>
            <a:ext cx="13315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255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Constitución</a:t>
            </a:r>
            <a:r>
              <a:rPr sz="12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1812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15941" y="5528259"/>
            <a:ext cx="931544" cy="277495"/>
          </a:xfrm>
          <a:prstGeom prst="rect">
            <a:avLst/>
          </a:prstGeom>
          <a:solidFill>
            <a:srgbClr val="006FC0"/>
          </a:solidFill>
          <a:ln w="9525">
            <a:solidFill>
              <a:srgbClr val="FFC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31445">
              <a:lnSpc>
                <a:spcPct val="100000"/>
              </a:lnSpc>
              <a:spcBef>
                <a:spcPts val="305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1808-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1813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38979" y="5013172"/>
            <a:ext cx="1041400" cy="462280"/>
          </a:xfrm>
          <a:prstGeom prst="rect">
            <a:avLst/>
          </a:prstGeom>
          <a:solidFill>
            <a:srgbClr val="006FC0"/>
          </a:solidFill>
          <a:ln w="9525">
            <a:solidFill>
              <a:srgbClr val="FFC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24460" marR="116839" indent="208279">
              <a:lnSpc>
                <a:spcPct val="100000"/>
              </a:lnSpc>
              <a:spcBef>
                <a:spcPts val="315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JOSÉ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FFFFFF"/>
                </a:solidFill>
                <a:latin typeface="Calibri"/>
                <a:cs typeface="Calibri"/>
              </a:rPr>
              <a:t>I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BONAPARTE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41515" y="5157203"/>
            <a:ext cx="931544" cy="277495"/>
          </a:xfrm>
          <a:prstGeom prst="rect">
            <a:avLst/>
          </a:prstGeom>
          <a:solidFill>
            <a:srgbClr val="C00000"/>
          </a:solidFill>
          <a:ln w="9525">
            <a:solidFill>
              <a:srgbClr val="FFC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31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1814-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1833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794372" y="3296018"/>
            <a:ext cx="1270635" cy="277495"/>
          </a:xfrm>
          <a:prstGeom prst="rect">
            <a:avLst/>
          </a:prstGeom>
          <a:solidFill>
            <a:srgbClr val="C00000"/>
          </a:solidFill>
          <a:ln w="9525">
            <a:solidFill>
              <a:srgbClr val="FFC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71450">
              <a:lnSpc>
                <a:spcPct val="100000"/>
              </a:lnSpc>
              <a:spcBef>
                <a:spcPts val="305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FERNANDO</a:t>
            </a:r>
            <a:r>
              <a:rPr sz="12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Calibri"/>
                <a:cs typeface="Calibri"/>
              </a:rPr>
              <a:t>VII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-4762" y="4216019"/>
            <a:ext cx="9153525" cy="421640"/>
            <a:chOff x="-4762" y="4216019"/>
            <a:chExt cx="9153525" cy="421640"/>
          </a:xfrm>
        </p:grpSpPr>
        <p:pic>
          <p:nvPicPr>
            <p:cNvPr id="30" name="object 3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5612" y="4216019"/>
              <a:ext cx="603504" cy="42151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4900" y="4216019"/>
              <a:ext cx="603504" cy="42151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4188" y="4216019"/>
              <a:ext cx="603504" cy="42151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91283" y="4216019"/>
              <a:ext cx="603504" cy="42151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01239" y="4216019"/>
              <a:ext cx="603504" cy="42151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02051" y="4216019"/>
              <a:ext cx="603503" cy="42151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1339" y="4216019"/>
              <a:ext cx="603503" cy="42151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00628" y="4216019"/>
              <a:ext cx="603503" cy="42151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99915" y="4216019"/>
              <a:ext cx="603503" cy="42151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97679" y="4216019"/>
              <a:ext cx="603503" cy="421513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95444" y="4216019"/>
              <a:ext cx="603503" cy="42151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94732" y="4216019"/>
              <a:ext cx="603503" cy="42151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492496" y="4216019"/>
              <a:ext cx="603503" cy="421513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93308" y="4216019"/>
              <a:ext cx="603503" cy="42151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278879" y="4216019"/>
              <a:ext cx="603503" cy="42151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691883" y="4216019"/>
              <a:ext cx="603503" cy="421513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091171" y="4216019"/>
              <a:ext cx="603503" cy="42151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488935" y="4216019"/>
              <a:ext cx="603503" cy="421513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889747" y="4216019"/>
              <a:ext cx="603503" cy="421513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287511" y="4216019"/>
              <a:ext cx="603503" cy="421513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8780526" y="4220781"/>
              <a:ext cx="363855" cy="360680"/>
            </a:xfrm>
            <a:custGeom>
              <a:avLst/>
              <a:gdLst/>
              <a:ahLst/>
              <a:cxnLst/>
              <a:rect l="l" t="t" r="r" b="b"/>
              <a:pathLst>
                <a:path w="363854" h="360679">
                  <a:moveTo>
                    <a:pt x="0" y="360362"/>
                  </a:moveTo>
                  <a:lnTo>
                    <a:pt x="363473" y="360362"/>
                  </a:lnTo>
                  <a:lnTo>
                    <a:pt x="363473" y="0"/>
                  </a:lnTo>
                  <a:lnTo>
                    <a:pt x="0" y="0"/>
                  </a:lnTo>
                  <a:lnTo>
                    <a:pt x="0" y="3603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780526" y="4581144"/>
              <a:ext cx="363855" cy="0"/>
            </a:xfrm>
            <a:custGeom>
              <a:avLst/>
              <a:gdLst/>
              <a:ahLst/>
              <a:cxnLst/>
              <a:rect l="l" t="t" r="r" b="b"/>
              <a:pathLst>
                <a:path w="363854">
                  <a:moveTo>
                    <a:pt x="0" y="0"/>
                  </a:moveTo>
                  <a:lnTo>
                    <a:pt x="363473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688323" y="4216019"/>
              <a:ext cx="460438" cy="42151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-4762" y="4216019"/>
              <a:ext cx="515302" cy="42151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04800" y="4216019"/>
              <a:ext cx="603504" cy="421513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7416" y="4276471"/>
            <a:ext cx="91668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1785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1787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1789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1791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1793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1795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1797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1799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1801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1803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1806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1809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1811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1813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1815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1817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1819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1821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1823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1825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1828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1831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1833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454394" y="3789032"/>
            <a:ext cx="1358265" cy="27749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38735" rIns="0" bIns="0" rtlCol="0">
            <a:spAutoFit/>
          </a:bodyPr>
          <a:lstStyle/>
          <a:p>
            <a:pPr marL="223520">
              <a:lnSpc>
                <a:spcPct val="100000"/>
              </a:lnSpc>
              <a:spcBef>
                <a:spcPts val="305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Trienio</a:t>
            </a:r>
            <a:r>
              <a:rPr sz="12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Liberal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0" y="1700745"/>
            <a:ext cx="9108440" cy="739140"/>
          </a:xfrm>
          <a:prstGeom prst="rect">
            <a:avLst/>
          </a:prstGeom>
          <a:ln w="9525">
            <a:solidFill>
              <a:srgbClr val="523D25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1440" marR="57785" algn="just">
              <a:lnSpc>
                <a:spcPct val="100000"/>
              </a:lnSpc>
              <a:spcBef>
                <a:spcPts val="320"/>
              </a:spcBef>
            </a:pPr>
            <a:r>
              <a:rPr sz="1400" dirty="0">
                <a:latin typeface="Arial MT"/>
                <a:cs typeface="Arial MT"/>
              </a:rPr>
              <a:t>La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b="1" dirty="0">
                <a:latin typeface="Arial"/>
                <a:cs typeface="Arial"/>
              </a:rPr>
              <a:t>crisis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del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b="1" dirty="0">
                <a:latin typeface="Arial"/>
                <a:cs typeface="Arial"/>
              </a:rPr>
              <a:t>Antiguo Régimen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se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inició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con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invasión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napoleónica,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que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agravó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situación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social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económica, </a:t>
            </a:r>
            <a:r>
              <a:rPr sz="1400" dirty="0">
                <a:latin typeface="Arial MT"/>
                <a:cs typeface="Arial MT"/>
              </a:rPr>
              <a:t>y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precipitó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crisis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política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monarquía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absoluta.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En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el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contexto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b="1" dirty="0">
                <a:latin typeface="Arial"/>
                <a:cs typeface="Arial"/>
              </a:rPr>
              <a:t>Guerra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b="1" spc="-10" dirty="0">
                <a:latin typeface="Arial"/>
                <a:cs typeface="Arial"/>
              </a:rPr>
              <a:t>Independencia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se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forjó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spc="-25" dirty="0">
                <a:latin typeface="Arial MT"/>
                <a:cs typeface="Arial MT"/>
              </a:rPr>
              <a:t>una </a:t>
            </a:r>
            <a:r>
              <a:rPr sz="1400" dirty="0">
                <a:latin typeface="Arial MT"/>
                <a:cs typeface="Arial MT"/>
              </a:rPr>
              <a:t>alternativa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b="1" dirty="0">
                <a:latin typeface="Arial"/>
                <a:cs typeface="Arial"/>
              </a:rPr>
              <a:t>liberal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con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proclamación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b="1" spc="-10" dirty="0">
                <a:latin typeface="Arial"/>
                <a:cs typeface="Arial"/>
              </a:rPr>
              <a:t>Constitución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b="1" dirty="0">
                <a:latin typeface="Arial"/>
                <a:cs typeface="Arial"/>
              </a:rPr>
              <a:t>Cádiz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b="1" spc="-20" dirty="0">
                <a:latin typeface="Arial"/>
                <a:cs typeface="Arial"/>
              </a:rPr>
              <a:t>1812</a:t>
            </a:r>
            <a:endParaRPr sz="14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98271" y="6453340"/>
            <a:ext cx="7982584" cy="307975"/>
          </a:xfrm>
          <a:prstGeom prst="rect">
            <a:avLst/>
          </a:prstGeom>
          <a:ln w="9525">
            <a:solidFill>
              <a:srgbClr val="523D25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30"/>
              </a:spcBef>
            </a:pPr>
            <a:r>
              <a:rPr sz="1400" dirty="0">
                <a:latin typeface="Arial MT"/>
                <a:cs typeface="Arial MT"/>
              </a:rPr>
              <a:t>El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reinado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b="1" dirty="0">
                <a:latin typeface="Arial"/>
                <a:cs typeface="Arial"/>
              </a:rPr>
              <a:t>Fernando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VII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fue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una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lucha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constante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entre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el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b="1" dirty="0">
                <a:latin typeface="Arial"/>
                <a:cs typeface="Arial"/>
              </a:rPr>
              <a:t>absolutismo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y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el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nuevo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orden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b="1" spc="-10" dirty="0">
                <a:latin typeface="Arial"/>
                <a:cs typeface="Arial"/>
              </a:rPr>
              <a:t>liberal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283964" y="6093294"/>
            <a:ext cx="4752975" cy="277495"/>
          </a:xfrm>
          <a:prstGeom prst="rect">
            <a:avLst/>
          </a:prstGeom>
          <a:solidFill>
            <a:srgbClr val="FF0000"/>
          </a:solidFill>
          <a:ln w="9525">
            <a:solidFill>
              <a:srgbClr val="EDEBE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10"/>
              </a:spcBef>
            </a:pPr>
            <a:r>
              <a:rPr sz="1200" b="1" i="1" dirty="0">
                <a:solidFill>
                  <a:srgbClr val="FFFFFF"/>
                </a:solidFill>
                <a:latin typeface="Calibri"/>
                <a:cs typeface="Calibri"/>
              </a:rPr>
              <a:t>Crisis</a:t>
            </a:r>
            <a:r>
              <a:rPr sz="1200" b="1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12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Calibri"/>
                <a:cs typeface="Calibri"/>
              </a:rPr>
              <a:t>Antiguo</a:t>
            </a:r>
            <a:r>
              <a:rPr sz="1200" b="1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i="1" spc="-10" dirty="0">
                <a:solidFill>
                  <a:srgbClr val="FFFFFF"/>
                </a:solidFill>
                <a:latin typeface="Calibri"/>
                <a:cs typeface="Calibri"/>
              </a:rPr>
              <a:t>Régimen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0443" y="5229199"/>
            <a:ext cx="931544" cy="462280"/>
          </a:xfrm>
          <a:prstGeom prst="rect">
            <a:avLst/>
          </a:prstGeom>
          <a:solidFill>
            <a:srgbClr val="92D050"/>
          </a:solidFill>
          <a:ln w="9525">
            <a:solidFill>
              <a:srgbClr val="2C1F15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80975" marR="85725" indent="-88900">
              <a:lnSpc>
                <a:spcPct val="100000"/>
              </a:lnSpc>
              <a:spcBef>
                <a:spcPts val="315"/>
              </a:spcBef>
            </a:pPr>
            <a:r>
              <a:rPr sz="1200" b="1" i="1" spc="-10" dirty="0">
                <a:solidFill>
                  <a:srgbClr val="FFFFFF"/>
                </a:solidFill>
                <a:latin typeface="Calibri"/>
                <a:cs typeface="Calibri"/>
              </a:rPr>
              <a:t>Despotismo Ilustrado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203576" y="5877268"/>
            <a:ext cx="1936750" cy="277495"/>
          </a:xfrm>
          <a:prstGeom prst="rect">
            <a:avLst/>
          </a:prstGeom>
          <a:solidFill>
            <a:srgbClr val="B58E5F"/>
          </a:solidFill>
          <a:ln w="9525">
            <a:solidFill>
              <a:srgbClr val="2C1F15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317500">
              <a:lnSpc>
                <a:spcPct val="100000"/>
              </a:lnSpc>
              <a:spcBef>
                <a:spcPts val="310"/>
              </a:spcBef>
            </a:pPr>
            <a:r>
              <a:rPr sz="1200" b="1" i="1" dirty="0">
                <a:solidFill>
                  <a:srgbClr val="FFFFFF"/>
                </a:solidFill>
                <a:latin typeface="Calibri"/>
                <a:cs typeface="Calibri"/>
              </a:rPr>
              <a:t>Monarquía</a:t>
            </a:r>
            <a:r>
              <a:rPr sz="1200" b="1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i="1" spc="-10" dirty="0">
                <a:solidFill>
                  <a:srgbClr val="FFFFFF"/>
                </a:solidFill>
                <a:latin typeface="Calibri"/>
                <a:cs typeface="Calibri"/>
              </a:rPr>
              <a:t>absoluta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4433379" y="2920174"/>
            <a:ext cx="3096260" cy="297815"/>
            <a:chOff x="4433379" y="2920174"/>
            <a:chExt cx="3096260" cy="297815"/>
          </a:xfrm>
        </p:grpSpPr>
        <p:sp>
          <p:nvSpPr>
            <p:cNvPr id="64" name="object 64"/>
            <p:cNvSpPr/>
            <p:nvPr/>
          </p:nvSpPr>
          <p:spPr>
            <a:xfrm>
              <a:off x="4438141" y="2924936"/>
              <a:ext cx="3086735" cy="288290"/>
            </a:xfrm>
            <a:custGeom>
              <a:avLst/>
              <a:gdLst/>
              <a:ahLst/>
              <a:cxnLst/>
              <a:rect l="l" t="t" r="r" b="b"/>
              <a:pathLst>
                <a:path w="3086734" h="288289">
                  <a:moveTo>
                    <a:pt x="3086227" y="0"/>
                  </a:moveTo>
                  <a:lnTo>
                    <a:pt x="0" y="0"/>
                  </a:lnTo>
                  <a:lnTo>
                    <a:pt x="0" y="288036"/>
                  </a:lnTo>
                  <a:lnTo>
                    <a:pt x="3086227" y="288036"/>
                  </a:lnTo>
                  <a:lnTo>
                    <a:pt x="3086227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438141" y="2924936"/>
              <a:ext cx="3086735" cy="288290"/>
            </a:xfrm>
            <a:custGeom>
              <a:avLst/>
              <a:gdLst/>
              <a:ahLst/>
              <a:cxnLst/>
              <a:rect l="l" t="t" r="r" b="b"/>
              <a:pathLst>
                <a:path w="3086734" h="288289">
                  <a:moveTo>
                    <a:pt x="0" y="288036"/>
                  </a:moveTo>
                  <a:lnTo>
                    <a:pt x="3086227" y="288036"/>
                  </a:lnTo>
                  <a:lnTo>
                    <a:pt x="3086227" y="0"/>
                  </a:lnTo>
                  <a:lnTo>
                    <a:pt x="0" y="0"/>
                  </a:lnTo>
                  <a:lnTo>
                    <a:pt x="0" y="288036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4422902" y="2956305"/>
            <a:ext cx="137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2434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Independencia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817742" y="2924936"/>
            <a:ext cx="1706880" cy="299085"/>
          </a:xfrm>
          <a:prstGeom prst="rect">
            <a:avLst/>
          </a:prstGeom>
          <a:solidFill>
            <a:srgbClr val="00AF50"/>
          </a:solidFill>
        </p:spPr>
        <p:txBody>
          <a:bodyPr vert="horz" wrap="square" lIns="0" tIns="4381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345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colonias</a:t>
            </a:r>
            <a:r>
              <a:rPr sz="12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2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América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8" name="Rectángulo 67">
            <a:extLst>
              <a:ext uri="{FF2B5EF4-FFF2-40B4-BE49-F238E27FC236}">
                <a16:creationId xmlns:a16="http://schemas.microsoft.com/office/drawing/2014/main" id="{31F48A55-E915-645C-6872-942E7555E1C1}"/>
              </a:ext>
            </a:extLst>
          </p:cNvPr>
          <p:cNvSpPr/>
          <p:nvPr/>
        </p:nvSpPr>
        <p:spPr>
          <a:xfrm>
            <a:off x="598270" y="228600"/>
            <a:ext cx="7783729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/>
              <a:t>ESPAÑA DESDE 1808 A 1814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875" y="333375"/>
            <a:ext cx="8893175" cy="0"/>
          </a:xfrm>
          <a:custGeom>
            <a:avLst/>
            <a:gdLst/>
            <a:ahLst/>
            <a:cxnLst/>
            <a:rect l="l" t="t" r="r" b="b"/>
            <a:pathLst>
              <a:path w="8893175">
                <a:moveTo>
                  <a:pt x="0" y="0"/>
                </a:moveTo>
                <a:lnTo>
                  <a:pt x="8893175" y="0"/>
                </a:lnTo>
              </a:path>
            </a:pathLst>
          </a:custGeom>
          <a:ln w="9525">
            <a:solidFill>
              <a:srgbClr val="B400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8188" y="65023"/>
            <a:ext cx="386905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1.-</a:t>
            </a:r>
            <a:r>
              <a:rPr spc="-35" dirty="0"/>
              <a:t> </a:t>
            </a:r>
            <a:r>
              <a:rPr dirty="0"/>
              <a:t>LA</a:t>
            </a:r>
            <a:r>
              <a:rPr spc="-40" dirty="0"/>
              <a:t> </a:t>
            </a:r>
            <a:r>
              <a:rPr dirty="0"/>
              <a:t>OCUPACIÓN</a:t>
            </a:r>
            <a:r>
              <a:rPr spc="30" dirty="0"/>
              <a:t> </a:t>
            </a:r>
            <a:r>
              <a:rPr spc="-10" dirty="0"/>
              <a:t>NAPOLEÓNICA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950" y="333375"/>
            <a:ext cx="3279648" cy="35394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86639" y="360426"/>
            <a:ext cx="316547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1.2.</a:t>
            </a: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7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ocupación</a:t>
            </a:r>
            <a:r>
              <a:rPr sz="17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FFFFFF"/>
                </a:solidFill>
                <a:latin typeface="Arial"/>
                <a:cs typeface="Arial"/>
              </a:rPr>
              <a:t>napoleónica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02741" y="831913"/>
            <a:ext cx="2196465" cy="558800"/>
            <a:chOff x="102741" y="831913"/>
            <a:chExt cx="2196465" cy="558800"/>
          </a:xfrm>
        </p:grpSpPr>
        <p:sp>
          <p:nvSpPr>
            <p:cNvPr id="7" name="object 7"/>
            <p:cNvSpPr/>
            <p:nvPr/>
          </p:nvSpPr>
          <p:spPr>
            <a:xfrm>
              <a:off x="107504" y="836675"/>
              <a:ext cx="2186940" cy="549275"/>
            </a:xfrm>
            <a:custGeom>
              <a:avLst/>
              <a:gdLst/>
              <a:ahLst/>
              <a:cxnLst/>
              <a:rect l="l" t="t" r="r" b="b"/>
              <a:pathLst>
                <a:path w="2186940" h="549275">
                  <a:moveTo>
                    <a:pt x="2186559" y="0"/>
                  </a:moveTo>
                  <a:lnTo>
                    <a:pt x="0" y="0"/>
                  </a:lnTo>
                  <a:lnTo>
                    <a:pt x="0" y="549275"/>
                  </a:lnTo>
                  <a:lnTo>
                    <a:pt x="2186559" y="549275"/>
                  </a:lnTo>
                  <a:lnTo>
                    <a:pt x="2186559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7504" y="836675"/>
              <a:ext cx="2186940" cy="549275"/>
            </a:xfrm>
            <a:custGeom>
              <a:avLst/>
              <a:gdLst/>
              <a:ahLst/>
              <a:cxnLst/>
              <a:rect l="l" t="t" r="r" b="b"/>
              <a:pathLst>
                <a:path w="2186940" h="549275">
                  <a:moveTo>
                    <a:pt x="0" y="549275"/>
                  </a:moveTo>
                  <a:lnTo>
                    <a:pt x="2186559" y="549275"/>
                  </a:lnTo>
                  <a:lnTo>
                    <a:pt x="2186559" y="0"/>
                  </a:lnTo>
                  <a:lnTo>
                    <a:pt x="0" y="0"/>
                  </a:lnTo>
                  <a:lnTo>
                    <a:pt x="0" y="549275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54279" y="865378"/>
            <a:ext cx="17684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3380" marR="5080" indent="-361315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latin typeface="Arial"/>
                <a:cs typeface="Arial"/>
              </a:rPr>
              <a:t>Política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de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i="1" spc="-10" dirty="0">
                <a:latin typeface="Arial"/>
                <a:cs typeface="Arial"/>
              </a:rPr>
              <a:t>bloqueo continental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221483" y="935736"/>
            <a:ext cx="822325" cy="349250"/>
            <a:chOff x="2221483" y="935736"/>
            <a:chExt cx="822325" cy="34925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4851" y="935736"/>
              <a:ext cx="798576" cy="34899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221483" y="999363"/>
              <a:ext cx="622300" cy="171450"/>
            </a:xfrm>
            <a:custGeom>
              <a:avLst/>
              <a:gdLst/>
              <a:ahLst/>
              <a:cxnLst/>
              <a:rect l="l" t="t" r="r" b="b"/>
              <a:pathLst>
                <a:path w="622300" h="171450">
                  <a:moveTo>
                    <a:pt x="450850" y="0"/>
                  </a:moveTo>
                  <a:lnTo>
                    <a:pt x="450850" y="171450"/>
                  </a:lnTo>
                  <a:lnTo>
                    <a:pt x="565150" y="114300"/>
                  </a:lnTo>
                  <a:lnTo>
                    <a:pt x="479425" y="114300"/>
                  </a:lnTo>
                  <a:lnTo>
                    <a:pt x="479425" y="57150"/>
                  </a:lnTo>
                  <a:lnTo>
                    <a:pt x="565150" y="57150"/>
                  </a:lnTo>
                  <a:lnTo>
                    <a:pt x="450850" y="0"/>
                  </a:lnTo>
                  <a:close/>
                </a:path>
                <a:path w="622300" h="171450">
                  <a:moveTo>
                    <a:pt x="45085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450850" y="114300"/>
                  </a:lnTo>
                  <a:lnTo>
                    <a:pt x="450850" y="57150"/>
                  </a:lnTo>
                  <a:close/>
                </a:path>
                <a:path w="622300" h="171450">
                  <a:moveTo>
                    <a:pt x="565150" y="57150"/>
                  </a:moveTo>
                  <a:lnTo>
                    <a:pt x="479425" y="57150"/>
                  </a:lnTo>
                  <a:lnTo>
                    <a:pt x="479425" y="114300"/>
                  </a:lnTo>
                  <a:lnTo>
                    <a:pt x="565150" y="114300"/>
                  </a:lnTo>
                  <a:lnTo>
                    <a:pt x="622300" y="85725"/>
                  </a:lnTo>
                  <a:lnTo>
                    <a:pt x="565150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869819" y="791971"/>
            <a:ext cx="1705610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MT"/>
                <a:cs typeface="Arial MT"/>
              </a:rPr>
              <a:t>Necesidad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ocupar </a:t>
            </a:r>
            <a:r>
              <a:rPr sz="1400" b="1" dirty="0">
                <a:latin typeface="Arial"/>
                <a:cs typeface="Arial"/>
              </a:rPr>
              <a:t>Portugal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(aliado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spc="-25" dirty="0">
                <a:latin typeface="Arial MT"/>
                <a:cs typeface="Arial MT"/>
              </a:rPr>
              <a:t>de </a:t>
            </a:r>
            <a:r>
              <a:rPr sz="1400" b="1" spc="-10" dirty="0">
                <a:latin typeface="Arial"/>
                <a:cs typeface="Arial"/>
              </a:rPr>
              <a:t>Inglaterra</a:t>
            </a:r>
            <a:r>
              <a:rPr sz="1400" spc="-10" dirty="0">
                <a:latin typeface="Arial MT"/>
                <a:cs typeface="Arial MT"/>
              </a:rPr>
              <a:t>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828794" y="746086"/>
            <a:ext cx="1903730" cy="739140"/>
          </a:xfrm>
          <a:custGeom>
            <a:avLst/>
            <a:gdLst/>
            <a:ahLst/>
            <a:cxnLst/>
            <a:rect l="l" t="t" r="r" b="b"/>
            <a:pathLst>
              <a:path w="1903729" h="739140">
                <a:moveTo>
                  <a:pt x="0" y="738670"/>
                </a:moveTo>
                <a:lnTo>
                  <a:pt x="1903476" y="738670"/>
                </a:lnTo>
                <a:lnTo>
                  <a:pt x="1903476" y="0"/>
                </a:lnTo>
                <a:lnTo>
                  <a:pt x="0" y="0"/>
                </a:lnTo>
                <a:lnTo>
                  <a:pt x="0" y="738670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204205" y="773430"/>
            <a:ext cx="1230630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-3810" algn="ctr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Tratado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de </a:t>
            </a:r>
            <a:r>
              <a:rPr sz="1400" b="1" spc="-10" dirty="0">
                <a:latin typeface="Arial"/>
                <a:cs typeface="Arial"/>
              </a:rPr>
              <a:t>Fontainebleau </a:t>
            </a:r>
            <a:r>
              <a:rPr sz="1400" spc="-10" dirty="0">
                <a:latin typeface="Arial MT"/>
                <a:cs typeface="Arial MT"/>
              </a:rPr>
              <a:t>(1807)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499990" y="543864"/>
            <a:ext cx="4469765" cy="1179195"/>
            <a:chOff x="4499990" y="543864"/>
            <a:chExt cx="4469765" cy="1179195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23231" y="955548"/>
              <a:ext cx="637032" cy="34747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499990" y="1018413"/>
              <a:ext cx="460375" cy="171450"/>
            </a:xfrm>
            <a:custGeom>
              <a:avLst/>
              <a:gdLst/>
              <a:ahLst/>
              <a:cxnLst/>
              <a:rect l="l" t="t" r="r" b="b"/>
              <a:pathLst>
                <a:path w="460375" h="171450">
                  <a:moveTo>
                    <a:pt x="288925" y="0"/>
                  </a:moveTo>
                  <a:lnTo>
                    <a:pt x="288925" y="171450"/>
                  </a:lnTo>
                  <a:lnTo>
                    <a:pt x="403225" y="114300"/>
                  </a:lnTo>
                  <a:lnTo>
                    <a:pt x="317500" y="114300"/>
                  </a:lnTo>
                  <a:lnTo>
                    <a:pt x="317500" y="57150"/>
                  </a:lnTo>
                  <a:lnTo>
                    <a:pt x="403225" y="57150"/>
                  </a:lnTo>
                  <a:lnTo>
                    <a:pt x="288925" y="0"/>
                  </a:lnTo>
                  <a:close/>
                </a:path>
                <a:path w="460375" h="171450">
                  <a:moveTo>
                    <a:pt x="288925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288925" y="114300"/>
                  </a:lnTo>
                  <a:lnTo>
                    <a:pt x="288925" y="57150"/>
                  </a:lnTo>
                  <a:close/>
                </a:path>
                <a:path w="460375" h="171450">
                  <a:moveTo>
                    <a:pt x="403225" y="57150"/>
                  </a:moveTo>
                  <a:lnTo>
                    <a:pt x="317500" y="57150"/>
                  </a:lnTo>
                  <a:lnTo>
                    <a:pt x="317500" y="114300"/>
                  </a:lnTo>
                  <a:lnTo>
                    <a:pt x="403225" y="114300"/>
                  </a:lnTo>
                  <a:lnTo>
                    <a:pt x="460375" y="85725"/>
                  </a:lnTo>
                  <a:lnTo>
                    <a:pt x="403225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980173" y="548627"/>
              <a:ext cx="1984375" cy="1169670"/>
            </a:xfrm>
            <a:custGeom>
              <a:avLst/>
              <a:gdLst/>
              <a:ahLst/>
              <a:cxnLst/>
              <a:rect l="l" t="t" r="r" b="b"/>
              <a:pathLst>
                <a:path w="1984375" h="1169670">
                  <a:moveTo>
                    <a:pt x="0" y="1169555"/>
                  </a:moveTo>
                  <a:lnTo>
                    <a:pt x="1984375" y="1169555"/>
                  </a:lnTo>
                  <a:lnTo>
                    <a:pt x="1984375" y="0"/>
                  </a:lnTo>
                  <a:lnTo>
                    <a:pt x="0" y="0"/>
                  </a:lnTo>
                  <a:lnTo>
                    <a:pt x="0" y="1169555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060183" y="575818"/>
            <a:ext cx="1869439" cy="1092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2700" indent="110489">
              <a:lnSpc>
                <a:spcPct val="100000"/>
              </a:lnSpc>
              <a:spcBef>
                <a:spcPts val="105"/>
              </a:spcBef>
              <a:buChar char="•"/>
              <a:tabLst>
                <a:tab pos="123189" algn="l"/>
              </a:tabLst>
            </a:pPr>
            <a:r>
              <a:rPr sz="1400" dirty="0">
                <a:latin typeface="Arial MT"/>
                <a:cs typeface="Arial MT"/>
              </a:rPr>
              <a:t>Reparto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Portugal</a:t>
            </a:r>
            <a:r>
              <a:rPr sz="1400" spc="-50" dirty="0">
                <a:latin typeface="Arial MT"/>
                <a:cs typeface="Arial MT"/>
              </a:rPr>
              <a:t> y </a:t>
            </a:r>
            <a:r>
              <a:rPr sz="1400" dirty="0">
                <a:latin typeface="Arial MT"/>
                <a:cs typeface="Arial MT"/>
              </a:rPr>
              <a:t>sus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colonias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(Godoy </a:t>
            </a:r>
            <a:r>
              <a:rPr sz="1400" dirty="0">
                <a:latin typeface="Arial MT"/>
                <a:cs typeface="Arial MT"/>
              </a:rPr>
              <a:t>recibiría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un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principado)</a:t>
            </a:r>
            <a:endParaRPr sz="1400">
              <a:latin typeface="Arial MT"/>
              <a:cs typeface="Arial MT"/>
            </a:endParaRPr>
          </a:p>
          <a:p>
            <a:pPr marL="12700" marR="5080" indent="110489">
              <a:lnSpc>
                <a:spcPct val="100000"/>
              </a:lnSpc>
              <a:buFont typeface="Arial MT"/>
              <a:buChar char="•"/>
              <a:tabLst>
                <a:tab pos="123189" algn="l"/>
              </a:tabLst>
            </a:pPr>
            <a:r>
              <a:rPr sz="1400" b="1" dirty="0">
                <a:latin typeface="Arial"/>
                <a:cs typeface="Arial"/>
              </a:rPr>
              <a:t>Paso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tropas </a:t>
            </a:r>
            <a:r>
              <a:rPr sz="1400" b="1" dirty="0">
                <a:latin typeface="Arial"/>
                <a:cs typeface="Arial"/>
              </a:rPr>
              <a:t>francesas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por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España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0" y="975360"/>
            <a:ext cx="9144000" cy="5486400"/>
            <a:chOff x="0" y="975360"/>
            <a:chExt cx="9144000" cy="5486400"/>
          </a:xfrm>
        </p:grpSpPr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12635" y="975360"/>
              <a:ext cx="635507" cy="34899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588252" y="1038987"/>
              <a:ext cx="460375" cy="171450"/>
            </a:xfrm>
            <a:custGeom>
              <a:avLst/>
              <a:gdLst/>
              <a:ahLst/>
              <a:cxnLst/>
              <a:rect l="l" t="t" r="r" b="b"/>
              <a:pathLst>
                <a:path w="460375" h="171450">
                  <a:moveTo>
                    <a:pt x="288925" y="0"/>
                  </a:moveTo>
                  <a:lnTo>
                    <a:pt x="288925" y="171450"/>
                  </a:lnTo>
                  <a:lnTo>
                    <a:pt x="403225" y="114300"/>
                  </a:lnTo>
                  <a:lnTo>
                    <a:pt x="317500" y="114300"/>
                  </a:lnTo>
                  <a:lnTo>
                    <a:pt x="317500" y="57150"/>
                  </a:lnTo>
                  <a:lnTo>
                    <a:pt x="403225" y="57150"/>
                  </a:lnTo>
                  <a:lnTo>
                    <a:pt x="288925" y="0"/>
                  </a:lnTo>
                  <a:close/>
                </a:path>
                <a:path w="460375" h="171450">
                  <a:moveTo>
                    <a:pt x="288925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288925" y="114300"/>
                  </a:lnTo>
                  <a:lnTo>
                    <a:pt x="288925" y="57150"/>
                  </a:lnTo>
                  <a:close/>
                </a:path>
                <a:path w="460375" h="171450">
                  <a:moveTo>
                    <a:pt x="403225" y="57150"/>
                  </a:moveTo>
                  <a:lnTo>
                    <a:pt x="317500" y="57150"/>
                  </a:lnTo>
                  <a:lnTo>
                    <a:pt x="317500" y="114300"/>
                  </a:lnTo>
                  <a:lnTo>
                    <a:pt x="403225" y="114300"/>
                  </a:lnTo>
                  <a:lnTo>
                    <a:pt x="460375" y="85725"/>
                  </a:lnTo>
                  <a:lnTo>
                    <a:pt x="403225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2973031"/>
              <a:ext cx="4338637" cy="340829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960876" y="1844827"/>
              <a:ext cx="5183505" cy="4616450"/>
            </a:xfrm>
            <a:custGeom>
              <a:avLst/>
              <a:gdLst/>
              <a:ahLst/>
              <a:cxnLst/>
              <a:rect l="l" t="t" r="r" b="b"/>
              <a:pathLst>
                <a:path w="5183505" h="4616450">
                  <a:moveTo>
                    <a:pt x="0" y="4616450"/>
                  </a:moveTo>
                  <a:lnTo>
                    <a:pt x="5183123" y="4616450"/>
                  </a:lnTo>
                  <a:lnTo>
                    <a:pt x="5183123" y="0"/>
                  </a:lnTo>
                  <a:lnTo>
                    <a:pt x="0" y="0"/>
                  </a:lnTo>
                  <a:lnTo>
                    <a:pt x="0" y="4616450"/>
                  </a:lnTo>
                  <a:close/>
                </a:path>
              </a:pathLst>
            </a:custGeom>
            <a:solidFill>
              <a:srgbClr val="2525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040251" y="2101723"/>
            <a:ext cx="5060950" cy="40811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TRATADO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FONTAINEBLEAU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(1807)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"Art.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1.-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provincia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entre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Duero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Miño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ciudad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Oporto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dará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S.M.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rey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Etruria.</a:t>
            </a:r>
            <a:endParaRPr sz="1400">
              <a:latin typeface="Calibri"/>
              <a:cs typeface="Calibri"/>
            </a:endParaRPr>
          </a:p>
          <a:p>
            <a:pPr marL="12700" marR="102235">
              <a:lnSpc>
                <a:spcPct val="100000"/>
              </a:lnSpc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Art.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2.-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provincia</a:t>
            </a:r>
            <a:r>
              <a:rPr sz="1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Alentejo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Algarbes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Príncipe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Paz.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Art.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3.-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provincias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Beira,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Tras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os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Montes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Extremadura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portuguesa</a:t>
            </a:r>
            <a:r>
              <a:rPr sz="14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quedarán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depósito....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Art.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12.-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S.M.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Emperador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franceses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obliga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reconocer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 a</a:t>
            </a:r>
            <a:endParaRPr sz="1400">
              <a:latin typeface="Calibri"/>
              <a:cs typeface="Calibri"/>
            </a:endParaRPr>
          </a:p>
          <a:p>
            <a:pPr marL="12700" marR="45720">
              <a:lnSpc>
                <a:spcPct val="100000"/>
              </a:lnSpc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S.M. el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Rey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España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como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Emperador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dos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Américas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cuando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todo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esté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preparado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S.M.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pueda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tomar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este</a:t>
            </a:r>
            <a:r>
              <a:rPr sz="1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título,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lo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que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podrá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ser,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bien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paz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general,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más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tardar</a:t>
            </a:r>
            <a:r>
              <a:rPr sz="1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dentro</a:t>
            </a:r>
            <a:r>
              <a:rPr sz="1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tres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años.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Art.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13.-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dos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altas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partes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contratantes</a:t>
            </a:r>
            <a:r>
              <a:rPr sz="14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entenderán</a:t>
            </a:r>
            <a:r>
              <a:rPr sz="14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hacer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 repartimiento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igual de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islas,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colonias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y otras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propiedades ultramarinas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Portugal...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Convención</a:t>
            </a:r>
            <a:r>
              <a:rPr sz="1400" b="1" spc="-6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secreta</a:t>
            </a:r>
            <a:r>
              <a:rPr sz="1400" b="1" spc="-5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00"/>
                </a:solidFill>
                <a:latin typeface="Calibri"/>
                <a:cs typeface="Calibri"/>
              </a:rPr>
              <a:t>anexa:</a:t>
            </a:r>
            <a:endParaRPr sz="1400">
              <a:latin typeface="Calibri"/>
              <a:cs typeface="Calibri"/>
            </a:endParaRPr>
          </a:p>
          <a:p>
            <a:pPr marL="12700" marR="18415">
              <a:lnSpc>
                <a:spcPct val="100000"/>
              </a:lnSpc>
            </a:pP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Art.</a:t>
            </a:r>
            <a:r>
              <a:rPr sz="1400" b="1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I.</a:t>
            </a:r>
            <a:r>
              <a:rPr sz="1400" b="1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Un</a:t>
            </a:r>
            <a:r>
              <a:rPr sz="1400" b="1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cuerpo</a:t>
            </a:r>
            <a:r>
              <a:rPr sz="1400" b="1" spc="-5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de</a:t>
            </a:r>
            <a:r>
              <a:rPr sz="1400" b="1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tropas</a:t>
            </a:r>
            <a:r>
              <a:rPr sz="1400" b="1" spc="-5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imperiales</a:t>
            </a:r>
            <a:r>
              <a:rPr sz="1400" b="1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francesas...</a:t>
            </a:r>
            <a:r>
              <a:rPr sz="1400" b="1" spc="-5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entrará</a:t>
            </a:r>
            <a:r>
              <a:rPr sz="1400" b="1" spc="-6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en</a:t>
            </a:r>
            <a:r>
              <a:rPr sz="1400" b="1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00"/>
                </a:solidFill>
                <a:latin typeface="Calibri"/>
                <a:cs typeface="Calibri"/>
              </a:rPr>
              <a:t>España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y</a:t>
            </a:r>
            <a:r>
              <a:rPr sz="1400" b="1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marchará</a:t>
            </a:r>
            <a:r>
              <a:rPr sz="1400" b="1" spc="-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en</a:t>
            </a:r>
            <a:r>
              <a:rPr sz="1400" b="1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derechura</a:t>
            </a:r>
            <a:r>
              <a:rPr sz="1400" b="1" spc="-5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a</a:t>
            </a:r>
            <a:r>
              <a:rPr sz="1400" b="1" spc="-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00"/>
                </a:solidFill>
                <a:latin typeface="Calibri"/>
                <a:cs typeface="Calibri"/>
              </a:rPr>
              <a:t>Lisboa...</a:t>
            </a:r>
            <a:endParaRPr sz="1400">
              <a:latin typeface="Calibri"/>
              <a:cs typeface="Calibri"/>
            </a:endParaRPr>
          </a:p>
          <a:p>
            <a:pPr marL="12700" marR="115570">
              <a:lnSpc>
                <a:spcPct val="100000"/>
              </a:lnSpc>
            </a:pP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Art.</a:t>
            </a:r>
            <a:r>
              <a:rPr sz="1400" b="1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III.</a:t>
            </a:r>
            <a:r>
              <a:rPr sz="1400" b="1" spc="-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Las</a:t>
            </a:r>
            <a:r>
              <a:rPr sz="1400" b="1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tropas</a:t>
            </a:r>
            <a:r>
              <a:rPr sz="1400" b="1" spc="-5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francesas</a:t>
            </a:r>
            <a:r>
              <a:rPr sz="1400" b="1" spc="-6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serán</a:t>
            </a:r>
            <a:r>
              <a:rPr sz="1400" b="1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alimentadas</a:t>
            </a:r>
            <a:r>
              <a:rPr sz="1400" b="1" spc="-5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y</a:t>
            </a:r>
            <a:r>
              <a:rPr sz="1400" b="1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mantenidas</a:t>
            </a:r>
            <a:r>
              <a:rPr sz="1400" b="1" spc="-5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por</a:t>
            </a:r>
            <a:r>
              <a:rPr sz="1400" b="1" spc="-25" dirty="0">
                <a:solidFill>
                  <a:srgbClr val="FFFF00"/>
                </a:solidFill>
                <a:latin typeface="Calibri"/>
                <a:cs typeface="Calibri"/>
              </a:rPr>
              <a:t> la </a:t>
            </a:r>
            <a:r>
              <a:rPr sz="1400" b="1" spc="-10" dirty="0">
                <a:solidFill>
                  <a:srgbClr val="FFFF00"/>
                </a:solidFill>
                <a:latin typeface="Calibri"/>
                <a:cs typeface="Calibri"/>
              </a:rPr>
              <a:t>España...”</a:t>
            </a:r>
            <a:endParaRPr sz="1400">
              <a:latin typeface="Calibri"/>
              <a:cs typeface="Calibri"/>
            </a:endParaRPr>
          </a:p>
          <a:p>
            <a:pPr marL="1400810">
              <a:lnSpc>
                <a:spcPct val="100000"/>
              </a:lnSpc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Hecho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Fontainebleau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27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octubre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1807.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07504" y="1412747"/>
            <a:ext cx="2600960" cy="4040504"/>
            <a:chOff x="107504" y="1412747"/>
            <a:chExt cx="2600960" cy="4040504"/>
          </a:xfrm>
        </p:grpSpPr>
        <p:sp>
          <p:nvSpPr>
            <p:cNvPr id="28" name="object 28"/>
            <p:cNvSpPr/>
            <p:nvPr/>
          </p:nvSpPr>
          <p:spPr>
            <a:xfrm>
              <a:off x="395287" y="4963287"/>
              <a:ext cx="1095375" cy="490220"/>
            </a:xfrm>
            <a:custGeom>
              <a:avLst/>
              <a:gdLst/>
              <a:ahLst/>
              <a:cxnLst/>
              <a:rect l="l" t="t" r="r" b="b"/>
              <a:pathLst>
                <a:path w="1095375" h="490220">
                  <a:moveTo>
                    <a:pt x="169659" y="277622"/>
                  </a:moveTo>
                  <a:lnTo>
                    <a:pt x="0" y="468756"/>
                  </a:lnTo>
                  <a:lnTo>
                    <a:pt x="254711" y="489712"/>
                  </a:lnTo>
                  <a:lnTo>
                    <a:pt x="232047" y="433197"/>
                  </a:lnTo>
                  <a:lnTo>
                    <a:pt x="190995" y="433197"/>
                  </a:lnTo>
                  <a:lnTo>
                    <a:pt x="162648" y="362457"/>
                  </a:lnTo>
                  <a:lnTo>
                    <a:pt x="197997" y="348288"/>
                  </a:lnTo>
                  <a:lnTo>
                    <a:pt x="169659" y="277622"/>
                  </a:lnTo>
                  <a:close/>
                </a:path>
                <a:path w="1095375" h="490220">
                  <a:moveTo>
                    <a:pt x="197997" y="348288"/>
                  </a:moveTo>
                  <a:lnTo>
                    <a:pt x="162648" y="362457"/>
                  </a:lnTo>
                  <a:lnTo>
                    <a:pt x="190995" y="433197"/>
                  </a:lnTo>
                  <a:lnTo>
                    <a:pt x="226362" y="419021"/>
                  </a:lnTo>
                  <a:lnTo>
                    <a:pt x="197997" y="348288"/>
                  </a:lnTo>
                  <a:close/>
                </a:path>
                <a:path w="1095375" h="490220">
                  <a:moveTo>
                    <a:pt x="226362" y="419021"/>
                  </a:moveTo>
                  <a:lnTo>
                    <a:pt x="190995" y="433197"/>
                  </a:lnTo>
                  <a:lnTo>
                    <a:pt x="232047" y="433197"/>
                  </a:lnTo>
                  <a:lnTo>
                    <a:pt x="226362" y="419021"/>
                  </a:lnTo>
                  <a:close/>
                </a:path>
                <a:path w="1095375" h="490220">
                  <a:moveTo>
                    <a:pt x="1066863" y="0"/>
                  </a:moveTo>
                  <a:lnTo>
                    <a:pt x="197997" y="348288"/>
                  </a:lnTo>
                  <a:lnTo>
                    <a:pt x="226362" y="419021"/>
                  </a:lnTo>
                  <a:lnTo>
                    <a:pt x="1095311" y="70738"/>
                  </a:lnTo>
                  <a:lnTo>
                    <a:pt x="106686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504" y="1412747"/>
              <a:ext cx="2600833" cy="18672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7792" y="2247900"/>
            <a:ext cx="173736" cy="6858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883661" y="2224658"/>
            <a:ext cx="171450" cy="683260"/>
          </a:xfrm>
          <a:custGeom>
            <a:avLst/>
            <a:gdLst/>
            <a:ahLst/>
            <a:cxnLst/>
            <a:rect l="l" t="t" r="r" b="b"/>
            <a:pathLst>
              <a:path w="171450" h="683260">
                <a:moveTo>
                  <a:pt x="57150" y="511301"/>
                </a:moveTo>
                <a:lnTo>
                  <a:pt x="0" y="511301"/>
                </a:lnTo>
                <a:lnTo>
                  <a:pt x="85725" y="682751"/>
                </a:lnTo>
                <a:lnTo>
                  <a:pt x="157162" y="539876"/>
                </a:lnTo>
                <a:lnTo>
                  <a:pt x="57150" y="539876"/>
                </a:lnTo>
                <a:lnTo>
                  <a:pt x="57150" y="511301"/>
                </a:lnTo>
                <a:close/>
              </a:path>
              <a:path w="171450" h="683260">
                <a:moveTo>
                  <a:pt x="114300" y="0"/>
                </a:moveTo>
                <a:lnTo>
                  <a:pt x="57150" y="0"/>
                </a:lnTo>
                <a:lnTo>
                  <a:pt x="57150" y="539876"/>
                </a:lnTo>
                <a:lnTo>
                  <a:pt x="114300" y="539876"/>
                </a:lnTo>
                <a:lnTo>
                  <a:pt x="114300" y="0"/>
                </a:lnTo>
                <a:close/>
              </a:path>
              <a:path w="171450" h="683260">
                <a:moveTo>
                  <a:pt x="171450" y="511301"/>
                </a:moveTo>
                <a:lnTo>
                  <a:pt x="114300" y="511301"/>
                </a:lnTo>
                <a:lnTo>
                  <a:pt x="114300" y="539876"/>
                </a:lnTo>
                <a:lnTo>
                  <a:pt x="157162" y="539876"/>
                </a:lnTo>
                <a:lnTo>
                  <a:pt x="171450" y="511301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2875" y="333375"/>
            <a:ext cx="8893175" cy="0"/>
          </a:xfrm>
          <a:custGeom>
            <a:avLst/>
            <a:gdLst/>
            <a:ahLst/>
            <a:cxnLst/>
            <a:rect l="l" t="t" r="r" b="b"/>
            <a:pathLst>
              <a:path w="8893175">
                <a:moveTo>
                  <a:pt x="0" y="0"/>
                </a:moveTo>
                <a:lnTo>
                  <a:pt x="8893175" y="0"/>
                </a:lnTo>
              </a:path>
            </a:pathLst>
          </a:custGeom>
          <a:ln w="9525">
            <a:solidFill>
              <a:srgbClr val="B400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8188" y="65023"/>
            <a:ext cx="386905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1.-</a:t>
            </a:r>
            <a:r>
              <a:rPr spc="-35" dirty="0"/>
              <a:t> </a:t>
            </a:r>
            <a:r>
              <a:rPr dirty="0"/>
              <a:t>LA</a:t>
            </a:r>
            <a:r>
              <a:rPr spc="-40" dirty="0"/>
              <a:t> </a:t>
            </a:r>
            <a:r>
              <a:rPr dirty="0"/>
              <a:t>OCUPACIÓN</a:t>
            </a:r>
            <a:r>
              <a:rPr spc="30" dirty="0"/>
              <a:t> </a:t>
            </a:r>
            <a:r>
              <a:rPr spc="-10" dirty="0"/>
              <a:t>NAPOLEÓNICA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950" y="333375"/>
            <a:ext cx="3279648" cy="35394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86639" y="360426"/>
            <a:ext cx="316547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1.2.</a:t>
            </a: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7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ocupación</a:t>
            </a:r>
            <a:r>
              <a:rPr sz="17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FFFFFF"/>
                </a:solidFill>
                <a:latin typeface="Arial"/>
                <a:cs typeface="Arial"/>
              </a:rPr>
              <a:t>napoleónica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2741" y="831913"/>
            <a:ext cx="2196465" cy="558800"/>
            <a:chOff x="102741" y="831913"/>
            <a:chExt cx="2196465" cy="558800"/>
          </a:xfrm>
        </p:grpSpPr>
        <p:sp>
          <p:nvSpPr>
            <p:cNvPr id="9" name="object 9"/>
            <p:cNvSpPr/>
            <p:nvPr/>
          </p:nvSpPr>
          <p:spPr>
            <a:xfrm>
              <a:off x="107504" y="836675"/>
              <a:ext cx="2186940" cy="549275"/>
            </a:xfrm>
            <a:custGeom>
              <a:avLst/>
              <a:gdLst/>
              <a:ahLst/>
              <a:cxnLst/>
              <a:rect l="l" t="t" r="r" b="b"/>
              <a:pathLst>
                <a:path w="2186940" h="549275">
                  <a:moveTo>
                    <a:pt x="2186559" y="0"/>
                  </a:moveTo>
                  <a:lnTo>
                    <a:pt x="0" y="0"/>
                  </a:lnTo>
                  <a:lnTo>
                    <a:pt x="0" y="549275"/>
                  </a:lnTo>
                  <a:lnTo>
                    <a:pt x="2186559" y="549275"/>
                  </a:lnTo>
                  <a:lnTo>
                    <a:pt x="2186559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504" y="836675"/>
              <a:ext cx="2186940" cy="549275"/>
            </a:xfrm>
            <a:custGeom>
              <a:avLst/>
              <a:gdLst/>
              <a:ahLst/>
              <a:cxnLst/>
              <a:rect l="l" t="t" r="r" b="b"/>
              <a:pathLst>
                <a:path w="2186940" h="549275">
                  <a:moveTo>
                    <a:pt x="0" y="549275"/>
                  </a:moveTo>
                  <a:lnTo>
                    <a:pt x="2186559" y="549275"/>
                  </a:lnTo>
                  <a:lnTo>
                    <a:pt x="2186559" y="0"/>
                  </a:lnTo>
                  <a:lnTo>
                    <a:pt x="0" y="0"/>
                  </a:lnTo>
                  <a:lnTo>
                    <a:pt x="0" y="549275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54279" y="865378"/>
            <a:ext cx="17684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3380" marR="5080" indent="-361315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latin typeface="Arial"/>
                <a:cs typeface="Arial"/>
              </a:rPr>
              <a:t>Política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de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i="1" spc="-10" dirty="0">
                <a:latin typeface="Arial"/>
                <a:cs typeface="Arial"/>
              </a:rPr>
              <a:t>bloqueo continental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221483" y="935736"/>
            <a:ext cx="822325" cy="349250"/>
            <a:chOff x="2221483" y="935736"/>
            <a:chExt cx="822325" cy="34925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44851" y="935736"/>
              <a:ext cx="798576" cy="34899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221483" y="999363"/>
              <a:ext cx="622300" cy="171450"/>
            </a:xfrm>
            <a:custGeom>
              <a:avLst/>
              <a:gdLst/>
              <a:ahLst/>
              <a:cxnLst/>
              <a:rect l="l" t="t" r="r" b="b"/>
              <a:pathLst>
                <a:path w="622300" h="171450">
                  <a:moveTo>
                    <a:pt x="450850" y="0"/>
                  </a:moveTo>
                  <a:lnTo>
                    <a:pt x="450850" y="171450"/>
                  </a:lnTo>
                  <a:lnTo>
                    <a:pt x="565150" y="114300"/>
                  </a:lnTo>
                  <a:lnTo>
                    <a:pt x="479425" y="114300"/>
                  </a:lnTo>
                  <a:lnTo>
                    <a:pt x="479425" y="57150"/>
                  </a:lnTo>
                  <a:lnTo>
                    <a:pt x="565150" y="57150"/>
                  </a:lnTo>
                  <a:lnTo>
                    <a:pt x="450850" y="0"/>
                  </a:lnTo>
                  <a:close/>
                </a:path>
                <a:path w="622300" h="171450">
                  <a:moveTo>
                    <a:pt x="45085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450850" y="114300"/>
                  </a:lnTo>
                  <a:lnTo>
                    <a:pt x="450850" y="57150"/>
                  </a:lnTo>
                  <a:close/>
                </a:path>
                <a:path w="622300" h="171450">
                  <a:moveTo>
                    <a:pt x="565150" y="57150"/>
                  </a:moveTo>
                  <a:lnTo>
                    <a:pt x="479425" y="57150"/>
                  </a:lnTo>
                  <a:lnTo>
                    <a:pt x="479425" y="114300"/>
                  </a:lnTo>
                  <a:lnTo>
                    <a:pt x="565150" y="114300"/>
                  </a:lnTo>
                  <a:lnTo>
                    <a:pt x="622300" y="85725"/>
                  </a:lnTo>
                  <a:lnTo>
                    <a:pt x="565150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869819" y="791971"/>
            <a:ext cx="1705610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MT"/>
                <a:cs typeface="Arial MT"/>
              </a:rPr>
              <a:t>Necesidad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ocupar </a:t>
            </a:r>
            <a:r>
              <a:rPr sz="1400" b="1" dirty="0">
                <a:latin typeface="Arial"/>
                <a:cs typeface="Arial"/>
              </a:rPr>
              <a:t>Portugal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(aliado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spc="-25" dirty="0">
                <a:latin typeface="Arial MT"/>
                <a:cs typeface="Arial MT"/>
              </a:rPr>
              <a:t>de </a:t>
            </a:r>
            <a:r>
              <a:rPr sz="1400" b="1" spc="-10" dirty="0">
                <a:latin typeface="Arial"/>
                <a:cs typeface="Arial"/>
              </a:rPr>
              <a:t>Inglaterra</a:t>
            </a:r>
            <a:r>
              <a:rPr sz="1400" spc="-10" dirty="0">
                <a:latin typeface="Arial MT"/>
                <a:cs typeface="Arial MT"/>
              </a:rPr>
              <a:t>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828794" y="746086"/>
            <a:ext cx="1903730" cy="739140"/>
          </a:xfrm>
          <a:custGeom>
            <a:avLst/>
            <a:gdLst/>
            <a:ahLst/>
            <a:cxnLst/>
            <a:rect l="l" t="t" r="r" b="b"/>
            <a:pathLst>
              <a:path w="1903729" h="739140">
                <a:moveTo>
                  <a:pt x="0" y="738670"/>
                </a:moveTo>
                <a:lnTo>
                  <a:pt x="1903476" y="738670"/>
                </a:lnTo>
                <a:lnTo>
                  <a:pt x="1903476" y="0"/>
                </a:lnTo>
                <a:lnTo>
                  <a:pt x="0" y="0"/>
                </a:lnTo>
                <a:lnTo>
                  <a:pt x="0" y="738670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204205" y="773430"/>
            <a:ext cx="1230630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-3810" algn="ctr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Tratado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de </a:t>
            </a:r>
            <a:r>
              <a:rPr sz="1400" b="1" spc="-10" dirty="0">
                <a:latin typeface="Arial"/>
                <a:cs typeface="Arial"/>
              </a:rPr>
              <a:t>Fontainebleau </a:t>
            </a:r>
            <a:r>
              <a:rPr sz="1400" spc="-10" dirty="0">
                <a:latin typeface="Arial MT"/>
                <a:cs typeface="Arial MT"/>
              </a:rPr>
              <a:t>(1807)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499990" y="543864"/>
            <a:ext cx="4469765" cy="1179195"/>
            <a:chOff x="4499990" y="543864"/>
            <a:chExt cx="4469765" cy="1179195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23231" y="955548"/>
              <a:ext cx="637032" cy="34747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499990" y="1018413"/>
              <a:ext cx="460375" cy="171450"/>
            </a:xfrm>
            <a:custGeom>
              <a:avLst/>
              <a:gdLst/>
              <a:ahLst/>
              <a:cxnLst/>
              <a:rect l="l" t="t" r="r" b="b"/>
              <a:pathLst>
                <a:path w="460375" h="171450">
                  <a:moveTo>
                    <a:pt x="288925" y="0"/>
                  </a:moveTo>
                  <a:lnTo>
                    <a:pt x="288925" y="171450"/>
                  </a:lnTo>
                  <a:lnTo>
                    <a:pt x="403225" y="114300"/>
                  </a:lnTo>
                  <a:lnTo>
                    <a:pt x="317500" y="114300"/>
                  </a:lnTo>
                  <a:lnTo>
                    <a:pt x="317500" y="57150"/>
                  </a:lnTo>
                  <a:lnTo>
                    <a:pt x="403225" y="57150"/>
                  </a:lnTo>
                  <a:lnTo>
                    <a:pt x="288925" y="0"/>
                  </a:lnTo>
                  <a:close/>
                </a:path>
                <a:path w="460375" h="171450">
                  <a:moveTo>
                    <a:pt x="288925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288925" y="114300"/>
                  </a:lnTo>
                  <a:lnTo>
                    <a:pt x="288925" y="57150"/>
                  </a:lnTo>
                  <a:close/>
                </a:path>
                <a:path w="460375" h="171450">
                  <a:moveTo>
                    <a:pt x="403225" y="57150"/>
                  </a:moveTo>
                  <a:lnTo>
                    <a:pt x="317500" y="57150"/>
                  </a:lnTo>
                  <a:lnTo>
                    <a:pt x="317500" y="114300"/>
                  </a:lnTo>
                  <a:lnTo>
                    <a:pt x="403225" y="114300"/>
                  </a:lnTo>
                  <a:lnTo>
                    <a:pt x="460375" y="85725"/>
                  </a:lnTo>
                  <a:lnTo>
                    <a:pt x="403225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980173" y="548627"/>
              <a:ext cx="1984375" cy="1169670"/>
            </a:xfrm>
            <a:custGeom>
              <a:avLst/>
              <a:gdLst/>
              <a:ahLst/>
              <a:cxnLst/>
              <a:rect l="l" t="t" r="r" b="b"/>
              <a:pathLst>
                <a:path w="1984375" h="1169670">
                  <a:moveTo>
                    <a:pt x="0" y="1169555"/>
                  </a:moveTo>
                  <a:lnTo>
                    <a:pt x="1984375" y="1169555"/>
                  </a:lnTo>
                  <a:lnTo>
                    <a:pt x="1984375" y="0"/>
                  </a:lnTo>
                  <a:lnTo>
                    <a:pt x="0" y="0"/>
                  </a:lnTo>
                  <a:lnTo>
                    <a:pt x="0" y="1169555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060183" y="575818"/>
            <a:ext cx="1869439" cy="1092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2700" indent="110489">
              <a:lnSpc>
                <a:spcPct val="100000"/>
              </a:lnSpc>
              <a:spcBef>
                <a:spcPts val="105"/>
              </a:spcBef>
              <a:buChar char="•"/>
              <a:tabLst>
                <a:tab pos="123189" algn="l"/>
              </a:tabLst>
            </a:pPr>
            <a:r>
              <a:rPr sz="1400" dirty="0">
                <a:latin typeface="Arial MT"/>
                <a:cs typeface="Arial MT"/>
              </a:rPr>
              <a:t>Reparto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Portugal</a:t>
            </a:r>
            <a:r>
              <a:rPr sz="1400" spc="-50" dirty="0">
                <a:latin typeface="Arial MT"/>
                <a:cs typeface="Arial MT"/>
              </a:rPr>
              <a:t> y </a:t>
            </a:r>
            <a:r>
              <a:rPr sz="1400" dirty="0">
                <a:latin typeface="Arial MT"/>
                <a:cs typeface="Arial MT"/>
              </a:rPr>
              <a:t>sus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colonias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(Godoy </a:t>
            </a:r>
            <a:r>
              <a:rPr sz="1400" dirty="0">
                <a:latin typeface="Arial MT"/>
                <a:cs typeface="Arial MT"/>
              </a:rPr>
              <a:t>recibiría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un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principado)</a:t>
            </a:r>
            <a:endParaRPr sz="1400">
              <a:latin typeface="Arial MT"/>
              <a:cs typeface="Arial MT"/>
            </a:endParaRPr>
          </a:p>
          <a:p>
            <a:pPr marL="12700" marR="5080" indent="110489">
              <a:lnSpc>
                <a:spcPct val="100000"/>
              </a:lnSpc>
              <a:buFont typeface="Arial MT"/>
              <a:buChar char="•"/>
              <a:tabLst>
                <a:tab pos="123189" algn="l"/>
              </a:tabLst>
            </a:pPr>
            <a:r>
              <a:rPr sz="1400" b="1" dirty="0">
                <a:latin typeface="Arial"/>
                <a:cs typeface="Arial"/>
              </a:rPr>
              <a:t>Paso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tropas </a:t>
            </a:r>
            <a:r>
              <a:rPr sz="1400" b="1" dirty="0">
                <a:latin typeface="Arial"/>
                <a:cs typeface="Arial"/>
              </a:rPr>
              <a:t>francesas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por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España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588252" y="975360"/>
            <a:ext cx="660400" cy="349250"/>
            <a:chOff x="6588252" y="975360"/>
            <a:chExt cx="660400" cy="349250"/>
          </a:xfrm>
        </p:grpSpPr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12636" y="975360"/>
              <a:ext cx="635507" cy="34899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588252" y="1038987"/>
              <a:ext cx="460375" cy="171450"/>
            </a:xfrm>
            <a:custGeom>
              <a:avLst/>
              <a:gdLst/>
              <a:ahLst/>
              <a:cxnLst/>
              <a:rect l="l" t="t" r="r" b="b"/>
              <a:pathLst>
                <a:path w="460375" h="171450">
                  <a:moveTo>
                    <a:pt x="288925" y="0"/>
                  </a:moveTo>
                  <a:lnTo>
                    <a:pt x="288925" y="171450"/>
                  </a:lnTo>
                  <a:lnTo>
                    <a:pt x="403225" y="114300"/>
                  </a:lnTo>
                  <a:lnTo>
                    <a:pt x="317500" y="114300"/>
                  </a:lnTo>
                  <a:lnTo>
                    <a:pt x="317500" y="57150"/>
                  </a:lnTo>
                  <a:lnTo>
                    <a:pt x="403225" y="57150"/>
                  </a:lnTo>
                  <a:lnTo>
                    <a:pt x="288925" y="0"/>
                  </a:lnTo>
                  <a:close/>
                </a:path>
                <a:path w="460375" h="171450">
                  <a:moveTo>
                    <a:pt x="288925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288925" y="114300"/>
                  </a:lnTo>
                  <a:lnTo>
                    <a:pt x="288925" y="57150"/>
                  </a:lnTo>
                  <a:close/>
                </a:path>
                <a:path w="460375" h="171450">
                  <a:moveTo>
                    <a:pt x="403225" y="57150"/>
                  </a:moveTo>
                  <a:lnTo>
                    <a:pt x="317500" y="57150"/>
                  </a:lnTo>
                  <a:lnTo>
                    <a:pt x="317500" y="114300"/>
                  </a:lnTo>
                  <a:lnTo>
                    <a:pt x="403225" y="114300"/>
                  </a:lnTo>
                  <a:lnTo>
                    <a:pt x="460375" y="85725"/>
                  </a:lnTo>
                  <a:lnTo>
                    <a:pt x="403225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451472" y="1944065"/>
            <a:ext cx="2465070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2555" indent="-109855">
              <a:lnSpc>
                <a:spcPct val="100000"/>
              </a:lnSpc>
              <a:spcBef>
                <a:spcPts val="105"/>
              </a:spcBef>
              <a:buChar char="•"/>
              <a:tabLst>
                <a:tab pos="122555" algn="l"/>
              </a:tabLst>
            </a:pPr>
            <a:r>
              <a:rPr sz="1400" dirty="0">
                <a:latin typeface="Arial MT"/>
                <a:cs typeface="Arial MT"/>
              </a:rPr>
              <a:t>Inquietud</a:t>
            </a:r>
            <a:r>
              <a:rPr sz="1400" spc="-8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popular</a:t>
            </a:r>
            <a:endParaRPr sz="1400">
              <a:latin typeface="Arial MT"/>
              <a:cs typeface="Arial MT"/>
            </a:endParaRPr>
          </a:p>
          <a:p>
            <a:pPr marL="123189" indent="-110489">
              <a:lnSpc>
                <a:spcPct val="100000"/>
              </a:lnSpc>
              <a:buChar char="•"/>
              <a:tabLst>
                <a:tab pos="123189" algn="l"/>
              </a:tabLst>
            </a:pPr>
            <a:r>
              <a:rPr sz="1400" dirty="0">
                <a:latin typeface="Arial MT"/>
                <a:cs typeface="Arial MT"/>
              </a:rPr>
              <a:t>Oposición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nobleza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clero</a:t>
            </a:r>
            <a:endParaRPr sz="1400">
              <a:latin typeface="Arial MT"/>
              <a:cs typeface="Arial MT"/>
            </a:endParaRPr>
          </a:p>
          <a:p>
            <a:pPr marL="123189" indent="-110489">
              <a:lnSpc>
                <a:spcPct val="100000"/>
              </a:lnSpc>
              <a:buChar char="•"/>
              <a:tabLst>
                <a:tab pos="123189" algn="l"/>
              </a:tabLst>
            </a:pPr>
            <a:r>
              <a:rPr sz="1400" dirty="0">
                <a:latin typeface="Arial MT"/>
                <a:cs typeface="Arial MT"/>
              </a:rPr>
              <a:t>Conspiraciones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b="1" spc="-10" dirty="0">
                <a:latin typeface="Arial"/>
                <a:cs typeface="Arial"/>
              </a:rPr>
              <a:t>Fernando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139946" y="1700783"/>
            <a:ext cx="1711325" cy="523875"/>
          </a:xfrm>
          <a:custGeom>
            <a:avLst/>
            <a:gdLst/>
            <a:ahLst/>
            <a:cxnLst/>
            <a:rect l="l" t="t" r="r" b="b"/>
            <a:pathLst>
              <a:path w="1711325" h="523875">
                <a:moveTo>
                  <a:pt x="0" y="523875"/>
                </a:moveTo>
                <a:lnTo>
                  <a:pt x="1711325" y="523875"/>
                </a:lnTo>
                <a:lnTo>
                  <a:pt x="1711325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256023" y="1728343"/>
            <a:ext cx="155321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i="1" dirty="0">
                <a:latin typeface="Arial"/>
                <a:cs typeface="Arial"/>
              </a:rPr>
              <a:t>Motín</a:t>
            </a:r>
            <a:r>
              <a:rPr sz="1400" b="1" i="1" spc="-4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de</a:t>
            </a:r>
            <a:r>
              <a:rPr sz="1400" b="1" i="1" spc="-35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Aranjuez</a:t>
            </a:r>
            <a:endParaRPr sz="14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1400" spc="-10" dirty="0">
                <a:latin typeface="Arial MT"/>
                <a:cs typeface="Arial MT"/>
              </a:rPr>
              <a:t>(18/3/1808)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374900" y="1687322"/>
            <a:ext cx="1732280" cy="517525"/>
            <a:chOff x="2374900" y="1687322"/>
            <a:chExt cx="1732280" cy="517525"/>
          </a:xfrm>
        </p:grpSpPr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60222" y="1855089"/>
              <a:ext cx="446957" cy="17449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3635883" y="1831086"/>
              <a:ext cx="444500" cy="171450"/>
            </a:xfrm>
            <a:custGeom>
              <a:avLst/>
              <a:gdLst/>
              <a:ahLst/>
              <a:cxnLst/>
              <a:rect l="l" t="t" r="r" b="b"/>
              <a:pathLst>
                <a:path w="444500" h="171450">
                  <a:moveTo>
                    <a:pt x="171450" y="0"/>
                  </a:moveTo>
                  <a:lnTo>
                    <a:pt x="0" y="85725"/>
                  </a:lnTo>
                  <a:lnTo>
                    <a:pt x="171450" y="171450"/>
                  </a:lnTo>
                  <a:lnTo>
                    <a:pt x="171450" y="114300"/>
                  </a:lnTo>
                  <a:lnTo>
                    <a:pt x="142875" y="114300"/>
                  </a:lnTo>
                  <a:lnTo>
                    <a:pt x="142875" y="57150"/>
                  </a:lnTo>
                  <a:lnTo>
                    <a:pt x="171450" y="57150"/>
                  </a:lnTo>
                  <a:lnTo>
                    <a:pt x="171450" y="0"/>
                  </a:lnTo>
                  <a:close/>
                </a:path>
                <a:path w="444500" h="171450">
                  <a:moveTo>
                    <a:pt x="171450" y="57150"/>
                  </a:moveTo>
                  <a:lnTo>
                    <a:pt x="142875" y="57150"/>
                  </a:lnTo>
                  <a:lnTo>
                    <a:pt x="142875" y="114300"/>
                  </a:lnTo>
                  <a:lnTo>
                    <a:pt x="171450" y="114300"/>
                  </a:lnTo>
                  <a:lnTo>
                    <a:pt x="171450" y="57150"/>
                  </a:lnTo>
                  <a:close/>
                </a:path>
                <a:path w="444500" h="171450">
                  <a:moveTo>
                    <a:pt x="444500" y="57150"/>
                  </a:moveTo>
                  <a:lnTo>
                    <a:pt x="171450" y="57150"/>
                  </a:lnTo>
                  <a:lnTo>
                    <a:pt x="171450" y="114300"/>
                  </a:lnTo>
                  <a:lnTo>
                    <a:pt x="444500" y="114300"/>
                  </a:lnTo>
                  <a:lnTo>
                    <a:pt x="444500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374900" y="1687322"/>
              <a:ext cx="1189355" cy="517525"/>
            </a:xfrm>
            <a:custGeom>
              <a:avLst/>
              <a:gdLst/>
              <a:ahLst/>
              <a:cxnLst/>
              <a:rect l="l" t="t" r="r" b="b"/>
              <a:pathLst>
                <a:path w="1189354" h="517525">
                  <a:moveTo>
                    <a:pt x="1189037" y="0"/>
                  </a:moveTo>
                  <a:lnTo>
                    <a:pt x="0" y="0"/>
                  </a:lnTo>
                  <a:lnTo>
                    <a:pt x="0" y="517525"/>
                  </a:lnTo>
                  <a:lnTo>
                    <a:pt x="1189037" y="517525"/>
                  </a:lnTo>
                  <a:lnTo>
                    <a:pt x="11890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2374900" y="1687322"/>
            <a:ext cx="1189355" cy="51752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54305">
              <a:lnSpc>
                <a:spcPct val="100000"/>
              </a:lnSpc>
              <a:spcBef>
                <a:spcPts val="315"/>
              </a:spcBef>
            </a:pPr>
            <a:r>
              <a:rPr sz="1400" b="1" spc="-10" dirty="0">
                <a:latin typeface="Arial"/>
                <a:cs typeface="Arial"/>
              </a:rPr>
              <a:t>Abdicación</a:t>
            </a:r>
            <a:endParaRPr sz="140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Carlos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IV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088514" y="2911475"/>
            <a:ext cx="1847850" cy="517525"/>
          </a:xfrm>
          <a:custGeom>
            <a:avLst/>
            <a:gdLst/>
            <a:ahLst/>
            <a:cxnLst/>
            <a:rect l="l" t="t" r="r" b="b"/>
            <a:pathLst>
              <a:path w="1847850" h="517525">
                <a:moveTo>
                  <a:pt x="1847850" y="0"/>
                </a:moveTo>
                <a:lnTo>
                  <a:pt x="0" y="0"/>
                </a:lnTo>
                <a:lnTo>
                  <a:pt x="0" y="517525"/>
                </a:lnTo>
                <a:lnTo>
                  <a:pt x="1847850" y="517525"/>
                </a:lnTo>
                <a:lnTo>
                  <a:pt x="18478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2210180" y="2938983"/>
            <a:ext cx="167957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Napoleón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árbitro</a:t>
            </a:r>
            <a:r>
              <a:rPr sz="1400" spc="-35" dirty="0">
                <a:latin typeface="Arial MT"/>
                <a:cs typeface="Arial MT"/>
              </a:rPr>
              <a:t> de</a:t>
            </a:r>
            <a:endParaRPr sz="1400">
              <a:latin typeface="Arial MT"/>
              <a:cs typeface="Arial MT"/>
            </a:endParaRPr>
          </a:p>
          <a:p>
            <a:pPr marL="78105">
              <a:lnSpc>
                <a:spcPct val="100000"/>
              </a:lnSpc>
            </a:pPr>
            <a:r>
              <a:rPr sz="1400" dirty="0">
                <a:latin typeface="Arial MT"/>
                <a:cs typeface="Arial MT"/>
              </a:rPr>
              <a:t>la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política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española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01040" y="1753489"/>
            <a:ext cx="1463675" cy="608965"/>
            <a:chOff x="201040" y="1753489"/>
            <a:chExt cx="1463675" cy="608965"/>
          </a:xfrm>
        </p:grpSpPr>
        <p:pic>
          <p:nvPicPr>
            <p:cNvPr id="37" name="object 3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5551" y="1776984"/>
              <a:ext cx="1417319" cy="53340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8411" y="1772412"/>
              <a:ext cx="1415795" cy="589788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204215" y="1756664"/>
              <a:ext cx="1408430" cy="523875"/>
            </a:xfrm>
            <a:custGeom>
              <a:avLst/>
              <a:gdLst/>
              <a:ahLst/>
              <a:cxnLst/>
              <a:rect l="l" t="t" r="r" b="b"/>
              <a:pathLst>
                <a:path w="1408430" h="523875">
                  <a:moveTo>
                    <a:pt x="1408049" y="0"/>
                  </a:moveTo>
                  <a:lnTo>
                    <a:pt x="0" y="0"/>
                  </a:lnTo>
                  <a:lnTo>
                    <a:pt x="0" y="523875"/>
                  </a:lnTo>
                  <a:lnTo>
                    <a:pt x="1408049" y="523875"/>
                  </a:lnTo>
                  <a:lnTo>
                    <a:pt x="1408049" y="0"/>
                  </a:lnTo>
                  <a:close/>
                </a:path>
              </a:pathLst>
            </a:custGeom>
            <a:solidFill>
              <a:srgbClr val="00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04215" y="1756664"/>
              <a:ext cx="1408430" cy="523875"/>
            </a:xfrm>
            <a:custGeom>
              <a:avLst/>
              <a:gdLst/>
              <a:ahLst/>
              <a:cxnLst/>
              <a:rect l="l" t="t" r="r" b="b"/>
              <a:pathLst>
                <a:path w="1408430" h="523875">
                  <a:moveTo>
                    <a:pt x="0" y="523875"/>
                  </a:moveTo>
                  <a:lnTo>
                    <a:pt x="1408049" y="523875"/>
                  </a:lnTo>
                  <a:lnTo>
                    <a:pt x="1408049" y="0"/>
                  </a:lnTo>
                  <a:lnTo>
                    <a:pt x="0" y="0"/>
                  </a:lnTo>
                  <a:lnTo>
                    <a:pt x="0" y="52387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318617" y="1784095"/>
            <a:ext cx="117792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3510" marR="5080" indent="-131445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Abdicaciones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Bayona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3787140" y="2224658"/>
            <a:ext cx="2009139" cy="1144905"/>
            <a:chOff x="3787140" y="2224658"/>
            <a:chExt cx="2009139" cy="1144905"/>
          </a:xfrm>
        </p:grpSpPr>
        <p:pic>
          <p:nvPicPr>
            <p:cNvPr id="43" name="object 4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87140" y="2247899"/>
              <a:ext cx="1263396" cy="1121664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936365" y="2224658"/>
              <a:ext cx="1088390" cy="1031240"/>
            </a:xfrm>
            <a:custGeom>
              <a:avLst/>
              <a:gdLst/>
              <a:ahLst/>
              <a:cxnLst/>
              <a:rect l="l" t="t" r="r" b="b"/>
              <a:pathLst>
                <a:path w="1088389" h="1031239">
                  <a:moveTo>
                    <a:pt x="171450" y="859789"/>
                  </a:moveTo>
                  <a:lnTo>
                    <a:pt x="0" y="945514"/>
                  </a:lnTo>
                  <a:lnTo>
                    <a:pt x="171450" y="1031239"/>
                  </a:lnTo>
                  <a:lnTo>
                    <a:pt x="171450" y="974089"/>
                  </a:lnTo>
                  <a:lnTo>
                    <a:pt x="142875" y="974089"/>
                  </a:lnTo>
                  <a:lnTo>
                    <a:pt x="142875" y="916939"/>
                  </a:lnTo>
                  <a:lnTo>
                    <a:pt x="171450" y="916939"/>
                  </a:lnTo>
                  <a:lnTo>
                    <a:pt x="171450" y="859789"/>
                  </a:lnTo>
                  <a:close/>
                </a:path>
                <a:path w="1088389" h="1031239">
                  <a:moveTo>
                    <a:pt x="171450" y="916939"/>
                  </a:moveTo>
                  <a:lnTo>
                    <a:pt x="142875" y="916939"/>
                  </a:lnTo>
                  <a:lnTo>
                    <a:pt x="142875" y="974089"/>
                  </a:lnTo>
                  <a:lnTo>
                    <a:pt x="171450" y="974089"/>
                  </a:lnTo>
                  <a:lnTo>
                    <a:pt x="171450" y="916939"/>
                  </a:lnTo>
                  <a:close/>
                </a:path>
                <a:path w="1088389" h="1031239">
                  <a:moveTo>
                    <a:pt x="1030732" y="916939"/>
                  </a:moveTo>
                  <a:lnTo>
                    <a:pt x="171450" y="916939"/>
                  </a:lnTo>
                  <a:lnTo>
                    <a:pt x="171450" y="974089"/>
                  </a:lnTo>
                  <a:lnTo>
                    <a:pt x="1087882" y="974089"/>
                  </a:lnTo>
                  <a:lnTo>
                    <a:pt x="1087882" y="945514"/>
                  </a:lnTo>
                  <a:lnTo>
                    <a:pt x="1030732" y="945514"/>
                  </a:lnTo>
                  <a:lnTo>
                    <a:pt x="1030732" y="916939"/>
                  </a:lnTo>
                  <a:close/>
                </a:path>
                <a:path w="1088389" h="1031239">
                  <a:moveTo>
                    <a:pt x="1087882" y="0"/>
                  </a:moveTo>
                  <a:lnTo>
                    <a:pt x="1030732" y="0"/>
                  </a:lnTo>
                  <a:lnTo>
                    <a:pt x="1030732" y="945514"/>
                  </a:lnTo>
                  <a:lnTo>
                    <a:pt x="1059307" y="916939"/>
                  </a:lnTo>
                  <a:lnTo>
                    <a:pt x="1087882" y="916939"/>
                  </a:lnTo>
                  <a:lnTo>
                    <a:pt x="1087882" y="0"/>
                  </a:lnTo>
                  <a:close/>
                </a:path>
                <a:path w="1088389" h="1031239">
                  <a:moveTo>
                    <a:pt x="1087882" y="916939"/>
                  </a:moveTo>
                  <a:lnTo>
                    <a:pt x="1059307" y="916939"/>
                  </a:lnTo>
                  <a:lnTo>
                    <a:pt x="1030732" y="945514"/>
                  </a:lnTo>
                  <a:lnTo>
                    <a:pt x="1087882" y="945514"/>
                  </a:lnTo>
                  <a:lnTo>
                    <a:pt x="1087882" y="916939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139946" y="2412187"/>
              <a:ext cx="1656714" cy="307975"/>
            </a:xfrm>
            <a:custGeom>
              <a:avLst/>
              <a:gdLst/>
              <a:ahLst/>
              <a:cxnLst/>
              <a:rect l="l" t="t" r="r" b="b"/>
              <a:pathLst>
                <a:path w="1656714" h="307975">
                  <a:moveTo>
                    <a:pt x="1656206" y="0"/>
                  </a:moveTo>
                  <a:lnTo>
                    <a:pt x="0" y="0"/>
                  </a:lnTo>
                  <a:lnTo>
                    <a:pt x="0" y="307771"/>
                  </a:lnTo>
                  <a:lnTo>
                    <a:pt x="1656206" y="307771"/>
                  </a:lnTo>
                  <a:lnTo>
                    <a:pt x="16562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4139946" y="2412187"/>
            <a:ext cx="1656714" cy="3079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172720">
              <a:lnSpc>
                <a:spcPct val="100000"/>
              </a:lnSpc>
              <a:spcBef>
                <a:spcPts val="320"/>
              </a:spcBef>
            </a:pPr>
            <a:r>
              <a:rPr sz="1400" b="1" dirty="0">
                <a:latin typeface="Arial"/>
                <a:cs typeface="Arial"/>
              </a:rPr>
              <a:t>Fernando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VII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rey</a:t>
            </a:r>
            <a:endParaRPr sz="140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2339720" y="2361806"/>
            <a:ext cx="1367790" cy="277495"/>
          </a:xfrm>
          <a:custGeom>
            <a:avLst/>
            <a:gdLst/>
            <a:ahLst/>
            <a:cxnLst/>
            <a:rect l="l" t="t" r="r" b="b"/>
            <a:pathLst>
              <a:path w="1367789" h="277494">
                <a:moveTo>
                  <a:pt x="1367535" y="0"/>
                </a:moveTo>
                <a:lnTo>
                  <a:pt x="0" y="0"/>
                </a:lnTo>
                <a:lnTo>
                  <a:pt x="0" y="276999"/>
                </a:lnTo>
                <a:lnTo>
                  <a:pt x="1367535" y="276999"/>
                </a:lnTo>
                <a:lnTo>
                  <a:pt x="13675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2573273" y="2390902"/>
            <a:ext cx="9740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Solicita</a:t>
            </a:r>
            <a:r>
              <a:rPr sz="1200" i="1" spc="-20" dirty="0">
                <a:latin typeface="Arial"/>
                <a:cs typeface="Arial"/>
              </a:rPr>
              <a:t> ayuda</a:t>
            </a:r>
            <a:endParaRPr sz="1200"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4284598" y="2791955"/>
            <a:ext cx="1494790" cy="277495"/>
          </a:xfrm>
          <a:custGeom>
            <a:avLst/>
            <a:gdLst/>
            <a:ahLst/>
            <a:cxnLst/>
            <a:rect l="l" t="t" r="r" b="b"/>
            <a:pathLst>
              <a:path w="1494789" h="277494">
                <a:moveTo>
                  <a:pt x="1494789" y="0"/>
                </a:moveTo>
                <a:lnTo>
                  <a:pt x="0" y="0"/>
                </a:lnTo>
                <a:lnTo>
                  <a:pt x="0" y="276999"/>
                </a:lnTo>
                <a:lnTo>
                  <a:pt x="1494789" y="276999"/>
                </a:lnTo>
                <a:lnTo>
                  <a:pt x="1494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4366005" y="2821051"/>
            <a:ext cx="14046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Pide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reconocimiento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0" y="1700783"/>
            <a:ext cx="9144000" cy="5019675"/>
            <a:chOff x="0" y="1700783"/>
            <a:chExt cx="9144000" cy="5019675"/>
          </a:xfrm>
        </p:grpSpPr>
        <p:pic>
          <p:nvPicPr>
            <p:cNvPr id="52" name="object 5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02808" y="1813559"/>
              <a:ext cx="696467" cy="528827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5851271" y="1877059"/>
              <a:ext cx="520700" cy="438150"/>
            </a:xfrm>
            <a:custGeom>
              <a:avLst/>
              <a:gdLst/>
              <a:ahLst/>
              <a:cxnLst/>
              <a:rect l="l" t="t" r="r" b="b"/>
              <a:pathLst>
                <a:path w="520700" h="438150">
                  <a:moveTo>
                    <a:pt x="231648" y="85725"/>
                  </a:moveTo>
                  <a:lnTo>
                    <a:pt x="231648" y="437641"/>
                  </a:lnTo>
                  <a:lnTo>
                    <a:pt x="520318" y="437641"/>
                  </a:lnTo>
                  <a:lnTo>
                    <a:pt x="520318" y="409066"/>
                  </a:lnTo>
                  <a:lnTo>
                    <a:pt x="288798" y="409066"/>
                  </a:lnTo>
                  <a:lnTo>
                    <a:pt x="260223" y="380491"/>
                  </a:lnTo>
                  <a:lnTo>
                    <a:pt x="288798" y="380491"/>
                  </a:lnTo>
                  <a:lnTo>
                    <a:pt x="288798" y="114300"/>
                  </a:lnTo>
                  <a:lnTo>
                    <a:pt x="260223" y="114300"/>
                  </a:lnTo>
                  <a:lnTo>
                    <a:pt x="231648" y="85725"/>
                  </a:lnTo>
                  <a:close/>
                </a:path>
                <a:path w="520700" h="438150">
                  <a:moveTo>
                    <a:pt x="288798" y="380491"/>
                  </a:moveTo>
                  <a:lnTo>
                    <a:pt x="260223" y="380491"/>
                  </a:lnTo>
                  <a:lnTo>
                    <a:pt x="288798" y="409066"/>
                  </a:lnTo>
                  <a:lnTo>
                    <a:pt x="288798" y="380491"/>
                  </a:lnTo>
                  <a:close/>
                </a:path>
                <a:path w="520700" h="438150">
                  <a:moveTo>
                    <a:pt x="520318" y="380491"/>
                  </a:moveTo>
                  <a:lnTo>
                    <a:pt x="288798" y="380491"/>
                  </a:lnTo>
                  <a:lnTo>
                    <a:pt x="288798" y="409066"/>
                  </a:lnTo>
                  <a:lnTo>
                    <a:pt x="520318" y="409066"/>
                  </a:lnTo>
                  <a:lnTo>
                    <a:pt x="520318" y="380491"/>
                  </a:lnTo>
                  <a:close/>
                </a:path>
                <a:path w="520700" h="438150">
                  <a:moveTo>
                    <a:pt x="171450" y="0"/>
                  </a:moveTo>
                  <a:lnTo>
                    <a:pt x="0" y="85725"/>
                  </a:lnTo>
                  <a:lnTo>
                    <a:pt x="171450" y="171450"/>
                  </a:lnTo>
                  <a:lnTo>
                    <a:pt x="171450" y="114300"/>
                  </a:lnTo>
                  <a:lnTo>
                    <a:pt x="142875" y="114300"/>
                  </a:lnTo>
                  <a:lnTo>
                    <a:pt x="142875" y="57150"/>
                  </a:lnTo>
                  <a:lnTo>
                    <a:pt x="171450" y="57150"/>
                  </a:lnTo>
                  <a:lnTo>
                    <a:pt x="171450" y="0"/>
                  </a:lnTo>
                  <a:close/>
                </a:path>
                <a:path w="520700" h="438150">
                  <a:moveTo>
                    <a:pt x="171450" y="57150"/>
                  </a:moveTo>
                  <a:lnTo>
                    <a:pt x="142875" y="57150"/>
                  </a:lnTo>
                  <a:lnTo>
                    <a:pt x="142875" y="114300"/>
                  </a:lnTo>
                  <a:lnTo>
                    <a:pt x="171450" y="114300"/>
                  </a:lnTo>
                  <a:lnTo>
                    <a:pt x="171450" y="57150"/>
                  </a:lnTo>
                  <a:close/>
                </a:path>
                <a:path w="520700" h="438150">
                  <a:moveTo>
                    <a:pt x="288798" y="57150"/>
                  </a:moveTo>
                  <a:lnTo>
                    <a:pt x="171450" y="57150"/>
                  </a:lnTo>
                  <a:lnTo>
                    <a:pt x="171450" y="114300"/>
                  </a:lnTo>
                  <a:lnTo>
                    <a:pt x="231648" y="114300"/>
                  </a:lnTo>
                  <a:lnTo>
                    <a:pt x="231648" y="85725"/>
                  </a:lnTo>
                  <a:lnTo>
                    <a:pt x="288798" y="85725"/>
                  </a:lnTo>
                  <a:lnTo>
                    <a:pt x="288798" y="57150"/>
                  </a:lnTo>
                  <a:close/>
                </a:path>
                <a:path w="520700" h="438150">
                  <a:moveTo>
                    <a:pt x="288798" y="85725"/>
                  </a:moveTo>
                  <a:lnTo>
                    <a:pt x="231648" y="85725"/>
                  </a:lnTo>
                  <a:lnTo>
                    <a:pt x="260223" y="114300"/>
                  </a:lnTo>
                  <a:lnTo>
                    <a:pt x="288798" y="114300"/>
                  </a:lnTo>
                  <a:lnTo>
                    <a:pt x="288798" y="8572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63039" y="1869947"/>
              <a:ext cx="652272" cy="1356360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1612391" y="1932812"/>
              <a:ext cx="476250" cy="1266190"/>
            </a:xfrm>
            <a:custGeom>
              <a:avLst/>
              <a:gdLst/>
              <a:ahLst/>
              <a:cxnLst/>
              <a:rect l="l" t="t" r="r" b="b"/>
              <a:pathLst>
                <a:path w="476250" h="1266189">
                  <a:moveTo>
                    <a:pt x="282066" y="85725"/>
                  </a:moveTo>
                  <a:lnTo>
                    <a:pt x="282066" y="1266063"/>
                  </a:lnTo>
                  <a:lnTo>
                    <a:pt x="476122" y="1266063"/>
                  </a:lnTo>
                  <a:lnTo>
                    <a:pt x="476122" y="1237488"/>
                  </a:lnTo>
                  <a:lnTo>
                    <a:pt x="339216" y="1237488"/>
                  </a:lnTo>
                  <a:lnTo>
                    <a:pt x="310641" y="1208913"/>
                  </a:lnTo>
                  <a:lnTo>
                    <a:pt x="339216" y="1208913"/>
                  </a:lnTo>
                  <a:lnTo>
                    <a:pt x="339216" y="114300"/>
                  </a:lnTo>
                  <a:lnTo>
                    <a:pt x="310641" y="114300"/>
                  </a:lnTo>
                  <a:lnTo>
                    <a:pt x="282066" y="85725"/>
                  </a:lnTo>
                  <a:close/>
                </a:path>
                <a:path w="476250" h="1266189">
                  <a:moveTo>
                    <a:pt x="339216" y="1208913"/>
                  </a:moveTo>
                  <a:lnTo>
                    <a:pt x="310641" y="1208913"/>
                  </a:lnTo>
                  <a:lnTo>
                    <a:pt x="339216" y="1237488"/>
                  </a:lnTo>
                  <a:lnTo>
                    <a:pt x="339216" y="1208913"/>
                  </a:lnTo>
                  <a:close/>
                </a:path>
                <a:path w="476250" h="1266189">
                  <a:moveTo>
                    <a:pt x="476122" y="1208913"/>
                  </a:moveTo>
                  <a:lnTo>
                    <a:pt x="339216" y="1208913"/>
                  </a:lnTo>
                  <a:lnTo>
                    <a:pt x="339216" y="1237488"/>
                  </a:lnTo>
                  <a:lnTo>
                    <a:pt x="476122" y="1237488"/>
                  </a:lnTo>
                  <a:lnTo>
                    <a:pt x="476122" y="1208913"/>
                  </a:lnTo>
                  <a:close/>
                </a:path>
                <a:path w="476250" h="1266189">
                  <a:moveTo>
                    <a:pt x="171450" y="0"/>
                  </a:moveTo>
                  <a:lnTo>
                    <a:pt x="0" y="85725"/>
                  </a:lnTo>
                  <a:lnTo>
                    <a:pt x="171450" y="171450"/>
                  </a:lnTo>
                  <a:lnTo>
                    <a:pt x="171450" y="114300"/>
                  </a:lnTo>
                  <a:lnTo>
                    <a:pt x="142875" y="114300"/>
                  </a:lnTo>
                  <a:lnTo>
                    <a:pt x="142875" y="57150"/>
                  </a:lnTo>
                  <a:lnTo>
                    <a:pt x="171450" y="57150"/>
                  </a:lnTo>
                  <a:lnTo>
                    <a:pt x="171450" y="0"/>
                  </a:lnTo>
                  <a:close/>
                </a:path>
                <a:path w="476250" h="1266189">
                  <a:moveTo>
                    <a:pt x="171450" y="57150"/>
                  </a:moveTo>
                  <a:lnTo>
                    <a:pt x="142875" y="57150"/>
                  </a:lnTo>
                  <a:lnTo>
                    <a:pt x="142875" y="114300"/>
                  </a:lnTo>
                  <a:lnTo>
                    <a:pt x="171450" y="114300"/>
                  </a:lnTo>
                  <a:lnTo>
                    <a:pt x="171450" y="57150"/>
                  </a:lnTo>
                  <a:close/>
                </a:path>
                <a:path w="476250" h="1266189">
                  <a:moveTo>
                    <a:pt x="339216" y="57150"/>
                  </a:moveTo>
                  <a:lnTo>
                    <a:pt x="171450" y="57150"/>
                  </a:lnTo>
                  <a:lnTo>
                    <a:pt x="171450" y="114300"/>
                  </a:lnTo>
                  <a:lnTo>
                    <a:pt x="282066" y="114300"/>
                  </a:lnTo>
                  <a:lnTo>
                    <a:pt x="282066" y="85725"/>
                  </a:lnTo>
                  <a:lnTo>
                    <a:pt x="339216" y="85725"/>
                  </a:lnTo>
                  <a:lnTo>
                    <a:pt x="339216" y="57150"/>
                  </a:lnTo>
                  <a:close/>
                </a:path>
                <a:path w="476250" h="1266189">
                  <a:moveTo>
                    <a:pt x="339216" y="85725"/>
                  </a:moveTo>
                  <a:lnTo>
                    <a:pt x="282066" y="85725"/>
                  </a:lnTo>
                  <a:lnTo>
                    <a:pt x="310641" y="114300"/>
                  </a:lnTo>
                  <a:lnTo>
                    <a:pt x="339216" y="114300"/>
                  </a:lnTo>
                  <a:lnTo>
                    <a:pt x="339216" y="8572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879080" y="1725167"/>
              <a:ext cx="348996" cy="598931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7942706" y="1700783"/>
              <a:ext cx="171450" cy="424180"/>
            </a:xfrm>
            <a:custGeom>
              <a:avLst/>
              <a:gdLst/>
              <a:ahLst/>
              <a:cxnLst/>
              <a:rect l="l" t="t" r="r" b="b"/>
              <a:pathLst>
                <a:path w="171450" h="424180">
                  <a:moveTo>
                    <a:pt x="57150" y="252221"/>
                  </a:moveTo>
                  <a:lnTo>
                    <a:pt x="0" y="252221"/>
                  </a:lnTo>
                  <a:lnTo>
                    <a:pt x="85725" y="423671"/>
                  </a:lnTo>
                  <a:lnTo>
                    <a:pt x="157162" y="280796"/>
                  </a:lnTo>
                  <a:lnTo>
                    <a:pt x="57150" y="280796"/>
                  </a:lnTo>
                  <a:lnTo>
                    <a:pt x="57150" y="252221"/>
                  </a:lnTo>
                  <a:close/>
                </a:path>
                <a:path w="171450" h="424180">
                  <a:moveTo>
                    <a:pt x="114300" y="0"/>
                  </a:moveTo>
                  <a:lnTo>
                    <a:pt x="57150" y="0"/>
                  </a:lnTo>
                  <a:lnTo>
                    <a:pt x="57150" y="280796"/>
                  </a:lnTo>
                  <a:lnTo>
                    <a:pt x="114300" y="280796"/>
                  </a:lnTo>
                  <a:lnTo>
                    <a:pt x="114300" y="0"/>
                  </a:lnTo>
                  <a:close/>
                </a:path>
                <a:path w="171450" h="424180">
                  <a:moveTo>
                    <a:pt x="171450" y="252221"/>
                  </a:moveTo>
                  <a:lnTo>
                    <a:pt x="114300" y="252221"/>
                  </a:lnTo>
                  <a:lnTo>
                    <a:pt x="114300" y="280796"/>
                  </a:lnTo>
                  <a:lnTo>
                    <a:pt x="157162" y="280796"/>
                  </a:lnTo>
                  <a:lnTo>
                    <a:pt x="171450" y="252221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0" y="5300662"/>
              <a:ext cx="9144000" cy="1419225"/>
            </a:xfrm>
            <a:custGeom>
              <a:avLst/>
              <a:gdLst/>
              <a:ahLst/>
              <a:cxnLst/>
              <a:rect l="l" t="t" r="r" b="b"/>
              <a:pathLst>
                <a:path w="9144000" h="1419225">
                  <a:moveTo>
                    <a:pt x="9144000" y="0"/>
                  </a:moveTo>
                  <a:lnTo>
                    <a:pt x="0" y="0"/>
                  </a:lnTo>
                  <a:lnTo>
                    <a:pt x="0" y="1419225"/>
                  </a:lnTo>
                  <a:lnTo>
                    <a:pt x="9144000" y="141922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78739" y="5412130"/>
            <a:ext cx="89865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1800" b="1" i="1" spc="2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Alteza</a:t>
            </a:r>
            <a:r>
              <a:rPr sz="1800" b="1" i="1" spc="2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real</a:t>
            </a:r>
            <a:r>
              <a:rPr sz="1800" b="1" i="1" spc="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1800" b="1" i="1" spc="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Príncipe</a:t>
            </a:r>
            <a:r>
              <a:rPr sz="1800" b="1" i="1" spc="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b="1" i="1" spc="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Asturias</a:t>
            </a:r>
            <a:r>
              <a:rPr sz="1800" b="1" i="1" spc="2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1800" b="1" i="1" spc="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adhiere</a:t>
            </a:r>
            <a:r>
              <a:rPr sz="1800" b="1" i="1" spc="2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i="1" spc="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800" b="1" i="1" spc="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cesión</a:t>
            </a:r>
            <a:r>
              <a:rPr sz="1800" b="1" i="1" spc="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hecha</a:t>
            </a:r>
            <a:r>
              <a:rPr sz="1800" b="1" i="1" spc="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1800" b="1" i="1" spc="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1800" b="1" i="1" spc="2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rey</a:t>
            </a:r>
            <a:r>
              <a:rPr sz="1800" b="1" i="1" spc="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Carlos</a:t>
            </a:r>
            <a:r>
              <a:rPr sz="1800" b="1" i="1" spc="2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b="1" i="1" spc="2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spc="-25" dirty="0">
                <a:solidFill>
                  <a:srgbClr val="FFFFFF"/>
                </a:solidFill>
                <a:latin typeface="Calibri"/>
                <a:cs typeface="Calibri"/>
              </a:rPr>
              <a:t>sus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derechos</a:t>
            </a:r>
            <a:r>
              <a:rPr sz="1800" b="1" i="1" spc="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1800" b="1" i="1" spc="2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trono</a:t>
            </a:r>
            <a:r>
              <a:rPr sz="1800" b="1" i="1" spc="2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b="1" i="1" spc="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España</a:t>
            </a:r>
            <a:r>
              <a:rPr sz="1800" b="1" i="1" spc="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800" b="1" i="1" spc="2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b="1" i="1" spc="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1800" b="1" i="1" spc="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Indias</a:t>
            </a:r>
            <a:r>
              <a:rPr sz="1800" b="1" i="1" spc="2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1800" b="1" i="1" spc="25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favor</a:t>
            </a:r>
            <a:r>
              <a:rPr sz="1800" b="1" i="1" spc="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b="1" i="1" spc="2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1800" b="1" i="1" spc="2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Majestad</a:t>
            </a:r>
            <a:r>
              <a:rPr sz="1800" b="1" i="1" spc="25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1800" b="1" i="1" spc="2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Emperador</a:t>
            </a:r>
            <a:r>
              <a:rPr sz="1800" b="1" i="1" spc="2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b="1" i="1" spc="2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spc="-25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Franceses,</a:t>
            </a:r>
            <a:r>
              <a:rPr sz="1800" b="1" i="1" spc="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Rey</a:t>
            </a:r>
            <a:r>
              <a:rPr sz="1800" b="1" i="1" spc="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b="1" i="1" spc="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Italia</a:t>
            </a:r>
            <a:r>
              <a:rPr sz="1800" b="1" i="1" spc="1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800" b="1" i="1" spc="1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protector</a:t>
            </a:r>
            <a:r>
              <a:rPr sz="1800" b="1" i="1" spc="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b="1" i="1" spc="1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800" b="1" i="1" spc="1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Confederación</a:t>
            </a:r>
            <a:r>
              <a:rPr sz="1800" b="1" i="1" spc="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1800" b="1" i="1" spc="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Rhin,</a:t>
            </a:r>
            <a:r>
              <a:rPr sz="1800" b="1" i="1" spc="1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800" b="1" i="1" spc="1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renuncia</a:t>
            </a:r>
            <a:r>
              <a:rPr sz="1800" b="1" i="1" spc="1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1800" b="1" i="1" spc="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cuanto</a:t>
            </a:r>
            <a:r>
              <a:rPr sz="1800" b="1" i="1" spc="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spc="-25" dirty="0">
                <a:solidFill>
                  <a:srgbClr val="FFFFFF"/>
                </a:solidFill>
                <a:latin typeface="Calibri"/>
                <a:cs typeface="Calibri"/>
              </a:rPr>
              <a:t>sea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menester</a:t>
            </a:r>
            <a:r>
              <a:rPr sz="18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18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derechos</a:t>
            </a:r>
            <a:r>
              <a:rPr sz="18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18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tiene</a:t>
            </a:r>
            <a:r>
              <a:rPr sz="18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como</a:t>
            </a:r>
            <a:r>
              <a:rPr sz="1800" b="1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príncipe</a:t>
            </a:r>
            <a:r>
              <a:rPr sz="18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Asturias</a:t>
            </a:r>
            <a:r>
              <a:rPr sz="18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dicha</a:t>
            </a:r>
            <a:r>
              <a:rPr sz="1800" b="1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corona</a:t>
            </a:r>
            <a:r>
              <a:rPr sz="18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FFFFFF"/>
                </a:solidFill>
                <a:latin typeface="Calibri"/>
                <a:cs typeface="Calibri"/>
              </a:rPr>
              <a:t>(...)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60" name="object 6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2900" y="3416046"/>
            <a:ext cx="2800858" cy="20292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7792" y="2247900"/>
            <a:ext cx="173736" cy="6858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883661" y="2224658"/>
            <a:ext cx="171450" cy="683260"/>
          </a:xfrm>
          <a:custGeom>
            <a:avLst/>
            <a:gdLst/>
            <a:ahLst/>
            <a:cxnLst/>
            <a:rect l="l" t="t" r="r" b="b"/>
            <a:pathLst>
              <a:path w="171450" h="683260">
                <a:moveTo>
                  <a:pt x="57150" y="511301"/>
                </a:moveTo>
                <a:lnTo>
                  <a:pt x="0" y="511301"/>
                </a:lnTo>
                <a:lnTo>
                  <a:pt x="85725" y="682751"/>
                </a:lnTo>
                <a:lnTo>
                  <a:pt x="157162" y="539876"/>
                </a:lnTo>
                <a:lnTo>
                  <a:pt x="57150" y="539876"/>
                </a:lnTo>
                <a:lnTo>
                  <a:pt x="57150" y="511301"/>
                </a:lnTo>
                <a:close/>
              </a:path>
              <a:path w="171450" h="683260">
                <a:moveTo>
                  <a:pt x="114300" y="0"/>
                </a:moveTo>
                <a:lnTo>
                  <a:pt x="57150" y="0"/>
                </a:lnTo>
                <a:lnTo>
                  <a:pt x="57150" y="539876"/>
                </a:lnTo>
                <a:lnTo>
                  <a:pt x="114300" y="539876"/>
                </a:lnTo>
                <a:lnTo>
                  <a:pt x="114300" y="0"/>
                </a:lnTo>
                <a:close/>
              </a:path>
              <a:path w="171450" h="683260">
                <a:moveTo>
                  <a:pt x="171450" y="511301"/>
                </a:moveTo>
                <a:lnTo>
                  <a:pt x="114300" y="511301"/>
                </a:lnTo>
                <a:lnTo>
                  <a:pt x="114300" y="539876"/>
                </a:lnTo>
                <a:lnTo>
                  <a:pt x="157162" y="539876"/>
                </a:lnTo>
                <a:lnTo>
                  <a:pt x="171450" y="511301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2875" y="333375"/>
            <a:ext cx="8893175" cy="0"/>
          </a:xfrm>
          <a:custGeom>
            <a:avLst/>
            <a:gdLst/>
            <a:ahLst/>
            <a:cxnLst/>
            <a:rect l="l" t="t" r="r" b="b"/>
            <a:pathLst>
              <a:path w="8893175">
                <a:moveTo>
                  <a:pt x="0" y="0"/>
                </a:moveTo>
                <a:lnTo>
                  <a:pt x="8893175" y="0"/>
                </a:lnTo>
              </a:path>
            </a:pathLst>
          </a:custGeom>
          <a:ln w="9525">
            <a:solidFill>
              <a:srgbClr val="B400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8188" y="65023"/>
            <a:ext cx="386905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1.-</a:t>
            </a:r>
            <a:r>
              <a:rPr spc="-35" dirty="0"/>
              <a:t> </a:t>
            </a:r>
            <a:r>
              <a:rPr dirty="0"/>
              <a:t>LA</a:t>
            </a:r>
            <a:r>
              <a:rPr spc="-40" dirty="0"/>
              <a:t> </a:t>
            </a:r>
            <a:r>
              <a:rPr dirty="0"/>
              <a:t>OCUPACIÓN</a:t>
            </a:r>
            <a:r>
              <a:rPr spc="30" dirty="0"/>
              <a:t> </a:t>
            </a:r>
            <a:r>
              <a:rPr spc="-10" dirty="0"/>
              <a:t>NAPOLEÓNICA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950" y="333375"/>
            <a:ext cx="3279648" cy="35394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86639" y="360426"/>
            <a:ext cx="316547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1.2.</a:t>
            </a: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7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ocupación</a:t>
            </a:r>
            <a:r>
              <a:rPr sz="17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FFFFFF"/>
                </a:solidFill>
                <a:latin typeface="Arial"/>
                <a:cs typeface="Arial"/>
              </a:rPr>
              <a:t>napoleónica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2741" y="831913"/>
            <a:ext cx="2196465" cy="558800"/>
            <a:chOff x="102741" y="831913"/>
            <a:chExt cx="2196465" cy="558800"/>
          </a:xfrm>
        </p:grpSpPr>
        <p:sp>
          <p:nvSpPr>
            <p:cNvPr id="9" name="object 9"/>
            <p:cNvSpPr/>
            <p:nvPr/>
          </p:nvSpPr>
          <p:spPr>
            <a:xfrm>
              <a:off x="107504" y="836675"/>
              <a:ext cx="2186940" cy="549275"/>
            </a:xfrm>
            <a:custGeom>
              <a:avLst/>
              <a:gdLst/>
              <a:ahLst/>
              <a:cxnLst/>
              <a:rect l="l" t="t" r="r" b="b"/>
              <a:pathLst>
                <a:path w="2186940" h="549275">
                  <a:moveTo>
                    <a:pt x="2186559" y="0"/>
                  </a:moveTo>
                  <a:lnTo>
                    <a:pt x="0" y="0"/>
                  </a:lnTo>
                  <a:lnTo>
                    <a:pt x="0" y="549275"/>
                  </a:lnTo>
                  <a:lnTo>
                    <a:pt x="2186559" y="549275"/>
                  </a:lnTo>
                  <a:lnTo>
                    <a:pt x="2186559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504" y="836675"/>
              <a:ext cx="2186940" cy="549275"/>
            </a:xfrm>
            <a:custGeom>
              <a:avLst/>
              <a:gdLst/>
              <a:ahLst/>
              <a:cxnLst/>
              <a:rect l="l" t="t" r="r" b="b"/>
              <a:pathLst>
                <a:path w="2186940" h="549275">
                  <a:moveTo>
                    <a:pt x="0" y="549275"/>
                  </a:moveTo>
                  <a:lnTo>
                    <a:pt x="2186559" y="549275"/>
                  </a:lnTo>
                  <a:lnTo>
                    <a:pt x="2186559" y="0"/>
                  </a:lnTo>
                  <a:lnTo>
                    <a:pt x="0" y="0"/>
                  </a:lnTo>
                  <a:lnTo>
                    <a:pt x="0" y="549275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54279" y="865378"/>
            <a:ext cx="17684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3380" marR="5080" indent="-361315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latin typeface="Arial"/>
                <a:cs typeface="Arial"/>
              </a:rPr>
              <a:t>Política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de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i="1" spc="-10" dirty="0">
                <a:latin typeface="Arial"/>
                <a:cs typeface="Arial"/>
              </a:rPr>
              <a:t>bloqueo continental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221483" y="935736"/>
            <a:ext cx="822325" cy="349250"/>
            <a:chOff x="2221483" y="935736"/>
            <a:chExt cx="822325" cy="34925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44851" y="935736"/>
              <a:ext cx="798576" cy="34899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221483" y="999363"/>
              <a:ext cx="622300" cy="171450"/>
            </a:xfrm>
            <a:custGeom>
              <a:avLst/>
              <a:gdLst/>
              <a:ahLst/>
              <a:cxnLst/>
              <a:rect l="l" t="t" r="r" b="b"/>
              <a:pathLst>
                <a:path w="622300" h="171450">
                  <a:moveTo>
                    <a:pt x="450850" y="0"/>
                  </a:moveTo>
                  <a:lnTo>
                    <a:pt x="450850" y="171450"/>
                  </a:lnTo>
                  <a:lnTo>
                    <a:pt x="565150" y="114300"/>
                  </a:lnTo>
                  <a:lnTo>
                    <a:pt x="479425" y="114300"/>
                  </a:lnTo>
                  <a:lnTo>
                    <a:pt x="479425" y="57150"/>
                  </a:lnTo>
                  <a:lnTo>
                    <a:pt x="565150" y="57150"/>
                  </a:lnTo>
                  <a:lnTo>
                    <a:pt x="450850" y="0"/>
                  </a:lnTo>
                  <a:close/>
                </a:path>
                <a:path w="622300" h="171450">
                  <a:moveTo>
                    <a:pt x="45085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450850" y="114300"/>
                  </a:lnTo>
                  <a:lnTo>
                    <a:pt x="450850" y="57150"/>
                  </a:lnTo>
                  <a:close/>
                </a:path>
                <a:path w="622300" h="171450">
                  <a:moveTo>
                    <a:pt x="565150" y="57150"/>
                  </a:moveTo>
                  <a:lnTo>
                    <a:pt x="479425" y="57150"/>
                  </a:lnTo>
                  <a:lnTo>
                    <a:pt x="479425" y="114300"/>
                  </a:lnTo>
                  <a:lnTo>
                    <a:pt x="565150" y="114300"/>
                  </a:lnTo>
                  <a:lnTo>
                    <a:pt x="622300" y="85725"/>
                  </a:lnTo>
                  <a:lnTo>
                    <a:pt x="565150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869819" y="791971"/>
            <a:ext cx="1705610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MT"/>
                <a:cs typeface="Arial MT"/>
              </a:rPr>
              <a:t>Necesidad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ocupar </a:t>
            </a:r>
            <a:r>
              <a:rPr sz="1400" b="1" dirty="0">
                <a:latin typeface="Arial"/>
                <a:cs typeface="Arial"/>
              </a:rPr>
              <a:t>Portugal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(aliado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spc="-25" dirty="0">
                <a:latin typeface="Arial MT"/>
                <a:cs typeface="Arial MT"/>
              </a:rPr>
              <a:t>de </a:t>
            </a:r>
            <a:r>
              <a:rPr sz="1400" b="1" spc="-10" dirty="0">
                <a:latin typeface="Arial"/>
                <a:cs typeface="Arial"/>
              </a:rPr>
              <a:t>Inglaterra</a:t>
            </a:r>
            <a:r>
              <a:rPr sz="1400" spc="-10" dirty="0">
                <a:latin typeface="Arial MT"/>
                <a:cs typeface="Arial MT"/>
              </a:rPr>
              <a:t>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828794" y="746086"/>
            <a:ext cx="1903730" cy="739140"/>
          </a:xfrm>
          <a:custGeom>
            <a:avLst/>
            <a:gdLst/>
            <a:ahLst/>
            <a:cxnLst/>
            <a:rect l="l" t="t" r="r" b="b"/>
            <a:pathLst>
              <a:path w="1903729" h="739140">
                <a:moveTo>
                  <a:pt x="0" y="738670"/>
                </a:moveTo>
                <a:lnTo>
                  <a:pt x="1903476" y="738670"/>
                </a:lnTo>
                <a:lnTo>
                  <a:pt x="1903476" y="0"/>
                </a:lnTo>
                <a:lnTo>
                  <a:pt x="0" y="0"/>
                </a:lnTo>
                <a:lnTo>
                  <a:pt x="0" y="738670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204205" y="773430"/>
            <a:ext cx="1230630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-3810" algn="ctr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Tratado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de </a:t>
            </a:r>
            <a:r>
              <a:rPr sz="1400" b="1" spc="-10" dirty="0">
                <a:latin typeface="Arial"/>
                <a:cs typeface="Arial"/>
              </a:rPr>
              <a:t>Fontainebleau </a:t>
            </a:r>
            <a:r>
              <a:rPr sz="1400" spc="-10" dirty="0">
                <a:latin typeface="Arial MT"/>
                <a:cs typeface="Arial MT"/>
              </a:rPr>
              <a:t>(1807)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499990" y="543864"/>
            <a:ext cx="4469765" cy="1179195"/>
            <a:chOff x="4499990" y="543864"/>
            <a:chExt cx="4469765" cy="1179195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23231" y="955548"/>
              <a:ext cx="637032" cy="34747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499990" y="1018413"/>
              <a:ext cx="460375" cy="171450"/>
            </a:xfrm>
            <a:custGeom>
              <a:avLst/>
              <a:gdLst/>
              <a:ahLst/>
              <a:cxnLst/>
              <a:rect l="l" t="t" r="r" b="b"/>
              <a:pathLst>
                <a:path w="460375" h="171450">
                  <a:moveTo>
                    <a:pt x="288925" y="0"/>
                  </a:moveTo>
                  <a:lnTo>
                    <a:pt x="288925" y="171450"/>
                  </a:lnTo>
                  <a:lnTo>
                    <a:pt x="403225" y="114300"/>
                  </a:lnTo>
                  <a:lnTo>
                    <a:pt x="317500" y="114300"/>
                  </a:lnTo>
                  <a:lnTo>
                    <a:pt x="317500" y="57150"/>
                  </a:lnTo>
                  <a:lnTo>
                    <a:pt x="403225" y="57150"/>
                  </a:lnTo>
                  <a:lnTo>
                    <a:pt x="288925" y="0"/>
                  </a:lnTo>
                  <a:close/>
                </a:path>
                <a:path w="460375" h="171450">
                  <a:moveTo>
                    <a:pt x="288925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288925" y="114300"/>
                  </a:lnTo>
                  <a:lnTo>
                    <a:pt x="288925" y="57150"/>
                  </a:lnTo>
                  <a:close/>
                </a:path>
                <a:path w="460375" h="171450">
                  <a:moveTo>
                    <a:pt x="403225" y="57150"/>
                  </a:moveTo>
                  <a:lnTo>
                    <a:pt x="317500" y="57150"/>
                  </a:lnTo>
                  <a:lnTo>
                    <a:pt x="317500" y="114300"/>
                  </a:lnTo>
                  <a:lnTo>
                    <a:pt x="403225" y="114300"/>
                  </a:lnTo>
                  <a:lnTo>
                    <a:pt x="460375" y="85725"/>
                  </a:lnTo>
                  <a:lnTo>
                    <a:pt x="403225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980173" y="548627"/>
              <a:ext cx="1984375" cy="1169670"/>
            </a:xfrm>
            <a:custGeom>
              <a:avLst/>
              <a:gdLst/>
              <a:ahLst/>
              <a:cxnLst/>
              <a:rect l="l" t="t" r="r" b="b"/>
              <a:pathLst>
                <a:path w="1984375" h="1169670">
                  <a:moveTo>
                    <a:pt x="0" y="1169555"/>
                  </a:moveTo>
                  <a:lnTo>
                    <a:pt x="1984375" y="1169555"/>
                  </a:lnTo>
                  <a:lnTo>
                    <a:pt x="1984375" y="0"/>
                  </a:lnTo>
                  <a:lnTo>
                    <a:pt x="0" y="0"/>
                  </a:lnTo>
                  <a:lnTo>
                    <a:pt x="0" y="1169555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060183" y="575818"/>
            <a:ext cx="1869439" cy="1092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2700" indent="110489">
              <a:lnSpc>
                <a:spcPct val="100000"/>
              </a:lnSpc>
              <a:spcBef>
                <a:spcPts val="105"/>
              </a:spcBef>
              <a:buChar char="•"/>
              <a:tabLst>
                <a:tab pos="123189" algn="l"/>
              </a:tabLst>
            </a:pPr>
            <a:r>
              <a:rPr sz="1400" dirty="0">
                <a:latin typeface="Arial MT"/>
                <a:cs typeface="Arial MT"/>
              </a:rPr>
              <a:t>Reparto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Portugal</a:t>
            </a:r>
            <a:r>
              <a:rPr sz="1400" spc="-50" dirty="0">
                <a:latin typeface="Arial MT"/>
                <a:cs typeface="Arial MT"/>
              </a:rPr>
              <a:t> y </a:t>
            </a:r>
            <a:r>
              <a:rPr sz="1400" dirty="0">
                <a:latin typeface="Arial MT"/>
                <a:cs typeface="Arial MT"/>
              </a:rPr>
              <a:t>sus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colonias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(Godoy </a:t>
            </a:r>
            <a:r>
              <a:rPr sz="1400" dirty="0">
                <a:latin typeface="Arial MT"/>
                <a:cs typeface="Arial MT"/>
              </a:rPr>
              <a:t>recibiría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un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principado)</a:t>
            </a:r>
            <a:endParaRPr sz="1400">
              <a:latin typeface="Arial MT"/>
              <a:cs typeface="Arial MT"/>
            </a:endParaRPr>
          </a:p>
          <a:p>
            <a:pPr marL="12700" marR="5080" indent="110489">
              <a:lnSpc>
                <a:spcPct val="100000"/>
              </a:lnSpc>
              <a:buFont typeface="Arial MT"/>
              <a:buChar char="•"/>
              <a:tabLst>
                <a:tab pos="123189" algn="l"/>
              </a:tabLst>
            </a:pPr>
            <a:r>
              <a:rPr sz="1400" b="1" dirty="0">
                <a:latin typeface="Arial"/>
                <a:cs typeface="Arial"/>
              </a:rPr>
              <a:t>Paso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tropas </a:t>
            </a:r>
            <a:r>
              <a:rPr sz="1400" b="1" dirty="0">
                <a:latin typeface="Arial"/>
                <a:cs typeface="Arial"/>
              </a:rPr>
              <a:t>francesas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por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España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588252" y="975360"/>
            <a:ext cx="660400" cy="349250"/>
            <a:chOff x="6588252" y="975360"/>
            <a:chExt cx="660400" cy="349250"/>
          </a:xfrm>
        </p:grpSpPr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12636" y="975360"/>
              <a:ext cx="635507" cy="34899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588252" y="1038987"/>
              <a:ext cx="460375" cy="171450"/>
            </a:xfrm>
            <a:custGeom>
              <a:avLst/>
              <a:gdLst/>
              <a:ahLst/>
              <a:cxnLst/>
              <a:rect l="l" t="t" r="r" b="b"/>
              <a:pathLst>
                <a:path w="460375" h="171450">
                  <a:moveTo>
                    <a:pt x="288925" y="0"/>
                  </a:moveTo>
                  <a:lnTo>
                    <a:pt x="288925" y="171450"/>
                  </a:lnTo>
                  <a:lnTo>
                    <a:pt x="403225" y="114300"/>
                  </a:lnTo>
                  <a:lnTo>
                    <a:pt x="317500" y="114300"/>
                  </a:lnTo>
                  <a:lnTo>
                    <a:pt x="317500" y="57150"/>
                  </a:lnTo>
                  <a:lnTo>
                    <a:pt x="403225" y="57150"/>
                  </a:lnTo>
                  <a:lnTo>
                    <a:pt x="288925" y="0"/>
                  </a:lnTo>
                  <a:close/>
                </a:path>
                <a:path w="460375" h="171450">
                  <a:moveTo>
                    <a:pt x="288925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288925" y="114300"/>
                  </a:lnTo>
                  <a:lnTo>
                    <a:pt x="288925" y="57150"/>
                  </a:lnTo>
                  <a:close/>
                </a:path>
                <a:path w="460375" h="171450">
                  <a:moveTo>
                    <a:pt x="403225" y="57150"/>
                  </a:moveTo>
                  <a:lnTo>
                    <a:pt x="317500" y="57150"/>
                  </a:lnTo>
                  <a:lnTo>
                    <a:pt x="317500" y="114300"/>
                  </a:lnTo>
                  <a:lnTo>
                    <a:pt x="403225" y="114300"/>
                  </a:lnTo>
                  <a:lnTo>
                    <a:pt x="460375" y="85725"/>
                  </a:lnTo>
                  <a:lnTo>
                    <a:pt x="403225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451472" y="1944065"/>
            <a:ext cx="2465070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2555" indent="-109855">
              <a:lnSpc>
                <a:spcPct val="100000"/>
              </a:lnSpc>
              <a:spcBef>
                <a:spcPts val="105"/>
              </a:spcBef>
              <a:buChar char="•"/>
              <a:tabLst>
                <a:tab pos="122555" algn="l"/>
              </a:tabLst>
            </a:pPr>
            <a:r>
              <a:rPr sz="1400" dirty="0">
                <a:latin typeface="Arial MT"/>
                <a:cs typeface="Arial MT"/>
              </a:rPr>
              <a:t>Inquietud</a:t>
            </a:r>
            <a:r>
              <a:rPr sz="1400" spc="-8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popular</a:t>
            </a:r>
            <a:endParaRPr sz="1400">
              <a:latin typeface="Arial MT"/>
              <a:cs typeface="Arial MT"/>
            </a:endParaRPr>
          </a:p>
          <a:p>
            <a:pPr marL="123189" indent="-110489">
              <a:lnSpc>
                <a:spcPct val="100000"/>
              </a:lnSpc>
              <a:buChar char="•"/>
              <a:tabLst>
                <a:tab pos="123189" algn="l"/>
              </a:tabLst>
            </a:pPr>
            <a:r>
              <a:rPr sz="1400" dirty="0">
                <a:latin typeface="Arial MT"/>
                <a:cs typeface="Arial MT"/>
              </a:rPr>
              <a:t>Oposición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nobleza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clero</a:t>
            </a:r>
            <a:endParaRPr sz="1400">
              <a:latin typeface="Arial MT"/>
              <a:cs typeface="Arial MT"/>
            </a:endParaRPr>
          </a:p>
          <a:p>
            <a:pPr marL="123189" indent="-110489">
              <a:lnSpc>
                <a:spcPct val="100000"/>
              </a:lnSpc>
              <a:buChar char="•"/>
              <a:tabLst>
                <a:tab pos="123189" algn="l"/>
              </a:tabLst>
            </a:pPr>
            <a:r>
              <a:rPr sz="1400" dirty="0">
                <a:latin typeface="Arial MT"/>
                <a:cs typeface="Arial MT"/>
              </a:rPr>
              <a:t>Conspiraciones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b="1" spc="-10" dirty="0">
                <a:latin typeface="Arial"/>
                <a:cs typeface="Arial"/>
              </a:rPr>
              <a:t>Fernando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139946" y="1700783"/>
            <a:ext cx="1711325" cy="523875"/>
          </a:xfrm>
          <a:custGeom>
            <a:avLst/>
            <a:gdLst/>
            <a:ahLst/>
            <a:cxnLst/>
            <a:rect l="l" t="t" r="r" b="b"/>
            <a:pathLst>
              <a:path w="1711325" h="523875">
                <a:moveTo>
                  <a:pt x="0" y="523875"/>
                </a:moveTo>
                <a:lnTo>
                  <a:pt x="1711325" y="523875"/>
                </a:lnTo>
                <a:lnTo>
                  <a:pt x="1711325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256023" y="1728343"/>
            <a:ext cx="155321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i="1" dirty="0">
                <a:latin typeface="Arial"/>
                <a:cs typeface="Arial"/>
              </a:rPr>
              <a:t>Motín</a:t>
            </a:r>
            <a:r>
              <a:rPr sz="1400" b="1" i="1" spc="-4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de</a:t>
            </a:r>
            <a:r>
              <a:rPr sz="1400" b="1" i="1" spc="-35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Aranjuez</a:t>
            </a:r>
            <a:endParaRPr sz="14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1400" spc="-10" dirty="0">
                <a:latin typeface="Arial MT"/>
                <a:cs typeface="Arial MT"/>
              </a:rPr>
              <a:t>(18/3/1808)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374900" y="1687322"/>
            <a:ext cx="1732280" cy="517525"/>
            <a:chOff x="2374900" y="1687322"/>
            <a:chExt cx="1732280" cy="517525"/>
          </a:xfrm>
        </p:grpSpPr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60222" y="1855089"/>
              <a:ext cx="446957" cy="17449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3635883" y="1831086"/>
              <a:ext cx="444500" cy="171450"/>
            </a:xfrm>
            <a:custGeom>
              <a:avLst/>
              <a:gdLst/>
              <a:ahLst/>
              <a:cxnLst/>
              <a:rect l="l" t="t" r="r" b="b"/>
              <a:pathLst>
                <a:path w="444500" h="171450">
                  <a:moveTo>
                    <a:pt x="171450" y="0"/>
                  </a:moveTo>
                  <a:lnTo>
                    <a:pt x="0" y="85725"/>
                  </a:lnTo>
                  <a:lnTo>
                    <a:pt x="171450" y="171450"/>
                  </a:lnTo>
                  <a:lnTo>
                    <a:pt x="171450" y="114300"/>
                  </a:lnTo>
                  <a:lnTo>
                    <a:pt x="142875" y="114300"/>
                  </a:lnTo>
                  <a:lnTo>
                    <a:pt x="142875" y="57150"/>
                  </a:lnTo>
                  <a:lnTo>
                    <a:pt x="171450" y="57150"/>
                  </a:lnTo>
                  <a:lnTo>
                    <a:pt x="171450" y="0"/>
                  </a:lnTo>
                  <a:close/>
                </a:path>
                <a:path w="444500" h="171450">
                  <a:moveTo>
                    <a:pt x="171450" y="57150"/>
                  </a:moveTo>
                  <a:lnTo>
                    <a:pt x="142875" y="57150"/>
                  </a:lnTo>
                  <a:lnTo>
                    <a:pt x="142875" y="114300"/>
                  </a:lnTo>
                  <a:lnTo>
                    <a:pt x="171450" y="114300"/>
                  </a:lnTo>
                  <a:lnTo>
                    <a:pt x="171450" y="57150"/>
                  </a:lnTo>
                  <a:close/>
                </a:path>
                <a:path w="444500" h="171450">
                  <a:moveTo>
                    <a:pt x="444500" y="57150"/>
                  </a:moveTo>
                  <a:lnTo>
                    <a:pt x="171450" y="57150"/>
                  </a:lnTo>
                  <a:lnTo>
                    <a:pt x="171450" y="114300"/>
                  </a:lnTo>
                  <a:lnTo>
                    <a:pt x="444500" y="114300"/>
                  </a:lnTo>
                  <a:lnTo>
                    <a:pt x="444500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374900" y="1687322"/>
              <a:ext cx="1189355" cy="517525"/>
            </a:xfrm>
            <a:custGeom>
              <a:avLst/>
              <a:gdLst/>
              <a:ahLst/>
              <a:cxnLst/>
              <a:rect l="l" t="t" r="r" b="b"/>
              <a:pathLst>
                <a:path w="1189354" h="517525">
                  <a:moveTo>
                    <a:pt x="1189037" y="0"/>
                  </a:moveTo>
                  <a:lnTo>
                    <a:pt x="0" y="0"/>
                  </a:lnTo>
                  <a:lnTo>
                    <a:pt x="0" y="517525"/>
                  </a:lnTo>
                  <a:lnTo>
                    <a:pt x="1189037" y="517525"/>
                  </a:lnTo>
                  <a:lnTo>
                    <a:pt x="11890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2374900" y="1687322"/>
            <a:ext cx="1189355" cy="51752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54305">
              <a:lnSpc>
                <a:spcPct val="100000"/>
              </a:lnSpc>
              <a:spcBef>
                <a:spcPts val="315"/>
              </a:spcBef>
            </a:pPr>
            <a:r>
              <a:rPr sz="1400" b="1" spc="-10" dirty="0">
                <a:latin typeface="Arial"/>
                <a:cs typeface="Arial"/>
              </a:rPr>
              <a:t>Abdicación</a:t>
            </a:r>
            <a:endParaRPr sz="140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Carlos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IV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088514" y="2911475"/>
            <a:ext cx="1847850" cy="517525"/>
          </a:xfrm>
          <a:custGeom>
            <a:avLst/>
            <a:gdLst/>
            <a:ahLst/>
            <a:cxnLst/>
            <a:rect l="l" t="t" r="r" b="b"/>
            <a:pathLst>
              <a:path w="1847850" h="517525">
                <a:moveTo>
                  <a:pt x="1847850" y="0"/>
                </a:moveTo>
                <a:lnTo>
                  <a:pt x="0" y="0"/>
                </a:lnTo>
                <a:lnTo>
                  <a:pt x="0" y="517525"/>
                </a:lnTo>
                <a:lnTo>
                  <a:pt x="1847850" y="517525"/>
                </a:lnTo>
                <a:lnTo>
                  <a:pt x="18478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2210180" y="2938983"/>
            <a:ext cx="167957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Napoleón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árbitro</a:t>
            </a:r>
            <a:r>
              <a:rPr sz="1400" spc="-35" dirty="0">
                <a:latin typeface="Arial MT"/>
                <a:cs typeface="Arial MT"/>
              </a:rPr>
              <a:t> de</a:t>
            </a:r>
            <a:endParaRPr sz="1400">
              <a:latin typeface="Arial MT"/>
              <a:cs typeface="Arial MT"/>
            </a:endParaRPr>
          </a:p>
          <a:p>
            <a:pPr marL="78105">
              <a:lnSpc>
                <a:spcPct val="100000"/>
              </a:lnSpc>
            </a:pPr>
            <a:r>
              <a:rPr sz="1400" dirty="0">
                <a:latin typeface="Arial MT"/>
                <a:cs typeface="Arial MT"/>
              </a:rPr>
              <a:t>la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política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española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01040" y="1753489"/>
            <a:ext cx="1463675" cy="608965"/>
            <a:chOff x="201040" y="1753489"/>
            <a:chExt cx="1463675" cy="608965"/>
          </a:xfrm>
        </p:grpSpPr>
        <p:pic>
          <p:nvPicPr>
            <p:cNvPr id="37" name="object 3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5551" y="1776984"/>
              <a:ext cx="1417319" cy="53340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8411" y="1772412"/>
              <a:ext cx="1415795" cy="589788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204215" y="1756664"/>
              <a:ext cx="1408430" cy="523875"/>
            </a:xfrm>
            <a:custGeom>
              <a:avLst/>
              <a:gdLst/>
              <a:ahLst/>
              <a:cxnLst/>
              <a:rect l="l" t="t" r="r" b="b"/>
              <a:pathLst>
                <a:path w="1408430" h="523875">
                  <a:moveTo>
                    <a:pt x="1408049" y="0"/>
                  </a:moveTo>
                  <a:lnTo>
                    <a:pt x="0" y="0"/>
                  </a:lnTo>
                  <a:lnTo>
                    <a:pt x="0" y="523875"/>
                  </a:lnTo>
                  <a:lnTo>
                    <a:pt x="1408049" y="523875"/>
                  </a:lnTo>
                  <a:lnTo>
                    <a:pt x="1408049" y="0"/>
                  </a:lnTo>
                  <a:close/>
                </a:path>
              </a:pathLst>
            </a:custGeom>
            <a:solidFill>
              <a:srgbClr val="00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04215" y="1756664"/>
              <a:ext cx="1408430" cy="523875"/>
            </a:xfrm>
            <a:custGeom>
              <a:avLst/>
              <a:gdLst/>
              <a:ahLst/>
              <a:cxnLst/>
              <a:rect l="l" t="t" r="r" b="b"/>
              <a:pathLst>
                <a:path w="1408430" h="523875">
                  <a:moveTo>
                    <a:pt x="0" y="523875"/>
                  </a:moveTo>
                  <a:lnTo>
                    <a:pt x="1408049" y="523875"/>
                  </a:lnTo>
                  <a:lnTo>
                    <a:pt x="1408049" y="0"/>
                  </a:lnTo>
                  <a:lnTo>
                    <a:pt x="0" y="0"/>
                  </a:lnTo>
                  <a:lnTo>
                    <a:pt x="0" y="52387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318617" y="1784095"/>
            <a:ext cx="117792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3510" marR="5080" indent="-131445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Abdicaciones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Bayona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3787140" y="2224658"/>
            <a:ext cx="2009139" cy="1144905"/>
            <a:chOff x="3787140" y="2224658"/>
            <a:chExt cx="2009139" cy="1144905"/>
          </a:xfrm>
        </p:grpSpPr>
        <p:pic>
          <p:nvPicPr>
            <p:cNvPr id="43" name="object 4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87140" y="2247899"/>
              <a:ext cx="1263396" cy="1121664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936365" y="2224658"/>
              <a:ext cx="1088390" cy="1031240"/>
            </a:xfrm>
            <a:custGeom>
              <a:avLst/>
              <a:gdLst/>
              <a:ahLst/>
              <a:cxnLst/>
              <a:rect l="l" t="t" r="r" b="b"/>
              <a:pathLst>
                <a:path w="1088389" h="1031239">
                  <a:moveTo>
                    <a:pt x="171450" y="859789"/>
                  </a:moveTo>
                  <a:lnTo>
                    <a:pt x="0" y="945514"/>
                  </a:lnTo>
                  <a:lnTo>
                    <a:pt x="171450" y="1031239"/>
                  </a:lnTo>
                  <a:lnTo>
                    <a:pt x="171450" y="974089"/>
                  </a:lnTo>
                  <a:lnTo>
                    <a:pt x="142875" y="974089"/>
                  </a:lnTo>
                  <a:lnTo>
                    <a:pt x="142875" y="916939"/>
                  </a:lnTo>
                  <a:lnTo>
                    <a:pt x="171450" y="916939"/>
                  </a:lnTo>
                  <a:lnTo>
                    <a:pt x="171450" y="859789"/>
                  </a:lnTo>
                  <a:close/>
                </a:path>
                <a:path w="1088389" h="1031239">
                  <a:moveTo>
                    <a:pt x="171450" y="916939"/>
                  </a:moveTo>
                  <a:lnTo>
                    <a:pt x="142875" y="916939"/>
                  </a:lnTo>
                  <a:lnTo>
                    <a:pt x="142875" y="974089"/>
                  </a:lnTo>
                  <a:lnTo>
                    <a:pt x="171450" y="974089"/>
                  </a:lnTo>
                  <a:lnTo>
                    <a:pt x="171450" y="916939"/>
                  </a:lnTo>
                  <a:close/>
                </a:path>
                <a:path w="1088389" h="1031239">
                  <a:moveTo>
                    <a:pt x="1030732" y="916939"/>
                  </a:moveTo>
                  <a:lnTo>
                    <a:pt x="171450" y="916939"/>
                  </a:lnTo>
                  <a:lnTo>
                    <a:pt x="171450" y="974089"/>
                  </a:lnTo>
                  <a:lnTo>
                    <a:pt x="1087882" y="974089"/>
                  </a:lnTo>
                  <a:lnTo>
                    <a:pt x="1087882" y="945514"/>
                  </a:lnTo>
                  <a:lnTo>
                    <a:pt x="1030732" y="945514"/>
                  </a:lnTo>
                  <a:lnTo>
                    <a:pt x="1030732" y="916939"/>
                  </a:lnTo>
                  <a:close/>
                </a:path>
                <a:path w="1088389" h="1031239">
                  <a:moveTo>
                    <a:pt x="1087882" y="0"/>
                  </a:moveTo>
                  <a:lnTo>
                    <a:pt x="1030732" y="0"/>
                  </a:lnTo>
                  <a:lnTo>
                    <a:pt x="1030732" y="945514"/>
                  </a:lnTo>
                  <a:lnTo>
                    <a:pt x="1059307" y="916939"/>
                  </a:lnTo>
                  <a:lnTo>
                    <a:pt x="1087882" y="916939"/>
                  </a:lnTo>
                  <a:lnTo>
                    <a:pt x="1087882" y="0"/>
                  </a:lnTo>
                  <a:close/>
                </a:path>
                <a:path w="1088389" h="1031239">
                  <a:moveTo>
                    <a:pt x="1087882" y="916939"/>
                  </a:moveTo>
                  <a:lnTo>
                    <a:pt x="1059307" y="916939"/>
                  </a:lnTo>
                  <a:lnTo>
                    <a:pt x="1030732" y="945514"/>
                  </a:lnTo>
                  <a:lnTo>
                    <a:pt x="1087882" y="945514"/>
                  </a:lnTo>
                  <a:lnTo>
                    <a:pt x="1087882" y="916939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139946" y="2412187"/>
              <a:ext cx="1656714" cy="307975"/>
            </a:xfrm>
            <a:custGeom>
              <a:avLst/>
              <a:gdLst/>
              <a:ahLst/>
              <a:cxnLst/>
              <a:rect l="l" t="t" r="r" b="b"/>
              <a:pathLst>
                <a:path w="1656714" h="307975">
                  <a:moveTo>
                    <a:pt x="1656206" y="0"/>
                  </a:moveTo>
                  <a:lnTo>
                    <a:pt x="0" y="0"/>
                  </a:lnTo>
                  <a:lnTo>
                    <a:pt x="0" y="307771"/>
                  </a:lnTo>
                  <a:lnTo>
                    <a:pt x="1656206" y="307771"/>
                  </a:lnTo>
                  <a:lnTo>
                    <a:pt x="16562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4139946" y="2412187"/>
            <a:ext cx="1656714" cy="3079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172720">
              <a:lnSpc>
                <a:spcPct val="100000"/>
              </a:lnSpc>
              <a:spcBef>
                <a:spcPts val="320"/>
              </a:spcBef>
            </a:pPr>
            <a:r>
              <a:rPr sz="1400" b="1" dirty="0">
                <a:latin typeface="Arial"/>
                <a:cs typeface="Arial"/>
              </a:rPr>
              <a:t>Fernando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VII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rey</a:t>
            </a:r>
            <a:endParaRPr sz="140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2339720" y="2361806"/>
            <a:ext cx="1367790" cy="277495"/>
          </a:xfrm>
          <a:custGeom>
            <a:avLst/>
            <a:gdLst/>
            <a:ahLst/>
            <a:cxnLst/>
            <a:rect l="l" t="t" r="r" b="b"/>
            <a:pathLst>
              <a:path w="1367789" h="277494">
                <a:moveTo>
                  <a:pt x="1367535" y="0"/>
                </a:moveTo>
                <a:lnTo>
                  <a:pt x="0" y="0"/>
                </a:lnTo>
                <a:lnTo>
                  <a:pt x="0" y="276999"/>
                </a:lnTo>
                <a:lnTo>
                  <a:pt x="1367535" y="276999"/>
                </a:lnTo>
                <a:lnTo>
                  <a:pt x="13675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2573273" y="2390902"/>
            <a:ext cx="9740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Solicita</a:t>
            </a:r>
            <a:r>
              <a:rPr sz="1200" i="1" spc="-20" dirty="0">
                <a:latin typeface="Arial"/>
                <a:cs typeface="Arial"/>
              </a:rPr>
              <a:t> ayuda</a:t>
            </a:r>
            <a:endParaRPr sz="1200"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4284598" y="2791955"/>
            <a:ext cx="1494790" cy="277495"/>
          </a:xfrm>
          <a:custGeom>
            <a:avLst/>
            <a:gdLst/>
            <a:ahLst/>
            <a:cxnLst/>
            <a:rect l="l" t="t" r="r" b="b"/>
            <a:pathLst>
              <a:path w="1494789" h="277494">
                <a:moveTo>
                  <a:pt x="1494789" y="0"/>
                </a:moveTo>
                <a:lnTo>
                  <a:pt x="0" y="0"/>
                </a:lnTo>
                <a:lnTo>
                  <a:pt x="0" y="276999"/>
                </a:lnTo>
                <a:lnTo>
                  <a:pt x="1494789" y="276999"/>
                </a:lnTo>
                <a:lnTo>
                  <a:pt x="1494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4366005" y="2821051"/>
            <a:ext cx="14046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Pide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reconocimiento</a:t>
            </a:r>
            <a:endParaRPr sz="1200">
              <a:latin typeface="Arial"/>
              <a:cs typeface="Aria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1898650" y="3572992"/>
            <a:ext cx="2817495" cy="646430"/>
          </a:xfrm>
          <a:custGeom>
            <a:avLst/>
            <a:gdLst/>
            <a:ahLst/>
            <a:cxnLst/>
            <a:rect l="l" t="t" r="r" b="b"/>
            <a:pathLst>
              <a:path w="2817495" h="646429">
                <a:moveTo>
                  <a:pt x="0" y="646328"/>
                </a:moveTo>
                <a:lnTo>
                  <a:pt x="2817368" y="646328"/>
                </a:lnTo>
                <a:lnTo>
                  <a:pt x="2817368" y="0"/>
                </a:lnTo>
                <a:lnTo>
                  <a:pt x="0" y="0"/>
                </a:lnTo>
                <a:lnTo>
                  <a:pt x="0" y="646328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1903412" y="3602177"/>
            <a:ext cx="28079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245" indent="-95885">
              <a:lnSpc>
                <a:spcPct val="100000"/>
              </a:lnSpc>
              <a:spcBef>
                <a:spcPts val="100"/>
              </a:spcBef>
              <a:buChar char="•"/>
              <a:tabLst>
                <a:tab pos="182245" algn="l"/>
              </a:tabLst>
            </a:pPr>
            <a:r>
              <a:rPr sz="1200" dirty="0">
                <a:latin typeface="Arial MT"/>
                <a:cs typeface="Arial MT"/>
              </a:rPr>
              <a:t>abolía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los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privilegios</a:t>
            </a:r>
            <a:endParaRPr sz="1200">
              <a:latin typeface="Arial MT"/>
              <a:cs typeface="Arial MT"/>
            </a:endParaRPr>
          </a:p>
          <a:p>
            <a:pPr marL="86360" marR="89535" indent="95885">
              <a:lnSpc>
                <a:spcPct val="100000"/>
              </a:lnSpc>
              <a:buChar char="•"/>
              <a:tabLst>
                <a:tab pos="182245" algn="l"/>
              </a:tabLst>
            </a:pPr>
            <a:r>
              <a:rPr sz="1200" dirty="0">
                <a:latin typeface="Arial MT"/>
                <a:cs typeface="Arial MT"/>
              </a:rPr>
              <a:t>igualdad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los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españoles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ante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la</a:t>
            </a:r>
            <a:r>
              <a:rPr sz="1200" spc="-20" dirty="0">
                <a:latin typeface="Arial MT"/>
                <a:cs typeface="Arial MT"/>
              </a:rPr>
              <a:t> ley, </a:t>
            </a:r>
            <a:r>
              <a:rPr sz="1200" dirty="0">
                <a:latin typeface="Arial MT"/>
                <a:cs typeface="Arial MT"/>
              </a:rPr>
              <a:t>los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impuestos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y cargos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públicos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1893887" y="1813560"/>
            <a:ext cx="4505960" cy="3056890"/>
            <a:chOff x="1893887" y="1813560"/>
            <a:chExt cx="4505960" cy="3056890"/>
          </a:xfrm>
        </p:grpSpPr>
        <p:pic>
          <p:nvPicPr>
            <p:cNvPr id="54" name="object 5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02808" y="1813560"/>
              <a:ext cx="696467" cy="528827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5851271" y="1877060"/>
              <a:ext cx="520700" cy="438150"/>
            </a:xfrm>
            <a:custGeom>
              <a:avLst/>
              <a:gdLst/>
              <a:ahLst/>
              <a:cxnLst/>
              <a:rect l="l" t="t" r="r" b="b"/>
              <a:pathLst>
                <a:path w="520700" h="438150">
                  <a:moveTo>
                    <a:pt x="231648" y="85725"/>
                  </a:moveTo>
                  <a:lnTo>
                    <a:pt x="231648" y="437641"/>
                  </a:lnTo>
                  <a:lnTo>
                    <a:pt x="520318" y="437641"/>
                  </a:lnTo>
                  <a:lnTo>
                    <a:pt x="520318" y="409066"/>
                  </a:lnTo>
                  <a:lnTo>
                    <a:pt x="288798" y="409066"/>
                  </a:lnTo>
                  <a:lnTo>
                    <a:pt x="260223" y="380491"/>
                  </a:lnTo>
                  <a:lnTo>
                    <a:pt x="288798" y="380491"/>
                  </a:lnTo>
                  <a:lnTo>
                    <a:pt x="288798" y="114300"/>
                  </a:lnTo>
                  <a:lnTo>
                    <a:pt x="260223" y="114300"/>
                  </a:lnTo>
                  <a:lnTo>
                    <a:pt x="231648" y="85725"/>
                  </a:lnTo>
                  <a:close/>
                </a:path>
                <a:path w="520700" h="438150">
                  <a:moveTo>
                    <a:pt x="288798" y="380491"/>
                  </a:moveTo>
                  <a:lnTo>
                    <a:pt x="260223" y="380491"/>
                  </a:lnTo>
                  <a:lnTo>
                    <a:pt x="288798" y="409066"/>
                  </a:lnTo>
                  <a:lnTo>
                    <a:pt x="288798" y="380491"/>
                  </a:lnTo>
                  <a:close/>
                </a:path>
                <a:path w="520700" h="438150">
                  <a:moveTo>
                    <a:pt x="520318" y="380491"/>
                  </a:moveTo>
                  <a:lnTo>
                    <a:pt x="288798" y="380491"/>
                  </a:lnTo>
                  <a:lnTo>
                    <a:pt x="288798" y="409066"/>
                  </a:lnTo>
                  <a:lnTo>
                    <a:pt x="520318" y="409066"/>
                  </a:lnTo>
                  <a:lnTo>
                    <a:pt x="520318" y="380491"/>
                  </a:lnTo>
                  <a:close/>
                </a:path>
                <a:path w="520700" h="438150">
                  <a:moveTo>
                    <a:pt x="171450" y="0"/>
                  </a:moveTo>
                  <a:lnTo>
                    <a:pt x="0" y="85725"/>
                  </a:lnTo>
                  <a:lnTo>
                    <a:pt x="171450" y="171450"/>
                  </a:lnTo>
                  <a:lnTo>
                    <a:pt x="171450" y="114300"/>
                  </a:lnTo>
                  <a:lnTo>
                    <a:pt x="142875" y="114300"/>
                  </a:lnTo>
                  <a:lnTo>
                    <a:pt x="142875" y="57150"/>
                  </a:lnTo>
                  <a:lnTo>
                    <a:pt x="171450" y="57150"/>
                  </a:lnTo>
                  <a:lnTo>
                    <a:pt x="171450" y="0"/>
                  </a:lnTo>
                  <a:close/>
                </a:path>
                <a:path w="520700" h="438150">
                  <a:moveTo>
                    <a:pt x="171450" y="57150"/>
                  </a:moveTo>
                  <a:lnTo>
                    <a:pt x="142875" y="57150"/>
                  </a:lnTo>
                  <a:lnTo>
                    <a:pt x="142875" y="114300"/>
                  </a:lnTo>
                  <a:lnTo>
                    <a:pt x="171450" y="114300"/>
                  </a:lnTo>
                  <a:lnTo>
                    <a:pt x="171450" y="57150"/>
                  </a:lnTo>
                  <a:close/>
                </a:path>
                <a:path w="520700" h="438150">
                  <a:moveTo>
                    <a:pt x="288798" y="57150"/>
                  </a:moveTo>
                  <a:lnTo>
                    <a:pt x="171450" y="57150"/>
                  </a:lnTo>
                  <a:lnTo>
                    <a:pt x="171450" y="114300"/>
                  </a:lnTo>
                  <a:lnTo>
                    <a:pt x="231648" y="114300"/>
                  </a:lnTo>
                  <a:lnTo>
                    <a:pt x="231648" y="85725"/>
                  </a:lnTo>
                  <a:lnTo>
                    <a:pt x="288798" y="85725"/>
                  </a:lnTo>
                  <a:lnTo>
                    <a:pt x="288798" y="57150"/>
                  </a:lnTo>
                  <a:close/>
                </a:path>
                <a:path w="520700" h="438150">
                  <a:moveTo>
                    <a:pt x="288798" y="85725"/>
                  </a:moveTo>
                  <a:lnTo>
                    <a:pt x="231648" y="85725"/>
                  </a:lnTo>
                  <a:lnTo>
                    <a:pt x="260223" y="114300"/>
                  </a:lnTo>
                  <a:lnTo>
                    <a:pt x="288798" y="114300"/>
                  </a:lnTo>
                  <a:lnTo>
                    <a:pt x="288798" y="8572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898650" y="4219295"/>
              <a:ext cx="2817495" cy="646430"/>
            </a:xfrm>
            <a:custGeom>
              <a:avLst/>
              <a:gdLst/>
              <a:ahLst/>
              <a:cxnLst/>
              <a:rect l="l" t="t" r="r" b="b"/>
              <a:pathLst>
                <a:path w="2817495" h="646429">
                  <a:moveTo>
                    <a:pt x="2817368" y="0"/>
                  </a:moveTo>
                  <a:lnTo>
                    <a:pt x="0" y="0"/>
                  </a:lnTo>
                  <a:lnTo>
                    <a:pt x="0" y="646328"/>
                  </a:lnTo>
                  <a:lnTo>
                    <a:pt x="2817368" y="646328"/>
                  </a:lnTo>
                  <a:lnTo>
                    <a:pt x="2817368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898650" y="4219295"/>
              <a:ext cx="2817495" cy="646430"/>
            </a:xfrm>
            <a:custGeom>
              <a:avLst/>
              <a:gdLst/>
              <a:ahLst/>
              <a:cxnLst/>
              <a:rect l="l" t="t" r="r" b="b"/>
              <a:pathLst>
                <a:path w="2817495" h="646429">
                  <a:moveTo>
                    <a:pt x="0" y="646328"/>
                  </a:moveTo>
                  <a:lnTo>
                    <a:pt x="2817368" y="646328"/>
                  </a:lnTo>
                  <a:lnTo>
                    <a:pt x="2817368" y="0"/>
                  </a:lnTo>
                  <a:lnTo>
                    <a:pt x="0" y="0"/>
                  </a:lnTo>
                  <a:lnTo>
                    <a:pt x="0" y="646328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1903412" y="4248734"/>
            <a:ext cx="28079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245" indent="-95885">
              <a:lnSpc>
                <a:spcPct val="100000"/>
              </a:lnSpc>
              <a:spcBef>
                <a:spcPts val="100"/>
              </a:spcBef>
              <a:buChar char="•"/>
              <a:tabLst>
                <a:tab pos="182245" algn="l"/>
              </a:tabLst>
            </a:pPr>
            <a:r>
              <a:rPr sz="1200" spc="-10" dirty="0">
                <a:latin typeface="Arial MT"/>
                <a:cs typeface="Arial MT"/>
              </a:rPr>
              <a:t>desamortización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tierras</a:t>
            </a:r>
            <a:r>
              <a:rPr sz="1200" spc="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la</a:t>
            </a:r>
            <a:r>
              <a:rPr sz="1200" spc="1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Iglesia</a:t>
            </a:r>
            <a:endParaRPr sz="1200">
              <a:latin typeface="Arial MT"/>
              <a:cs typeface="Arial MT"/>
            </a:endParaRPr>
          </a:p>
          <a:p>
            <a:pPr marL="182245" indent="-95885">
              <a:lnSpc>
                <a:spcPct val="100000"/>
              </a:lnSpc>
              <a:buChar char="•"/>
              <a:tabLst>
                <a:tab pos="182245" algn="l"/>
              </a:tabLst>
            </a:pPr>
            <a:r>
              <a:rPr sz="1200" spc="-10" dirty="0">
                <a:latin typeface="Arial MT"/>
                <a:cs typeface="Arial MT"/>
              </a:rPr>
              <a:t>desvinculación</a:t>
            </a:r>
            <a:r>
              <a:rPr sz="1200" spc="-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3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mayorazgos</a:t>
            </a:r>
            <a:endParaRPr sz="1200">
              <a:latin typeface="Arial MT"/>
              <a:cs typeface="Arial MT"/>
            </a:endParaRPr>
          </a:p>
          <a:p>
            <a:pPr marL="182245" indent="-95885">
              <a:lnSpc>
                <a:spcPct val="100000"/>
              </a:lnSpc>
              <a:buChar char="•"/>
              <a:tabLst>
                <a:tab pos="182245" algn="l"/>
              </a:tabLst>
            </a:pPr>
            <a:r>
              <a:rPr sz="1200" dirty="0">
                <a:latin typeface="Arial MT"/>
                <a:cs typeface="Arial MT"/>
              </a:rPr>
              <a:t>reformas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administrativas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286613" y="1869948"/>
            <a:ext cx="1828800" cy="2731135"/>
            <a:chOff x="286613" y="1869948"/>
            <a:chExt cx="1828800" cy="2731135"/>
          </a:xfrm>
        </p:grpSpPr>
        <p:pic>
          <p:nvPicPr>
            <p:cNvPr id="60" name="object 6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63040" y="1869948"/>
              <a:ext cx="652272" cy="1356360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1612391" y="1932813"/>
              <a:ext cx="476250" cy="1266190"/>
            </a:xfrm>
            <a:custGeom>
              <a:avLst/>
              <a:gdLst/>
              <a:ahLst/>
              <a:cxnLst/>
              <a:rect l="l" t="t" r="r" b="b"/>
              <a:pathLst>
                <a:path w="476250" h="1266189">
                  <a:moveTo>
                    <a:pt x="282066" y="85725"/>
                  </a:moveTo>
                  <a:lnTo>
                    <a:pt x="282066" y="1266063"/>
                  </a:lnTo>
                  <a:lnTo>
                    <a:pt x="476122" y="1266063"/>
                  </a:lnTo>
                  <a:lnTo>
                    <a:pt x="476122" y="1237488"/>
                  </a:lnTo>
                  <a:lnTo>
                    <a:pt x="339216" y="1237488"/>
                  </a:lnTo>
                  <a:lnTo>
                    <a:pt x="310641" y="1208913"/>
                  </a:lnTo>
                  <a:lnTo>
                    <a:pt x="339216" y="1208913"/>
                  </a:lnTo>
                  <a:lnTo>
                    <a:pt x="339216" y="114300"/>
                  </a:lnTo>
                  <a:lnTo>
                    <a:pt x="310641" y="114300"/>
                  </a:lnTo>
                  <a:lnTo>
                    <a:pt x="282066" y="85725"/>
                  </a:lnTo>
                  <a:close/>
                </a:path>
                <a:path w="476250" h="1266189">
                  <a:moveTo>
                    <a:pt x="339216" y="1208913"/>
                  </a:moveTo>
                  <a:lnTo>
                    <a:pt x="310641" y="1208913"/>
                  </a:lnTo>
                  <a:lnTo>
                    <a:pt x="339216" y="1237488"/>
                  </a:lnTo>
                  <a:lnTo>
                    <a:pt x="339216" y="1208913"/>
                  </a:lnTo>
                  <a:close/>
                </a:path>
                <a:path w="476250" h="1266189">
                  <a:moveTo>
                    <a:pt x="476122" y="1208913"/>
                  </a:moveTo>
                  <a:lnTo>
                    <a:pt x="339216" y="1208913"/>
                  </a:lnTo>
                  <a:lnTo>
                    <a:pt x="339216" y="1237488"/>
                  </a:lnTo>
                  <a:lnTo>
                    <a:pt x="476122" y="1237488"/>
                  </a:lnTo>
                  <a:lnTo>
                    <a:pt x="476122" y="1208913"/>
                  </a:lnTo>
                  <a:close/>
                </a:path>
                <a:path w="476250" h="1266189">
                  <a:moveTo>
                    <a:pt x="171450" y="0"/>
                  </a:moveTo>
                  <a:lnTo>
                    <a:pt x="0" y="85725"/>
                  </a:lnTo>
                  <a:lnTo>
                    <a:pt x="171450" y="171450"/>
                  </a:lnTo>
                  <a:lnTo>
                    <a:pt x="171450" y="114300"/>
                  </a:lnTo>
                  <a:lnTo>
                    <a:pt x="142875" y="114300"/>
                  </a:lnTo>
                  <a:lnTo>
                    <a:pt x="142875" y="57150"/>
                  </a:lnTo>
                  <a:lnTo>
                    <a:pt x="171450" y="57150"/>
                  </a:lnTo>
                  <a:lnTo>
                    <a:pt x="171450" y="0"/>
                  </a:lnTo>
                  <a:close/>
                </a:path>
                <a:path w="476250" h="1266189">
                  <a:moveTo>
                    <a:pt x="171450" y="57150"/>
                  </a:moveTo>
                  <a:lnTo>
                    <a:pt x="142875" y="57150"/>
                  </a:lnTo>
                  <a:lnTo>
                    <a:pt x="142875" y="114300"/>
                  </a:lnTo>
                  <a:lnTo>
                    <a:pt x="171450" y="114300"/>
                  </a:lnTo>
                  <a:lnTo>
                    <a:pt x="171450" y="57150"/>
                  </a:lnTo>
                  <a:close/>
                </a:path>
                <a:path w="476250" h="1266189">
                  <a:moveTo>
                    <a:pt x="339216" y="57150"/>
                  </a:moveTo>
                  <a:lnTo>
                    <a:pt x="171450" y="57150"/>
                  </a:lnTo>
                  <a:lnTo>
                    <a:pt x="171450" y="114300"/>
                  </a:lnTo>
                  <a:lnTo>
                    <a:pt x="282066" y="114300"/>
                  </a:lnTo>
                  <a:lnTo>
                    <a:pt x="282066" y="85725"/>
                  </a:lnTo>
                  <a:lnTo>
                    <a:pt x="339216" y="85725"/>
                  </a:lnTo>
                  <a:lnTo>
                    <a:pt x="339216" y="57150"/>
                  </a:lnTo>
                  <a:close/>
                </a:path>
                <a:path w="476250" h="1266189">
                  <a:moveTo>
                    <a:pt x="339216" y="85725"/>
                  </a:moveTo>
                  <a:lnTo>
                    <a:pt x="282066" y="85725"/>
                  </a:lnTo>
                  <a:lnTo>
                    <a:pt x="310641" y="114300"/>
                  </a:lnTo>
                  <a:lnTo>
                    <a:pt x="339216" y="114300"/>
                  </a:lnTo>
                  <a:lnTo>
                    <a:pt x="339216" y="8572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03731" y="2304288"/>
              <a:ext cx="1194816" cy="2116836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879703" y="2280539"/>
              <a:ext cx="1019175" cy="2028825"/>
            </a:xfrm>
            <a:custGeom>
              <a:avLst/>
              <a:gdLst/>
              <a:ahLst/>
              <a:cxnLst/>
              <a:rect l="l" t="t" r="r" b="b"/>
              <a:pathLst>
                <a:path w="1019175" h="2028825">
                  <a:moveTo>
                    <a:pt x="963641" y="1913763"/>
                  </a:moveTo>
                  <a:lnTo>
                    <a:pt x="876071" y="1913763"/>
                  </a:lnTo>
                  <a:lnTo>
                    <a:pt x="876071" y="1970913"/>
                  </a:lnTo>
                  <a:lnTo>
                    <a:pt x="847915" y="1970925"/>
                  </a:lnTo>
                  <a:lnTo>
                    <a:pt x="848639" y="2028444"/>
                  </a:lnTo>
                  <a:lnTo>
                    <a:pt x="1018946" y="1940560"/>
                  </a:lnTo>
                  <a:lnTo>
                    <a:pt x="963641" y="1913763"/>
                  </a:lnTo>
                  <a:close/>
                </a:path>
                <a:path w="1019175" h="2028825">
                  <a:moveTo>
                    <a:pt x="57150" y="0"/>
                  </a:moveTo>
                  <a:lnTo>
                    <a:pt x="0" y="0"/>
                  </a:lnTo>
                  <a:lnTo>
                    <a:pt x="0" y="1971294"/>
                  </a:lnTo>
                  <a:lnTo>
                    <a:pt x="847915" y="1970925"/>
                  </a:lnTo>
                  <a:lnTo>
                    <a:pt x="847559" y="1942719"/>
                  </a:lnTo>
                  <a:lnTo>
                    <a:pt x="57150" y="1942719"/>
                  </a:lnTo>
                  <a:lnTo>
                    <a:pt x="28562" y="1914144"/>
                  </a:lnTo>
                  <a:lnTo>
                    <a:pt x="57149" y="1914131"/>
                  </a:lnTo>
                  <a:lnTo>
                    <a:pt x="57150" y="0"/>
                  </a:lnTo>
                  <a:close/>
                </a:path>
                <a:path w="1019175" h="2028825">
                  <a:moveTo>
                    <a:pt x="876071" y="1913763"/>
                  </a:moveTo>
                  <a:lnTo>
                    <a:pt x="847195" y="1913775"/>
                  </a:lnTo>
                  <a:lnTo>
                    <a:pt x="847915" y="1970925"/>
                  </a:lnTo>
                  <a:lnTo>
                    <a:pt x="876071" y="1970913"/>
                  </a:lnTo>
                  <a:lnTo>
                    <a:pt x="876071" y="1913763"/>
                  </a:lnTo>
                  <a:close/>
                </a:path>
                <a:path w="1019175" h="2028825">
                  <a:moveTo>
                    <a:pt x="57150" y="1914131"/>
                  </a:moveTo>
                  <a:lnTo>
                    <a:pt x="28562" y="1914144"/>
                  </a:lnTo>
                  <a:lnTo>
                    <a:pt x="57150" y="1942719"/>
                  </a:lnTo>
                  <a:lnTo>
                    <a:pt x="57150" y="1914131"/>
                  </a:lnTo>
                  <a:close/>
                </a:path>
                <a:path w="1019175" h="2028825">
                  <a:moveTo>
                    <a:pt x="847195" y="1913775"/>
                  </a:moveTo>
                  <a:lnTo>
                    <a:pt x="57150" y="1914131"/>
                  </a:lnTo>
                  <a:lnTo>
                    <a:pt x="57150" y="1942719"/>
                  </a:lnTo>
                  <a:lnTo>
                    <a:pt x="847559" y="1942719"/>
                  </a:lnTo>
                  <a:lnTo>
                    <a:pt x="847195" y="1913775"/>
                  </a:lnTo>
                  <a:close/>
                </a:path>
                <a:path w="1019175" h="2028825">
                  <a:moveTo>
                    <a:pt x="846480" y="1856994"/>
                  </a:moveTo>
                  <a:lnTo>
                    <a:pt x="847195" y="1913775"/>
                  </a:lnTo>
                  <a:lnTo>
                    <a:pt x="963641" y="1913763"/>
                  </a:lnTo>
                  <a:lnTo>
                    <a:pt x="846480" y="1856994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86613" y="3861054"/>
              <a:ext cx="1189355" cy="739775"/>
            </a:xfrm>
            <a:custGeom>
              <a:avLst/>
              <a:gdLst/>
              <a:ahLst/>
              <a:cxnLst/>
              <a:rect l="l" t="t" r="r" b="b"/>
              <a:pathLst>
                <a:path w="1189355" h="739775">
                  <a:moveTo>
                    <a:pt x="1189037" y="0"/>
                  </a:moveTo>
                  <a:lnTo>
                    <a:pt x="0" y="0"/>
                  </a:lnTo>
                  <a:lnTo>
                    <a:pt x="0" y="739775"/>
                  </a:lnTo>
                  <a:lnTo>
                    <a:pt x="1189037" y="739775"/>
                  </a:lnTo>
                  <a:lnTo>
                    <a:pt x="11890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421944" y="3888994"/>
            <a:ext cx="99250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135" marR="5080" indent="-52069" algn="just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Acabar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con </a:t>
            </a:r>
            <a:r>
              <a:rPr sz="1400" b="1" dirty="0">
                <a:latin typeface="Arial"/>
                <a:cs typeface="Arial"/>
              </a:rPr>
              <a:t>el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Antiguo Régimen</a:t>
            </a:r>
            <a:endParaRPr sz="1400"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35496" y="2457475"/>
            <a:ext cx="1720850" cy="523240"/>
          </a:xfrm>
          <a:custGeom>
            <a:avLst/>
            <a:gdLst/>
            <a:ahLst/>
            <a:cxnLst/>
            <a:rect l="l" t="t" r="r" b="b"/>
            <a:pathLst>
              <a:path w="1720850" h="523239">
                <a:moveTo>
                  <a:pt x="1720850" y="0"/>
                </a:moveTo>
                <a:lnTo>
                  <a:pt x="0" y="0"/>
                </a:lnTo>
                <a:lnTo>
                  <a:pt x="0" y="523214"/>
                </a:lnTo>
                <a:lnTo>
                  <a:pt x="1720850" y="523214"/>
                </a:lnTo>
                <a:lnTo>
                  <a:pt x="17208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35496" y="2457475"/>
            <a:ext cx="1720850" cy="52324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295275" marR="100965" indent="-113030">
              <a:lnSpc>
                <a:spcPct val="100000"/>
              </a:lnSpc>
              <a:spcBef>
                <a:spcPts val="320"/>
              </a:spcBef>
            </a:pPr>
            <a:r>
              <a:rPr sz="1400" b="1" dirty="0">
                <a:latin typeface="Arial"/>
                <a:cs typeface="Arial"/>
              </a:rPr>
              <a:t>José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Bonaparte </a:t>
            </a:r>
            <a:r>
              <a:rPr sz="1400" b="1" dirty="0">
                <a:latin typeface="Arial"/>
                <a:cs typeface="Arial"/>
              </a:rPr>
              <a:t>rey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España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172173" y="3141027"/>
            <a:ext cx="1438910" cy="607060"/>
            <a:chOff x="172173" y="3141027"/>
            <a:chExt cx="1438910" cy="607060"/>
          </a:xfrm>
        </p:grpSpPr>
        <p:pic>
          <p:nvPicPr>
            <p:cNvPr id="69" name="object 6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93548" y="3162299"/>
              <a:ext cx="1417320" cy="530351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0896" y="3157727"/>
              <a:ext cx="1229868" cy="589788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172173" y="3141027"/>
              <a:ext cx="1408430" cy="522605"/>
            </a:xfrm>
            <a:custGeom>
              <a:avLst/>
              <a:gdLst/>
              <a:ahLst/>
              <a:cxnLst/>
              <a:rect l="l" t="t" r="r" b="b"/>
              <a:pathLst>
                <a:path w="1408430" h="522604">
                  <a:moveTo>
                    <a:pt x="1408176" y="0"/>
                  </a:moveTo>
                  <a:lnTo>
                    <a:pt x="0" y="0"/>
                  </a:lnTo>
                  <a:lnTo>
                    <a:pt x="0" y="522287"/>
                  </a:lnTo>
                  <a:lnTo>
                    <a:pt x="1408176" y="522287"/>
                  </a:lnTo>
                  <a:lnTo>
                    <a:pt x="1408176" y="0"/>
                  </a:lnTo>
                  <a:close/>
                </a:path>
              </a:pathLst>
            </a:custGeom>
            <a:solidFill>
              <a:srgbClr val="00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172173" y="3141027"/>
            <a:ext cx="1408430" cy="522605"/>
          </a:xfrm>
          <a:prstGeom prst="rect">
            <a:avLst/>
          </a:prstGeom>
          <a:ln w="6350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386080" marR="213995" indent="-165100">
              <a:lnSpc>
                <a:spcPct val="100000"/>
              </a:lnSpc>
              <a:spcBef>
                <a:spcPts val="320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Estatuto</a:t>
            </a:r>
            <a:r>
              <a:rPr sz="14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Bayona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45725" y="1700783"/>
            <a:ext cx="8182609" cy="5157470"/>
            <a:chOff x="45725" y="1700783"/>
            <a:chExt cx="8182609" cy="5157470"/>
          </a:xfrm>
        </p:grpSpPr>
        <p:pic>
          <p:nvPicPr>
            <p:cNvPr id="74" name="object 7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879080" y="1725167"/>
              <a:ext cx="348996" cy="598931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7942706" y="1700783"/>
              <a:ext cx="171450" cy="424180"/>
            </a:xfrm>
            <a:custGeom>
              <a:avLst/>
              <a:gdLst/>
              <a:ahLst/>
              <a:cxnLst/>
              <a:rect l="l" t="t" r="r" b="b"/>
              <a:pathLst>
                <a:path w="171450" h="424180">
                  <a:moveTo>
                    <a:pt x="57150" y="252221"/>
                  </a:moveTo>
                  <a:lnTo>
                    <a:pt x="0" y="252221"/>
                  </a:lnTo>
                  <a:lnTo>
                    <a:pt x="85725" y="423671"/>
                  </a:lnTo>
                  <a:lnTo>
                    <a:pt x="157162" y="280796"/>
                  </a:lnTo>
                  <a:lnTo>
                    <a:pt x="57150" y="280796"/>
                  </a:lnTo>
                  <a:lnTo>
                    <a:pt x="57150" y="252221"/>
                  </a:lnTo>
                  <a:close/>
                </a:path>
                <a:path w="171450" h="424180">
                  <a:moveTo>
                    <a:pt x="114300" y="0"/>
                  </a:moveTo>
                  <a:lnTo>
                    <a:pt x="57150" y="0"/>
                  </a:lnTo>
                  <a:lnTo>
                    <a:pt x="57150" y="280796"/>
                  </a:lnTo>
                  <a:lnTo>
                    <a:pt x="114300" y="280796"/>
                  </a:lnTo>
                  <a:lnTo>
                    <a:pt x="114300" y="0"/>
                  </a:lnTo>
                  <a:close/>
                </a:path>
                <a:path w="171450" h="424180">
                  <a:moveTo>
                    <a:pt x="171450" y="252221"/>
                  </a:moveTo>
                  <a:lnTo>
                    <a:pt x="114300" y="252221"/>
                  </a:lnTo>
                  <a:lnTo>
                    <a:pt x="114300" y="280796"/>
                  </a:lnTo>
                  <a:lnTo>
                    <a:pt x="157162" y="280796"/>
                  </a:lnTo>
                  <a:lnTo>
                    <a:pt x="171450" y="252221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6793" y="4572500"/>
              <a:ext cx="1638300" cy="2285497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45725" y="6237311"/>
              <a:ext cx="1534795" cy="571500"/>
            </a:xfrm>
            <a:custGeom>
              <a:avLst/>
              <a:gdLst/>
              <a:ahLst/>
              <a:cxnLst/>
              <a:rect l="l" t="t" r="r" b="b"/>
              <a:pathLst>
                <a:path w="1534795" h="571500">
                  <a:moveTo>
                    <a:pt x="1534541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1534541" y="571500"/>
                  </a:lnTo>
                  <a:lnTo>
                    <a:pt x="1534541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45725" y="6237311"/>
            <a:ext cx="1534795" cy="57150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95250" rIns="0" bIns="0" rtlCol="0">
            <a:spAutoFit/>
          </a:bodyPr>
          <a:lstStyle/>
          <a:p>
            <a:pPr marL="385445" marR="174625" indent="-236220">
              <a:lnSpc>
                <a:spcPct val="100000"/>
              </a:lnSpc>
              <a:spcBef>
                <a:spcPts val="75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JOSÉ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BONAPARTE (1808-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1814)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1898650" y="4869119"/>
            <a:ext cx="7245350" cy="1989455"/>
          </a:xfrm>
          <a:custGeom>
            <a:avLst/>
            <a:gdLst/>
            <a:ahLst/>
            <a:cxnLst/>
            <a:rect l="l" t="t" r="r" b="b"/>
            <a:pathLst>
              <a:path w="7245350" h="1989454">
                <a:moveTo>
                  <a:pt x="7245350" y="1988878"/>
                </a:moveTo>
                <a:lnTo>
                  <a:pt x="7245349" y="0"/>
                </a:lnTo>
                <a:lnTo>
                  <a:pt x="0" y="0"/>
                </a:lnTo>
                <a:lnTo>
                  <a:pt x="0" y="1988878"/>
                </a:lnTo>
                <a:lnTo>
                  <a:pt x="7245350" y="198887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1977644" y="4900929"/>
            <a:ext cx="6989445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620" algn="ctr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ESTATUTO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BAYONA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1808</a:t>
            </a:r>
            <a:endParaRPr sz="1400">
              <a:latin typeface="Calibri"/>
              <a:cs typeface="Calibri"/>
            </a:endParaRPr>
          </a:p>
          <a:p>
            <a:pPr marL="12700" marR="413384">
              <a:lnSpc>
                <a:spcPct val="100000"/>
              </a:lnSpc>
            </a:pP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1400" b="1" i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1400" b="1" i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nombre</a:t>
            </a:r>
            <a:r>
              <a:rPr sz="1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Dios </a:t>
            </a:r>
            <a:r>
              <a:rPr sz="1400" b="1" i="1" spc="-10" dirty="0">
                <a:solidFill>
                  <a:srgbClr val="FFFFFF"/>
                </a:solidFill>
                <a:latin typeface="Calibri"/>
                <a:cs typeface="Calibri"/>
              </a:rPr>
              <a:t>Todopoderoso:</a:t>
            </a:r>
            <a:r>
              <a:rPr sz="1400" b="1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Don</a:t>
            </a:r>
            <a:r>
              <a:rPr sz="1400" b="1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José</a:t>
            </a:r>
            <a:r>
              <a:rPr sz="14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Napoleón,</a:t>
            </a:r>
            <a:r>
              <a:rPr sz="1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1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400" b="1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gracia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Dios,</a:t>
            </a:r>
            <a:r>
              <a:rPr sz="1400" b="1" i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Rey</a:t>
            </a:r>
            <a:r>
              <a:rPr sz="1400" b="1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las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Españas</a:t>
            </a:r>
            <a:r>
              <a:rPr sz="1400" b="1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b="1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14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10" dirty="0">
                <a:solidFill>
                  <a:srgbClr val="FFFFFF"/>
                </a:solidFill>
                <a:latin typeface="Calibri"/>
                <a:cs typeface="Calibri"/>
              </a:rPr>
              <a:t>Indias:</a:t>
            </a:r>
            <a:endParaRPr sz="1400">
              <a:latin typeface="Calibri"/>
              <a:cs typeface="Calibri"/>
            </a:endParaRPr>
          </a:p>
          <a:p>
            <a:pPr marL="12700" marR="103505">
              <a:lnSpc>
                <a:spcPct val="100000"/>
              </a:lnSpc>
              <a:spcBef>
                <a:spcPts val="5"/>
              </a:spcBef>
            </a:pP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Habiendo</a:t>
            </a:r>
            <a:r>
              <a:rPr sz="1400" b="1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oído</a:t>
            </a:r>
            <a:r>
              <a:rPr sz="1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400" b="1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Junta</a:t>
            </a:r>
            <a:r>
              <a:rPr sz="1400" b="1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nacional,</a:t>
            </a:r>
            <a:r>
              <a:rPr sz="1400" b="1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congregada</a:t>
            </a:r>
            <a:r>
              <a:rPr sz="1400" b="1" i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1400" b="1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Bayona</a:t>
            </a:r>
            <a:r>
              <a:rPr sz="1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orden</a:t>
            </a:r>
            <a:r>
              <a:rPr sz="1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nuestro</a:t>
            </a:r>
            <a:r>
              <a:rPr sz="1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muy</a:t>
            </a:r>
            <a:r>
              <a:rPr sz="14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caro</a:t>
            </a:r>
            <a:r>
              <a:rPr sz="14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b="1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muy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amado</a:t>
            </a:r>
            <a:r>
              <a:rPr sz="1400" b="1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hermano</a:t>
            </a:r>
            <a:r>
              <a:rPr sz="1400" b="1" i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Napoleón,</a:t>
            </a:r>
            <a:r>
              <a:rPr sz="1400" b="1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Emperador</a:t>
            </a:r>
            <a:r>
              <a:rPr sz="1400" b="1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14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Franceses</a:t>
            </a:r>
            <a:r>
              <a:rPr sz="1400" b="1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Rey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Italia,</a:t>
            </a:r>
            <a:r>
              <a:rPr sz="14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protector</a:t>
            </a:r>
            <a:r>
              <a:rPr sz="1400" b="1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1400" b="1" i="1" spc="-10" dirty="0">
                <a:solidFill>
                  <a:srgbClr val="FFFFFF"/>
                </a:solidFill>
                <a:latin typeface="Calibri"/>
                <a:cs typeface="Calibri"/>
              </a:rPr>
              <a:t>Confederación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1400" b="1" i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Rhin, </a:t>
            </a:r>
            <a:r>
              <a:rPr sz="1400" b="1" i="1" spc="-20" dirty="0">
                <a:solidFill>
                  <a:srgbClr val="FFFFFF"/>
                </a:solidFill>
                <a:latin typeface="Calibri"/>
                <a:cs typeface="Calibri"/>
              </a:rPr>
              <a:t>etc.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Hemos</a:t>
            </a:r>
            <a:r>
              <a:rPr sz="1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decretado</a:t>
            </a:r>
            <a:r>
              <a:rPr sz="1400" b="1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decretamos</a:t>
            </a:r>
            <a:r>
              <a:rPr sz="1400" b="1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400" b="1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presente</a:t>
            </a:r>
            <a:r>
              <a:rPr sz="1400" b="1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Constitución,</a:t>
            </a:r>
            <a:r>
              <a:rPr sz="1400" b="1" i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1400" b="1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1400" b="1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14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guarde</a:t>
            </a:r>
            <a:r>
              <a:rPr sz="1400" b="1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como</a:t>
            </a:r>
            <a:r>
              <a:rPr sz="14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ley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fundamental</a:t>
            </a:r>
            <a:r>
              <a:rPr sz="1400" b="1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nuestros</a:t>
            </a:r>
            <a:r>
              <a:rPr sz="1400" b="1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Estados</a:t>
            </a:r>
            <a:r>
              <a:rPr sz="1400" b="1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b="1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como</a:t>
            </a:r>
            <a:r>
              <a:rPr sz="1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base</a:t>
            </a:r>
            <a:r>
              <a:rPr sz="1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1400" b="1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pacto</a:t>
            </a:r>
            <a:r>
              <a:rPr sz="1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une</a:t>
            </a:r>
            <a:r>
              <a:rPr sz="1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nuestros</a:t>
            </a:r>
            <a:r>
              <a:rPr sz="1400" b="1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pueblos</a:t>
            </a:r>
            <a:r>
              <a:rPr sz="1400" b="1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Nos,</a:t>
            </a:r>
            <a:r>
              <a:rPr sz="1400" b="1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5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Nos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nuestros</a:t>
            </a:r>
            <a:r>
              <a:rPr sz="1400" b="1" i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10" dirty="0">
                <a:solidFill>
                  <a:srgbClr val="FFFFFF"/>
                </a:solidFill>
                <a:latin typeface="Calibri"/>
                <a:cs typeface="Calibri"/>
              </a:rPr>
              <a:t>pueblos.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875" y="333375"/>
            <a:ext cx="8893175" cy="0"/>
          </a:xfrm>
          <a:custGeom>
            <a:avLst/>
            <a:gdLst/>
            <a:ahLst/>
            <a:cxnLst/>
            <a:rect l="l" t="t" r="r" b="b"/>
            <a:pathLst>
              <a:path w="8893175">
                <a:moveTo>
                  <a:pt x="0" y="0"/>
                </a:moveTo>
                <a:lnTo>
                  <a:pt x="8893175" y="0"/>
                </a:lnTo>
              </a:path>
            </a:pathLst>
          </a:custGeom>
          <a:ln w="9525">
            <a:solidFill>
              <a:srgbClr val="B400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8188" y="65023"/>
            <a:ext cx="7167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2.-</a:t>
            </a:r>
            <a:r>
              <a:rPr spc="-60" dirty="0"/>
              <a:t> </a:t>
            </a:r>
            <a:r>
              <a:rPr dirty="0"/>
              <a:t>LA</a:t>
            </a:r>
            <a:r>
              <a:rPr spc="-70" dirty="0"/>
              <a:t> </a:t>
            </a:r>
            <a:r>
              <a:rPr dirty="0"/>
              <a:t>GUERRA:</a:t>
            </a:r>
            <a:r>
              <a:rPr spc="-5" dirty="0"/>
              <a:t> </a:t>
            </a:r>
            <a:r>
              <a:rPr dirty="0"/>
              <a:t>DESARROLLO,</a:t>
            </a:r>
            <a:r>
              <a:rPr spc="-25" dirty="0"/>
              <a:t> </a:t>
            </a:r>
            <a:r>
              <a:rPr dirty="0"/>
              <a:t>ACTITUDES</a:t>
            </a:r>
            <a:r>
              <a:rPr spc="-15" dirty="0"/>
              <a:t> </a:t>
            </a:r>
            <a:r>
              <a:rPr dirty="0"/>
              <a:t>Y</a:t>
            </a:r>
            <a:r>
              <a:rPr spc="-60" dirty="0"/>
              <a:t> </a:t>
            </a:r>
            <a:r>
              <a:rPr spc="-10" dirty="0"/>
              <a:t>CONSECUENCIAS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950" y="333375"/>
            <a:ext cx="3585845" cy="35394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86639" y="360426"/>
            <a:ext cx="3465829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2.2.</a:t>
            </a:r>
            <a:r>
              <a:rPr sz="17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Actitudes</a:t>
            </a:r>
            <a:r>
              <a:rPr sz="17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sociales</a:t>
            </a:r>
            <a:r>
              <a:rPr sz="17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7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FFFFFF"/>
                </a:solidFill>
                <a:latin typeface="Arial"/>
                <a:cs typeface="Arial"/>
              </a:rPr>
              <a:t>políticas</a:t>
            </a:r>
            <a:endParaRPr sz="1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496" y="1020063"/>
            <a:ext cx="1501775" cy="320675"/>
          </a:xfrm>
          <a:prstGeom prst="rect">
            <a:avLst/>
          </a:prstGeom>
          <a:solidFill>
            <a:srgbClr val="92D050"/>
          </a:solidFill>
          <a:ln w="9525">
            <a:solidFill>
              <a:srgbClr val="2D892D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158115">
              <a:lnSpc>
                <a:spcPct val="100000"/>
              </a:lnSpc>
              <a:spcBef>
                <a:spcPts val="325"/>
              </a:spcBef>
            </a:pPr>
            <a:r>
              <a:rPr sz="1500" b="1" spc="-10" dirty="0">
                <a:latin typeface="Arial"/>
                <a:cs typeface="Arial"/>
              </a:rPr>
              <a:t>Afrancesados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547622" y="1110996"/>
            <a:ext cx="567055" cy="198120"/>
            <a:chOff x="1547622" y="1110996"/>
            <a:chExt cx="567055" cy="19812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1244" y="1135380"/>
              <a:ext cx="542912" cy="17373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547622" y="1110996"/>
              <a:ext cx="540385" cy="171450"/>
            </a:xfrm>
            <a:custGeom>
              <a:avLst/>
              <a:gdLst/>
              <a:ahLst/>
              <a:cxnLst/>
              <a:rect l="l" t="t" r="r" b="b"/>
              <a:pathLst>
                <a:path w="540385" h="171450">
                  <a:moveTo>
                    <a:pt x="368680" y="0"/>
                  </a:moveTo>
                  <a:lnTo>
                    <a:pt x="368680" y="171450"/>
                  </a:lnTo>
                  <a:lnTo>
                    <a:pt x="482980" y="114300"/>
                  </a:lnTo>
                  <a:lnTo>
                    <a:pt x="397255" y="114300"/>
                  </a:lnTo>
                  <a:lnTo>
                    <a:pt x="397255" y="57150"/>
                  </a:lnTo>
                  <a:lnTo>
                    <a:pt x="482980" y="57150"/>
                  </a:lnTo>
                  <a:lnTo>
                    <a:pt x="368680" y="0"/>
                  </a:lnTo>
                  <a:close/>
                </a:path>
                <a:path w="540385" h="171450">
                  <a:moveTo>
                    <a:pt x="36868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368680" y="114300"/>
                  </a:lnTo>
                  <a:lnTo>
                    <a:pt x="368680" y="57150"/>
                  </a:lnTo>
                  <a:close/>
                </a:path>
                <a:path w="540385" h="171450">
                  <a:moveTo>
                    <a:pt x="482980" y="57150"/>
                  </a:moveTo>
                  <a:lnTo>
                    <a:pt x="397255" y="57150"/>
                  </a:lnTo>
                  <a:lnTo>
                    <a:pt x="397255" y="114300"/>
                  </a:lnTo>
                  <a:lnTo>
                    <a:pt x="482980" y="114300"/>
                  </a:lnTo>
                  <a:lnTo>
                    <a:pt x="540130" y="85725"/>
                  </a:lnTo>
                  <a:lnTo>
                    <a:pt x="482980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360666" y="1007821"/>
            <a:ext cx="155511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MT"/>
                <a:cs typeface="Arial MT"/>
              </a:rPr>
              <a:t>Temen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los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excesos</a:t>
            </a:r>
            <a:endParaRPr sz="1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Arial MT"/>
                <a:cs typeface="Arial MT"/>
              </a:rPr>
              <a:t>revolucionarios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051685" y="836739"/>
            <a:ext cx="1751330" cy="738505"/>
          </a:xfrm>
          <a:custGeom>
            <a:avLst/>
            <a:gdLst/>
            <a:ahLst/>
            <a:cxnLst/>
            <a:rect l="l" t="t" r="r" b="b"/>
            <a:pathLst>
              <a:path w="1751329" h="738505">
                <a:moveTo>
                  <a:pt x="0" y="738187"/>
                </a:moveTo>
                <a:lnTo>
                  <a:pt x="1750949" y="738187"/>
                </a:lnTo>
                <a:lnTo>
                  <a:pt x="1750949" y="0"/>
                </a:lnTo>
                <a:lnTo>
                  <a:pt x="0" y="0"/>
                </a:lnTo>
                <a:lnTo>
                  <a:pt x="0" y="738187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130932" y="863853"/>
            <a:ext cx="1492250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4930" indent="-69850">
              <a:lnSpc>
                <a:spcPct val="100000"/>
              </a:lnSpc>
              <a:spcBef>
                <a:spcPts val="105"/>
              </a:spcBef>
              <a:buSzPct val="92857"/>
              <a:buChar char="•"/>
              <a:tabLst>
                <a:tab pos="74930" algn="l"/>
              </a:tabLst>
            </a:pPr>
            <a:r>
              <a:rPr sz="1400" dirty="0">
                <a:latin typeface="Arial MT"/>
                <a:cs typeface="Arial MT"/>
              </a:rPr>
              <a:t>Altos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funcionarios</a:t>
            </a:r>
            <a:endParaRPr sz="1400">
              <a:latin typeface="Arial MT"/>
              <a:cs typeface="Arial MT"/>
            </a:endParaRPr>
          </a:p>
          <a:p>
            <a:pPr marL="74930" indent="-69850">
              <a:lnSpc>
                <a:spcPct val="100000"/>
              </a:lnSpc>
              <a:buSzPct val="92857"/>
              <a:buChar char="•"/>
              <a:tabLst>
                <a:tab pos="74930" algn="l"/>
              </a:tabLst>
            </a:pPr>
            <a:r>
              <a:rPr sz="1400" spc="-10" dirty="0">
                <a:latin typeface="Arial MT"/>
                <a:cs typeface="Arial MT"/>
              </a:rPr>
              <a:t>Intelectuales</a:t>
            </a:r>
            <a:endParaRPr sz="1400">
              <a:latin typeface="Arial MT"/>
              <a:cs typeface="Arial MT"/>
            </a:endParaRPr>
          </a:p>
          <a:p>
            <a:pPr marL="74930" indent="-69850">
              <a:lnSpc>
                <a:spcPct val="100000"/>
              </a:lnSpc>
              <a:buSzPct val="92857"/>
              <a:buChar char="•"/>
              <a:tabLst>
                <a:tab pos="74930" algn="l"/>
              </a:tabLst>
            </a:pPr>
            <a:r>
              <a:rPr sz="1400" dirty="0">
                <a:latin typeface="Arial MT"/>
                <a:cs typeface="Arial MT"/>
              </a:rPr>
              <a:t>Algunos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nobles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211954" y="332613"/>
            <a:ext cx="2760980" cy="307975"/>
          </a:xfrm>
          <a:custGeom>
            <a:avLst/>
            <a:gdLst/>
            <a:ahLst/>
            <a:cxnLst/>
            <a:rect l="l" t="t" r="r" b="b"/>
            <a:pathLst>
              <a:path w="2760979" h="307975">
                <a:moveTo>
                  <a:pt x="2760599" y="0"/>
                </a:moveTo>
                <a:lnTo>
                  <a:pt x="0" y="0"/>
                </a:lnTo>
                <a:lnTo>
                  <a:pt x="0" y="307974"/>
                </a:lnTo>
                <a:lnTo>
                  <a:pt x="2760599" y="307974"/>
                </a:lnTo>
                <a:lnTo>
                  <a:pt x="2760599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291329" y="359790"/>
            <a:ext cx="24701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MT"/>
                <a:cs typeface="Arial MT"/>
              </a:rPr>
              <a:t>12.000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b="1" dirty="0">
                <a:latin typeface="Arial"/>
                <a:cs typeface="Arial"/>
              </a:rPr>
              <a:t>exiliados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tras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guerra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923919" y="764730"/>
            <a:ext cx="3370579" cy="954405"/>
          </a:xfrm>
          <a:custGeom>
            <a:avLst/>
            <a:gdLst/>
            <a:ahLst/>
            <a:cxnLst/>
            <a:rect l="l" t="t" r="r" b="b"/>
            <a:pathLst>
              <a:path w="3370579" h="954405">
                <a:moveTo>
                  <a:pt x="0" y="954087"/>
                </a:moveTo>
                <a:lnTo>
                  <a:pt x="3370199" y="954087"/>
                </a:lnTo>
                <a:lnTo>
                  <a:pt x="3370199" y="0"/>
                </a:lnTo>
                <a:lnTo>
                  <a:pt x="0" y="0"/>
                </a:lnTo>
                <a:lnTo>
                  <a:pt x="0" y="954087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003294" y="791971"/>
            <a:ext cx="3194685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7620">
              <a:lnSpc>
                <a:spcPct val="100000"/>
              </a:lnSpc>
              <a:spcBef>
                <a:spcPts val="105"/>
              </a:spcBef>
              <a:buSzPct val="92857"/>
              <a:buChar char="•"/>
              <a:tabLst>
                <a:tab pos="74930" algn="l"/>
              </a:tabLst>
            </a:pPr>
            <a:r>
              <a:rPr sz="1400" dirty="0">
                <a:latin typeface="Arial MT"/>
                <a:cs typeface="Arial MT"/>
              </a:rPr>
              <a:t>	Atraídos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por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el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reformismo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regenerador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b="1" dirty="0">
                <a:latin typeface="Arial"/>
                <a:cs typeface="Arial"/>
              </a:rPr>
              <a:t>José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(</a:t>
            </a:r>
            <a:r>
              <a:rPr sz="1400" b="1" dirty="0">
                <a:latin typeface="Arial"/>
                <a:cs typeface="Arial"/>
              </a:rPr>
              <a:t>Estatuto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Bayona</a:t>
            </a:r>
            <a:r>
              <a:rPr sz="1400" spc="-10" dirty="0">
                <a:latin typeface="Arial MT"/>
                <a:cs typeface="Arial MT"/>
              </a:rPr>
              <a:t>)</a:t>
            </a:r>
            <a:endParaRPr sz="1400">
              <a:latin typeface="Arial MT"/>
              <a:cs typeface="Arial MT"/>
            </a:endParaRPr>
          </a:p>
          <a:p>
            <a:pPr marL="12700" marR="436245" indent="-7620">
              <a:lnSpc>
                <a:spcPct val="100000"/>
              </a:lnSpc>
              <a:buSzPct val="92857"/>
              <a:buChar char="•"/>
              <a:tabLst>
                <a:tab pos="74930" algn="l"/>
              </a:tabLst>
            </a:pPr>
            <a:r>
              <a:rPr sz="1400" dirty="0">
                <a:latin typeface="Arial MT"/>
                <a:cs typeface="Arial MT"/>
              </a:rPr>
              <a:t>	No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creen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posible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victoria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contra Francia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563492" y="361188"/>
            <a:ext cx="3919854" cy="1039494"/>
            <a:chOff x="3563492" y="361188"/>
            <a:chExt cx="3919854" cy="1039494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87495" y="1053084"/>
              <a:ext cx="582168" cy="34747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563492" y="1113789"/>
              <a:ext cx="407034" cy="171450"/>
            </a:xfrm>
            <a:custGeom>
              <a:avLst/>
              <a:gdLst/>
              <a:ahLst/>
              <a:cxnLst/>
              <a:rect l="l" t="t" r="r" b="b"/>
              <a:pathLst>
                <a:path w="407035" h="171450">
                  <a:moveTo>
                    <a:pt x="236347" y="0"/>
                  </a:moveTo>
                  <a:lnTo>
                    <a:pt x="235669" y="57186"/>
                  </a:lnTo>
                  <a:lnTo>
                    <a:pt x="264287" y="57531"/>
                  </a:lnTo>
                  <a:lnTo>
                    <a:pt x="263652" y="114681"/>
                  </a:lnTo>
                  <a:lnTo>
                    <a:pt x="234987" y="114681"/>
                  </a:lnTo>
                  <a:lnTo>
                    <a:pt x="234315" y="171450"/>
                  </a:lnTo>
                  <a:lnTo>
                    <a:pt x="351298" y="114681"/>
                  </a:lnTo>
                  <a:lnTo>
                    <a:pt x="263652" y="114681"/>
                  </a:lnTo>
                  <a:lnTo>
                    <a:pt x="234991" y="114335"/>
                  </a:lnTo>
                  <a:lnTo>
                    <a:pt x="352009" y="114335"/>
                  </a:lnTo>
                  <a:lnTo>
                    <a:pt x="406781" y="87757"/>
                  </a:lnTo>
                  <a:lnTo>
                    <a:pt x="236347" y="0"/>
                  </a:lnTo>
                  <a:close/>
                </a:path>
                <a:path w="407035" h="171450">
                  <a:moveTo>
                    <a:pt x="235669" y="57186"/>
                  </a:moveTo>
                  <a:lnTo>
                    <a:pt x="234991" y="114335"/>
                  </a:lnTo>
                  <a:lnTo>
                    <a:pt x="263652" y="114681"/>
                  </a:lnTo>
                  <a:lnTo>
                    <a:pt x="264287" y="57531"/>
                  </a:lnTo>
                  <a:lnTo>
                    <a:pt x="235669" y="57186"/>
                  </a:lnTo>
                  <a:close/>
                </a:path>
                <a:path w="407035" h="171450">
                  <a:moveTo>
                    <a:pt x="762" y="54356"/>
                  </a:moveTo>
                  <a:lnTo>
                    <a:pt x="0" y="111506"/>
                  </a:lnTo>
                  <a:lnTo>
                    <a:pt x="234991" y="114335"/>
                  </a:lnTo>
                  <a:lnTo>
                    <a:pt x="235669" y="57186"/>
                  </a:lnTo>
                  <a:lnTo>
                    <a:pt x="762" y="54356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99147" y="1048511"/>
              <a:ext cx="583692" cy="34747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875907" y="1108964"/>
              <a:ext cx="407034" cy="171450"/>
            </a:xfrm>
            <a:custGeom>
              <a:avLst/>
              <a:gdLst/>
              <a:ahLst/>
              <a:cxnLst/>
              <a:rect l="l" t="t" r="r" b="b"/>
              <a:pathLst>
                <a:path w="407034" h="171450">
                  <a:moveTo>
                    <a:pt x="236347" y="0"/>
                  </a:moveTo>
                  <a:lnTo>
                    <a:pt x="235669" y="57201"/>
                  </a:lnTo>
                  <a:lnTo>
                    <a:pt x="264160" y="57531"/>
                  </a:lnTo>
                  <a:lnTo>
                    <a:pt x="263525" y="114681"/>
                  </a:lnTo>
                  <a:lnTo>
                    <a:pt x="234987" y="114681"/>
                  </a:lnTo>
                  <a:lnTo>
                    <a:pt x="234315" y="171450"/>
                  </a:lnTo>
                  <a:lnTo>
                    <a:pt x="351298" y="114681"/>
                  </a:lnTo>
                  <a:lnTo>
                    <a:pt x="263525" y="114681"/>
                  </a:lnTo>
                  <a:lnTo>
                    <a:pt x="234991" y="114350"/>
                  </a:lnTo>
                  <a:lnTo>
                    <a:pt x="351978" y="114350"/>
                  </a:lnTo>
                  <a:lnTo>
                    <a:pt x="406781" y="87757"/>
                  </a:lnTo>
                  <a:lnTo>
                    <a:pt x="236347" y="0"/>
                  </a:lnTo>
                  <a:close/>
                </a:path>
                <a:path w="407034" h="171450">
                  <a:moveTo>
                    <a:pt x="235669" y="57201"/>
                  </a:moveTo>
                  <a:lnTo>
                    <a:pt x="234991" y="114350"/>
                  </a:lnTo>
                  <a:lnTo>
                    <a:pt x="263525" y="114681"/>
                  </a:lnTo>
                  <a:lnTo>
                    <a:pt x="264160" y="57531"/>
                  </a:lnTo>
                  <a:lnTo>
                    <a:pt x="235669" y="57201"/>
                  </a:lnTo>
                  <a:close/>
                </a:path>
                <a:path w="407034" h="171450">
                  <a:moveTo>
                    <a:pt x="635" y="54483"/>
                  </a:moveTo>
                  <a:lnTo>
                    <a:pt x="0" y="111633"/>
                  </a:lnTo>
                  <a:lnTo>
                    <a:pt x="234991" y="114350"/>
                  </a:lnTo>
                  <a:lnTo>
                    <a:pt x="235669" y="57201"/>
                  </a:lnTo>
                  <a:lnTo>
                    <a:pt x="635" y="54483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07735" y="361188"/>
              <a:ext cx="347472" cy="50292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570600" y="510286"/>
              <a:ext cx="171450" cy="326390"/>
            </a:xfrm>
            <a:custGeom>
              <a:avLst/>
              <a:gdLst/>
              <a:ahLst/>
              <a:cxnLst/>
              <a:rect l="l" t="t" r="r" b="b"/>
              <a:pathLst>
                <a:path w="171450" h="326390">
                  <a:moveTo>
                    <a:pt x="114300" y="142875"/>
                  </a:moveTo>
                  <a:lnTo>
                    <a:pt x="57150" y="142875"/>
                  </a:lnTo>
                  <a:lnTo>
                    <a:pt x="57150" y="326389"/>
                  </a:lnTo>
                  <a:lnTo>
                    <a:pt x="114300" y="326389"/>
                  </a:lnTo>
                  <a:lnTo>
                    <a:pt x="114300" y="142875"/>
                  </a:lnTo>
                  <a:close/>
                </a:path>
                <a:path w="171450" h="326390">
                  <a:moveTo>
                    <a:pt x="85725" y="0"/>
                  </a:moveTo>
                  <a:lnTo>
                    <a:pt x="0" y="171450"/>
                  </a:lnTo>
                  <a:lnTo>
                    <a:pt x="57150" y="171450"/>
                  </a:lnTo>
                  <a:lnTo>
                    <a:pt x="57150" y="142875"/>
                  </a:lnTo>
                  <a:lnTo>
                    <a:pt x="157162" y="142875"/>
                  </a:lnTo>
                  <a:lnTo>
                    <a:pt x="85725" y="0"/>
                  </a:lnTo>
                  <a:close/>
                </a:path>
                <a:path w="171450" h="326390">
                  <a:moveTo>
                    <a:pt x="157162" y="142875"/>
                  </a:moveTo>
                  <a:lnTo>
                    <a:pt x="114300" y="142875"/>
                  </a:lnTo>
                  <a:lnTo>
                    <a:pt x="114300" y="171450"/>
                  </a:lnTo>
                  <a:lnTo>
                    <a:pt x="171450" y="171450"/>
                  </a:lnTo>
                  <a:lnTo>
                    <a:pt x="157162" y="14287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30734" y="2488120"/>
            <a:ext cx="1511300" cy="330200"/>
            <a:chOff x="30734" y="2488120"/>
            <a:chExt cx="1511300" cy="330200"/>
          </a:xfrm>
        </p:grpSpPr>
        <p:sp>
          <p:nvSpPr>
            <p:cNvPr id="25" name="object 25"/>
            <p:cNvSpPr/>
            <p:nvPr/>
          </p:nvSpPr>
          <p:spPr>
            <a:xfrm>
              <a:off x="35496" y="2492882"/>
              <a:ext cx="1501775" cy="320675"/>
            </a:xfrm>
            <a:custGeom>
              <a:avLst/>
              <a:gdLst/>
              <a:ahLst/>
              <a:cxnLst/>
              <a:rect l="l" t="t" r="r" b="b"/>
              <a:pathLst>
                <a:path w="1501775" h="320675">
                  <a:moveTo>
                    <a:pt x="1501775" y="0"/>
                  </a:moveTo>
                  <a:lnTo>
                    <a:pt x="0" y="0"/>
                  </a:lnTo>
                  <a:lnTo>
                    <a:pt x="0" y="320675"/>
                  </a:lnTo>
                  <a:lnTo>
                    <a:pt x="1501775" y="320675"/>
                  </a:lnTo>
                  <a:lnTo>
                    <a:pt x="150177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5496" y="2492882"/>
              <a:ext cx="1501775" cy="320675"/>
            </a:xfrm>
            <a:custGeom>
              <a:avLst/>
              <a:gdLst/>
              <a:ahLst/>
              <a:cxnLst/>
              <a:rect l="l" t="t" r="r" b="b"/>
              <a:pathLst>
                <a:path w="1501775" h="320675">
                  <a:moveTo>
                    <a:pt x="0" y="320675"/>
                  </a:moveTo>
                  <a:lnTo>
                    <a:pt x="1501775" y="320675"/>
                  </a:lnTo>
                  <a:lnTo>
                    <a:pt x="1501775" y="0"/>
                  </a:lnTo>
                  <a:lnTo>
                    <a:pt x="0" y="0"/>
                  </a:lnTo>
                  <a:lnTo>
                    <a:pt x="0" y="320675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00608" y="2521965"/>
            <a:ext cx="842644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latin typeface="Arial"/>
                <a:cs typeface="Arial"/>
              </a:rPr>
              <a:t>Patriotas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710245" y="1897252"/>
            <a:ext cx="1850389" cy="316230"/>
            <a:chOff x="1710245" y="1897252"/>
            <a:chExt cx="1850389" cy="316230"/>
          </a:xfrm>
        </p:grpSpPr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35223" y="1975103"/>
              <a:ext cx="625170" cy="173736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2911855" y="1951227"/>
              <a:ext cx="622300" cy="171450"/>
            </a:xfrm>
            <a:custGeom>
              <a:avLst/>
              <a:gdLst/>
              <a:ahLst/>
              <a:cxnLst/>
              <a:rect l="l" t="t" r="r" b="b"/>
              <a:pathLst>
                <a:path w="622300" h="171450">
                  <a:moveTo>
                    <a:pt x="450849" y="0"/>
                  </a:moveTo>
                  <a:lnTo>
                    <a:pt x="450849" y="171450"/>
                  </a:lnTo>
                  <a:lnTo>
                    <a:pt x="565149" y="114300"/>
                  </a:lnTo>
                  <a:lnTo>
                    <a:pt x="479424" y="114300"/>
                  </a:lnTo>
                  <a:lnTo>
                    <a:pt x="479424" y="57150"/>
                  </a:lnTo>
                  <a:lnTo>
                    <a:pt x="565149" y="57150"/>
                  </a:lnTo>
                  <a:lnTo>
                    <a:pt x="450849" y="0"/>
                  </a:lnTo>
                  <a:close/>
                </a:path>
                <a:path w="622300" h="171450">
                  <a:moveTo>
                    <a:pt x="450849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450849" y="114300"/>
                  </a:lnTo>
                  <a:lnTo>
                    <a:pt x="450849" y="57150"/>
                  </a:lnTo>
                  <a:close/>
                </a:path>
                <a:path w="622300" h="171450">
                  <a:moveTo>
                    <a:pt x="565149" y="57150"/>
                  </a:moveTo>
                  <a:lnTo>
                    <a:pt x="479424" y="57150"/>
                  </a:lnTo>
                  <a:lnTo>
                    <a:pt x="479424" y="114300"/>
                  </a:lnTo>
                  <a:lnTo>
                    <a:pt x="565149" y="114300"/>
                  </a:lnTo>
                  <a:lnTo>
                    <a:pt x="622299" y="85725"/>
                  </a:lnTo>
                  <a:lnTo>
                    <a:pt x="565149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15007" y="1902015"/>
              <a:ext cx="1338580" cy="306705"/>
            </a:xfrm>
            <a:custGeom>
              <a:avLst/>
              <a:gdLst/>
              <a:ahLst/>
              <a:cxnLst/>
              <a:rect l="l" t="t" r="r" b="b"/>
              <a:pathLst>
                <a:path w="1338580" h="306705">
                  <a:moveTo>
                    <a:pt x="0" y="306387"/>
                  </a:moveTo>
                  <a:lnTo>
                    <a:pt x="1338199" y="306387"/>
                  </a:lnTo>
                  <a:lnTo>
                    <a:pt x="1338199" y="0"/>
                  </a:lnTo>
                  <a:lnTo>
                    <a:pt x="0" y="0"/>
                  </a:lnTo>
                  <a:lnTo>
                    <a:pt x="0" y="306387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645153" y="1874012"/>
            <a:ext cx="74231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4930" indent="-69850">
              <a:lnSpc>
                <a:spcPct val="100000"/>
              </a:lnSpc>
              <a:spcBef>
                <a:spcPts val="105"/>
              </a:spcBef>
              <a:buSzPct val="92857"/>
              <a:buChar char="•"/>
              <a:tabLst>
                <a:tab pos="74930" algn="l"/>
              </a:tabLst>
            </a:pPr>
            <a:r>
              <a:rPr sz="1400" spc="-10" dirty="0">
                <a:latin typeface="Arial MT"/>
                <a:cs typeface="Arial MT"/>
              </a:rPr>
              <a:t>Nobleza</a:t>
            </a:r>
            <a:endParaRPr sz="1400">
              <a:latin typeface="Arial MT"/>
              <a:cs typeface="Arial MT"/>
            </a:endParaRPr>
          </a:p>
          <a:p>
            <a:pPr marL="74930" indent="-69850">
              <a:lnSpc>
                <a:spcPct val="100000"/>
              </a:lnSpc>
              <a:buSzPct val="92857"/>
              <a:buChar char="•"/>
              <a:tabLst>
                <a:tab pos="74930" algn="l"/>
              </a:tabLst>
            </a:pPr>
            <a:r>
              <a:rPr sz="1400" spc="-10" dirty="0">
                <a:latin typeface="Arial MT"/>
                <a:cs typeface="Arial MT"/>
              </a:rPr>
              <a:t>Clero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794129" y="1929511"/>
            <a:ext cx="10922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10" dirty="0">
                <a:latin typeface="Arial"/>
                <a:cs typeface="Arial"/>
              </a:rPr>
              <a:t>Absolutistas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784784" y="3280232"/>
            <a:ext cx="1536700" cy="320675"/>
            <a:chOff x="6784784" y="3280232"/>
            <a:chExt cx="1536700" cy="320675"/>
          </a:xfrm>
        </p:grpSpPr>
        <p:sp>
          <p:nvSpPr>
            <p:cNvPr id="35" name="object 35"/>
            <p:cNvSpPr/>
            <p:nvPr/>
          </p:nvSpPr>
          <p:spPr>
            <a:xfrm>
              <a:off x="6789546" y="3284994"/>
              <a:ext cx="1527175" cy="311150"/>
            </a:xfrm>
            <a:custGeom>
              <a:avLst/>
              <a:gdLst/>
              <a:ahLst/>
              <a:cxnLst/>
              <a:rect l="l" t="t" r="r" b="b"/>
              <a:pathLst>
                <a:path w="1527175" h="311150">
                  <a:moveTo>
                    <a:pt x="1526921" y="0"/>
                  </a:moveTo>
                  <a:lnTo>
                    <a:pt x="0" y="0"/>
                  </a:lnTo>
                  <a:lnTo>
                    <a:pt x="0" y="310629"/>
                  </a:lnTo>
                  <a:lnTo>
                    <a:pt x="1526921" y="310629"/>
                  </a:lnTo>
                  <a:lnTo>
                    <a:pt x="1526921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789546" y="3284994"/>
              <a:ext cx="1527175" cy="311150"/>
            </a:xfrm>
            <a:custGeom>
              <a:avLst/>
              <a:gdLst/>
              <a:ahLst/>
              <a:cxnLst/>
              <a:rect l="l" t="t" r="r" b="b"/>
              <a:pathLst>
                <a:path w="1527175" h="311150">
                  <a:moveTo>
                    <a:pt x="0" y="310629"/>
                  </a:moveTo>
                  <a:lnTo>
                    <a:pt x="1526921" y="310629"/>
                  </a:lnTo>
                  <a:lnTo>
                    <a:pt x="1526921" y="0"/>
                  </a:lnTo>
                  <a:lnTo>
                    <a:pt x="0" y="0"/>
                  </a:lnTo>
                  <a:lnTo>
                    <a:pt x="0" y="31062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7041006" y="3312667"/>
            <a:ext cx="10991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Fernando</a:t>
            </a:r>
            <a:r>
              <a:rPr sz="1400" b="1" spc="-9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VII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6972681" y="2245486"/>
            <a:ext cx="1872614" cy="1393825"/>
            <a:chOff x="6972681" y="2245486"/>
            <a:chExt cx="1872614" cy="1393825"/>
          </a:xfrm>
        </p:grpSpPr>
        <p:pic>
          <p:nvPicPr>
            <p:cNvPr id="39" name="object 3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96684" y="2269235"/>
              <a:ext cx="1848612" cy="1370076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6972681" y="2245486"/>
              <a:ext cx="1845310" cy="1280795"/>
            </a:xfrm>
            <a:custGeom>
              <a:avLst/>
              <a:gdLst/>
              <a:ahLst/>
              <a:cxnLst/>
              <a:rect l="l" t="t" r="r" b="b"/>
              <a:pathLst>
                <a:path w="1845309" h="1280795">
                  <a:moveTo>
                    <a:pt x="1395476" y="1109090"/>
                  </a:moveTo>
                  <a:lnTo>
                    <a:pt x="1224026" y="1194815"/>
                  </a:lnTo>
                  <a:lnTo>
                    <a:pt x="1395476" y="1280540"/>
                  </a:lnTo>
                  <a:lnTo>
                    <a:pt x="1395476" y="1223390"/>
                  </a:lnTo>
                  <a:lnTo>
                    <a:pt x="1366901" y="1223390"/>
                  </a:lnTo>
                  <a:lnTo>
                    <a:pt x="1366901" y="1166240"/>
                  </a:lnTo>
                  <a:lnTo>
                    <a:pt x="1395476" y="1166240"/>
                  </a:lnTo>
                  <a:lnTo>
                    <a:pt x="1395476" y="1109090"/>
                  </a:lnTo>
                  <a:close/>
                </a:path>
                <a:path w="1845309" h="1280795">
                  <a:moveTo>
                    <a:pt x="1395476" y="1166240"/>
                  </a:moveTo>
                  <a:lnTo>
                    <a:pt x="1366901" y="1166240"/>
                  </a:lnTo>
                  <a:lnTo>
                    <a:pt x="1366901" y="1223390"/>
                  </a:lnTo>
                  <a:lnTo>
                    <a:pt x="1395476" y="1223390"/>
                  </a:lnTo>
                  <a:lnTo>
                    <a:pt x="1395476" y="1166240"/>
                  </a:lnTo>
                  <a:close/>
                </a:path>
                <a:path w="1845309" h="1280795">
                  <a:moveTo>
                    <a:pt x="1788160" y="1166240"/>
                  </a:moveTo>
                  <a:lnTo>
                    <a:pt x="1395476" y="1166240"/>
                  </a:lnTo>
                  <a:lnTo>
                    <a:pt x="1395476" y="1223390"/>
                  </a:lnTo>
                  <a:lnTo>
                    <a:pt x="1845310" y="1223390"/>
                  </a:lnTo>
                  <a:lnTo>
                    <a:pt x="1845310" y="1194815"/>
                  </a:lnTo>
                  <a:lnTo>
                    <a:pt x="1788160" y="1194815"/>
                  </a:lnTo>
                  <a:lnTo>
                    <a:pt x="1788160" y="1166240"/>
                  </a:lnTo>
                  <a:close/>
                </a:path>
                <a:path w="1845309" h="1280795">
                  <a:moveTo>
                    <a:pt x="1788160" y="28575"/>
                  </a:moveTo>
                  <a:lnTo>
                    <a:pt x="1788160" y="1194815"/>
                  </a:lnTo>
                  <a:lnTo>
                    <a:pt x="1816735" y="1166240"/>
                  </a:lnTo>
                  <a:lnTo>
                    <a:pt x="1845310" y="1166240"/>
                  </a:lnTo>
                  <a:lnTo>
                    <a:pt x="1845310" y="57150"/>
                  </a:lnTo>
                  <a:lnTo>
                    <a:pt x="1816735" y="57150"/>
                  </a:lnTo>
                  <a:lnTo>
                    <a:pt x="1788160" y="28575"/>
                  </a:lnTo>
                  <a:close/>
                </a:path>
                <a:path w="1845309" h="1280795">
                  <a:moveTo>
                    <a:pt x="1845310" y="1166240"/>
                  </a:moveTo>
                  <a:lnTo>
                    <a:pt x="1816735" y="1166240"/>
                  </a:lnTo>
                  <a:lnTo>
                    <a:pt x="1788160" y="1194815"/>
                  </a:lnTo>
                  <a:lnTo>
                    <a:pt x="1845310" y="1194815"/>
                  </a:lnTo>
                  <a:lnTo>
                    <a:pt x="1845310" y="1166240"/>
                  </a:lnTo>
                  <a:close/>
                </a:path>
                <a:path w="1845309" h="1280795">
                  <a:moveTo>
                    <a:pt x="1845310" y="0"/>
                  </a:moveTo>
                  <a:lnTo>
                    <a:pt x="0" y="0"/>
                  </a:lnTo>
                  <a:lnTo>
                    <a:pt x="0" y="57150"/>
                  </a:lnTo>
                  <a:lnTo>
                    <a:pt x="1788160" y="57150"/>
                  </a:lnTo>
                  <a:lnTo>
                    <a:pt x="1788160" y="28575"/>
                  </a:lnTo>
                  <a:lnTo>
                    <a:pt x="1845310" y="28575"/>
                  </a:lnTo>
                  <a:lnTo>
                    <a:pt x="1845310" y="0"/>
                  </a:lnTo>
                  <a:close/>
                </a:path>
                <a:path w="1845309" h="1280795">
                  <a:moveTo>
                    <a:pt x="1845310" y="28575"/>
                  </a:moveTo>
                  <a:lnTo>
                    <a:pt x="1788160" y="28575"/>
                  </a:lnTo>
                  <a:lnTo>
                    <a:pt x="1816735" y="57150"/>
                  </a:lnTo>
                  <a:lnTo>
                    <a:pt x="1845310" y="57150"/>
                  </a:lnTo>
                  <a:lnTo>
                    <a:pt x="1845310" y="2857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4427601" y="1917192"/>
            <a:ext cx="606425" cy="347980"/>
            <a:chOff x="4427601" y="1917192"/>
            <a:chExt cx="606425" cy="347980"/>
          </a:xfrm>
        </p:grpSpPr>
        <p:pic>
          <p:nvPicPr>
            <p:cNvPr id="42" name="object 4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51604" y="1917192"/>
              <a:ext cx="582168" cy="347472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4427601" y="1977898"/>
              <a:ext cx="407034" cy="171450"/>
            </a:xfrm>
            <a:custGeom>
              <a:avLst/>
              <a:gdLst/>
              <a:ahLst/>
              <a:cxnLst/>
              <a:rect l="l" t="t" r="r" b="b"/>
              <a:pathLst>
                <a:path w="407035" h="171450">
                  <a:moveTo>
                    <a:pt x="236347" y="0"/>
                  </a:moveTo>
                  <a:lnTo>
                    <a:pt x="235670" y="57073"/>
                  </a:lnTo>
                  <a:lnTo>
                    <a:pt x="264287" y="57403"/>
                  </a:lnTo>
                  <a:lnTo>
                    <a:pt x="263525" y="114553"/>
                  </a:lnTo>
                  <a:lnTo>
                    <a:pt x="234989" y="114553"/>
                  </a:lnTo>
                  <a:lnTo>
                    <a:pt x="234314" y="171450"/>
                  </a:lnTo>
                  <a:lnTo>
                    <a:pt x="351560" y="114553"/>
                  </a:lnTo>
                  <a:lnTo>
                    <a:pt x="263525" y="114553"/>
                  </a:lnTo>
                  <a:lnTo>
                    <a:pt x="234993" y="114223"/>
                  </a:lnTo>
                  <a:lnTo>
                    <a:pt x="352240" y="114223"/>
                  </a:lnTo>
                  <a:lnTo>
                    <a:pt x="406781" y="87756"/>
                  </a:lnTo>
                  <a:lnTo>
                    <a:pt x="236347" y="0"/>
                  </a:lnTo>
                  <a:close/>
                </a:path>
                <a:path w="407035" h="171450">
                  <a:moveTo>
                    <a:pt x="235670" y="57073"/>
                  </a:moveTo>
                  <a:lnTo>
                    <a:pt x="234993" y="114223"/>
                  </a:lnTo>
                  <a:lnTo>
                    <a:pt x="263525" y="114553"/>
                  </a:lnTo>
                  <a:lnTo>
                    <a:pt x="264287" y="57403"/>
                  </a:lnTo>
                  <a:lnTo>
                    <a:pt x="235670" y="57073"/>
                  </a:lnTo>
                  <a:close/>
                </a:path>
                <a:path w="407035" h="171450">
                  <a:moveTo>
                    <a:pt x="762" y="54355"/>
                  </a:moveTo>
                  <a:lnTo>
                    <a:pt x="0" y="111505"/>
                  </a:lnTo>
                  <a:lnTo>
                    <a:pt x="234993" y="114223"/>
                  </a:lnTo>
                  <a:lnTo>
                    <a:pt x="235670" y="57073"/>
                  </a:lnTo>
                  <a:lnTo>
                    <a:pt x="762" y="5435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4909184" y="1783461"/>
            <a:ext cx="2128520" cy="1242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4930" indent="-69850">
              <a:lnSpc>
                <a:spcPct val="100000"/>
              </a:lnSpc>
              <a:spcBef>
                <a:spcPts val="105"/>
              </a:spcBef>
              <a:buSzPct val="92857"/>
              <a:buChar char="•"/>
              <a:tabLst>
                <a:tab pos="74930" algn="l"/>
              </a:tabLst>
            </a:pPr>
            <a:r>
              <a:rPr sz="1400" spc="-10" dirty="0">
                <a:latin typeface="Arial MT"/>
                <a:cs typeface="Arial MT"/>
              </a:rPr>
              <a:t>Antiliberalismo</a:t>
            </a:r>
            <a:endParaRPr sz="1400">
              <a:latin typeface="Arial MT"/>
              <a:cs typeface="Arial MT"/>
            </a:endParaRPr>
          </a:p>
          <a:p>
            <a:pPr marL="12700" marR="5080" indent="-7620">
              <a:lnSpc>
                <a:spcPct val="100000"/>
              </a:lnSpc>
              <a:buSzPct val="92857"/>
              <a:buChar char="•"/>
              <a:tabLst>
                <a:tab pos="74930" algn="l"/>
              </a:tabLst>
            </a:pPr>
            <a:r>
              <a:rPr sz="1400" dirty="0">
                <a:latin typeface="Arial MT"/>
                <a:cs typeface="Arial MT"/>
              </a:rPr>
              <a:t>	Defensa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religión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25" dirty="0">
                <a:latin typeface="Arial MT"/>
                <a:cs typeface="Arial MT"/>
              </a:rPr>
              <a:t>la </a:t>
            </a:r>
            <a:r>
              <a:rPr sz="1400" spc="-10" dirty="0">
                <a:latin typeface="Arial MT"/>
                <a:cs typeface="Arial MT"/>
              </a:rPr>
              <a:t>monarquía absoluta</a:t>
            </a:r>
            <a:endParaRPr sz="1400">
              <a:latin typeface="Arial MT"/>
              <a:cs typeface="Arial MT"/>
            </a:endParaRPr>
          </a:p>
          <a:p>
            <a:pPr marL="466090" marR="495300" indent="126364">
              <a:lnSpc>
                <a:spcPct val="100000"/>
              </a:lnSpc>
              <a:spcBef>
                <a:spcPts val="1175"/>
              </a:spcBef>
            </a:pPr>
            <a:r>
              <a:rPr sz="1400" dirty="0">
                <a:latin typeface="Arial MT"/>
                <a:cs typeface="Arial MT"/>
              </a:rPr>
              <a:t>Reformas</a:t>
            </a:r>
            <a:r>
              <a:rPr sz="1400" spc="-70" dirty="0">
                <a:latin typeface="Arial MT"/>
                <a:cs typeface="Arial MT"/>
              </a:rPr>
              <a:t> </a:t>
            </a:r>
            <a:r>
              <a:rPr sz="1400" spc="-50" dirty="0">
                <a:latin typeface="Arial MT"/>
                <a:cs typeface="Arial MT"/>
              </a:rPr>
              <a:t>y </a:t>
            </a:r>
            <a:r>
              <a:rPr sz="1400" spc="-10" dirty="0">
                <a:latin typeface="Arial MT"/>
                <a:cs typeface="Arial MT"/>
              </a:rPr>
              <a:t>modernización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1716849" y="2488120"/>
            <a:ext cx="1800225" cy="317500"/>
            <a:chOff x="1716849" y="2488120"/>
            <a:chExt cx="1800225" cy="317500"/>
          </a:xfrm>
        </p:grpSpPr>
        <p:pic>
          <p:nvPicPr>
            <p:cNvPr id="46" name="object 4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94075" y="2615183"/>
              <a:ext cx="622983" cy="173736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2869564" y="2591307"/>
              <a:ext cx="622300" cy="171450"/>
            </a:xfrm>
            <a:custGeom>
              <a:avLst/>
              <a:gdLst/>
              <a:ahLst/>
              <a:cxnLst/>
              <a:rect l="l" t="t" r="r" b="b"/>
              <a:pathLst>
                <a:path w="622300" h="171450">
                  <a:moveTo>
                    <a:pt x="450850" y="0"/>
                  </a:moveTo>
                  <a:lnTo>
                    <a:pt x="450850" y="171450"/>
                  </a:lnTo>
                  <a:lnTo>
                    <a:pt x="565150" y="114300"/>
                  </a:lnTo>
                  <a:lnTo>
                    <a:pt x="479425" y="114300"/>
                  </a:lnTo>
                  <a:lnTo>
                    <a:pt x="479425" y="57150"/>
                  </a:lnTo>
                  <a:lnTo>
                    <a:pt x="565150" y="57150"/>
                  </a:lnTo>
                  <a:lnTo>
                    <a:pt x="450850" y="0"/>
                  </a:lnTo>
                  <a:close/>
                </a:path>
                <a:path w="622300" h="171450">
                  <a:moveTo>
                    <a:pt x="45085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450850" y="114300"/>
                  </a:lnTo>
                  <a:lnTo>
                    <a:pt x="450850" y="57150"/>
                  </a:lnTo>
                  <a:close/>
                </a:path>
                <a:path w="622300" h="171450">
                  <a:moveTo>
                    <a:pt x="565150" y="57150"/>
                  </a:moveTo>
                  <a:lnTo>
                    <a:pt x="479425" y="57150"/>
                  </a:lnTo>
                  <a:lnTo>
                    <a:pt x="479425" y="114300"/>
                  </a:lnTo>
                  <a:lnTo>
                    <a:pt x="565150" y="114300"/>
                  </a:lnTo>
                  <a:lnTo>
                    <a:pt x="622300" y="85725"/>
                  </a:lnTo>
                  <a:lnTo>
                    <a:pt x="565150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721611" y="2492882"/>
              <a:ext cx="1338580" cy="307975"/>
            </a:xfrm>
            <a:custGeom>
              <a:avLst/>
              <a:gdLst/>
              <a:ahLst/>
              <a:cxnLst/>
              <a:rect l="l" t="t" r="r" b="b"/>
              <a:pathLst>
                <a:path w="1338580" h="307975">
                  <a:moveTo>
                    <a:pt x="0" y="307975"/>
                  </a:moveTo>
                  <a:lnTo>
                    <a:pt x="1338199" y="307975"/>
                  </a:lnTo>
                  <a:lnTo>
                    <a:pt x="1338199" y="0"/>
                  </a:lnTo>
                  <a:lnTo>
                    <a:pt x="0" y="0"/>
                  </a:lnTo>
                  <a:lnTo>
                    <a:pt x="0" y="307975"/>
                  </a:lnTo>
                  <a:close/>
                </a:path>
              </a:pathLst>
            </a:custGeom>
            <a:ln w="9525">
              <a:solidFill>
                <a:srgbClr val="2D8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3628771" y="2520442"/>
            <a:ext cx="114427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Arial MT"/>
                <a:cs typeface="Arial MT"/>
              </a:rPr>
              <a:t>Floridablanca, Jovellanos...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800605" y="2520442"/>
            <a:ext cx="8769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10" dirty="0">
                <a:latin typeface="Arial"/>
                <a:cs typeface="Arial"/>
              </a:rPr>
              <a:t>Ilustrados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4885309" y="2631948"/>
            <a:ext cx="605790" cy="349250"/>
            <a:chOff x="4885309" y="2631948"/>
            <a:chExt cx="605790" cy="349250"/>
          </a:xfrm>
        </p:grpSpPr>
        <p:pic>
          <p:nvPicPr>
            <p:cNvPr id="52" name="object 5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08804" y="2631948"/>
              <a:ext cx="582168" cy="348996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4885309" y="2693162"/>
              <a:ext cx="407034" cy="171450"/>
            </a:xfrm>
            <a:custGeom>
              <a:avLst/>
              <a:gdLst/>
              <a:ahLst/>
              <a:cxnLst/>
              <a:rect l="l" t="t" r="r" b="b"/>
              <a:pathLst>
                <a:path w="407035" h="171450">
                  <a:moveTo>
                    <a:pt x="236346" y="0"/>
                  </a:moveTo>
                  <a:lnTo>
                    <a:pt x="235669" y="57199"/>
                  </a:lnTo>
                  <a:lnTo>
                    <a:pt x="264287" y="57530"/>
                  </a:lnTo>
                  <a:lnTo>
                    <a:pt x="263525" y="114680"/>
                  </a:lnTo>
                  <a:lnTo>
                    <a:pt x="234987" y="114680"/>
                  </a:lnTo>
                  <a:lnTo>
                    <a:pt x="234314" y="171450"/>
                  </a:lnTo>
                  <a:lnTo>
                    <a:pt x="351298" y="114680"/>
                  </a:lnTo>
                  <a:lnTo>
                    <a:pt x="263525" y="114680"/>
                  </a:lnTo>
                  <a:lnTo>
                    <a:pt x="234991" y="114350"/>
                  </a:lnTo>
                  <a:lnTo>
                    <a:pt x="351978" y="114350"/>
                  </a:lnTo>
                  <a:lnTo>
                    <a:pt x="406780" y="87757"/>
                  </a:lnTo>
                  <a:lnTo>
                    <a:pt x="236346" y="0"/>
                  </a:lnTo>
                  <a:close/>
                </a:path>
                <a:path w="407035" h="171450">
                  <a:moveTo>
                    <a:pt x="235669" y="57199"/>
                  </a:moveTo>
                  <a:lnTo>
                    <a:pt x="234991" y="114350"/>
                  </a:lnTo>
                  <a:lnTo>
                    <a:pt x="263525" y="114680"/>
                  </a:lnTo>
                  <a:lnTo>
                    <a:pt x="264287" y="57530"/>
                  </a:lnTo>
                  <a:lnTo>
                    <a:pt x="235669" y="57199"/>
                  </a:lnTo>
                  <a:close/>
                </a:path>
                <a:path w="407035" h="171450">
                  <a:moveTo>
                    <a:pt x="762" y="54483"/>
                  </a:moveTo>
                  <a:lnTo>
                    <a:pt x="0" y="111633"/>
                  </a:lnTo>
                  <a:lnTo>
                    <a:pt x="234991" y="114350"/>
                  </a:lnTo>
                  <a:lnTo>
                    <a:pt x="235669" y="57199"/>
                  </a:lnTo>
                  <a:lnTo>
                    <a:pt x="762" y="54483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/>
          <p:nvPr/>
        </p:nvSpPr>
        <p:spPr>
          <a:xfrm>
            <a:off x="1672844" y="3231514"/>
            <a:ext cx="1338580" cy="307975"/>
          </a:xfrm>
          <a:custGeom>
            <a:avLst/>
            <a:gdLst/>
            <a:ahLst/>
            <a:cxnLst/>
            <a:rect l="l" t="t" r="r" b="b"/>
            <a:pathLst>
              <a:path w="1338580" h="307975">
                <a:moveTo>
                  <a:pt x="0" y="307975"/>
                </a:moveTo>
                <a:lnTo>
                  <a:pt x="1338199" y="307975"/>
                </a:lnTo>
                <a:lnTo>
                  <a:pt x="1338199" y="0"/>
                </a:lnTo>
                <a:lnTo>
                  <a:pt x="0" y="0"/>
                </a:lnTo>
                <a:lnTo>
                  <a:pt x="0" y="307975"/>
                </a:lnTo>
                <a:close/>
              </a:path>
            </a:pathLst>
          </a:custGeom>
          <a:ln w="9525">
            <a:solidFill>
              <a:srgbClr val="2D89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1751838" y="3259327"/>
            <a:ext cx="8089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10" dirty="0">
                <a:latin typeface="Arial"/>
                <a:cs typeface="Arial"/>
              </a:rPr>
              <a:t>Liberales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2852547" y="3227832"/>
            <a:ext cx="822325" cy="347980"/>
            <a:chOff x="2852547" y="3227832"/>
            <a:chExt cx="822325" cy="347980"/>
          </a:xfrm>
        </p:grpSpPr>
        <p:pic>
          <p:nvPicPr>
            <p:cNvPr id="57" name="object 5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875788" y="3227832"/>
              <a:ext cx="798576" cy="347472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2852547" y="3290189"/>
              <a:ext cx="622300" cy="171450"/>
            </a:xfrm>
            <a:custGeom>
              <a:avLst/>
              <a:gdLst/>
              <a:ahLst/>
              <a:cxnLst/>
              <a:rect l="l" t="t" r="r" b="b"/>
              <a:pathLst>
                <a:path w="622300" h="171450">
                  <a:moveTo>
                    <a:pt x="450850" y="0"/>
                  </a:moveTo>
                  <a:lnTo>
                    <a:pt x="450850" y="171450"/>
                  </a:lnTo>
                  <a:lnTo>
                    <a:pt x="565150" y="114300"/>
                  </a:lnTo>
                  <a:lnTo>
                    <a:pt x="479425" y="114300"/>
                  </a:lnTo>
                  <a:lnTo>
                    <a:pt x="479425" y="57150"/>
                  </a:lnTo>
                  <a:lnTo>
                    <a:pt x="565150" y="57150"/>
                  </a:lnTo>
                  <a:lnTo>
                    <a:pt x="450850" y="0"/>
                  </a:lnTo>
                  <a:close/>
                </a:path>
                <a:path w="622300" h="171450">
                  <a:moveTo>
                    <a:pt x="45085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450850" y="114300"/>
                  </a:lnTo>
                  <a:lnTo>
                    <a:pt x="450850" y="57150"/>
                  </a:lnTo>
                  <a:close/>
                </a:path>
                <a:path w="622300" h="171450">
                  <a:moveTo>
                    <a:pt x="565150" y="57150"/>
                  </a:moveTo>
                  <a:lnTo>
                    <a:pt x="479425" y="57150"/>
                  </a:lnTo>
                  <a:lnTo>
                    <a:pt x="479425" y="114300"/>
                  </a:lnTo>
                  <a:lnTo>
                    <a:pt x="565150" y="114300"/>
                  </a:lnTo>
                  <a:lnTo>
                    <a:pt x="622300" y="85725"/>
                  </a:lnTo>
                  <a:lnTo>
                    <a:pt x="565150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3612896" y="3168776"/>
            <a:ext cx="108839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4930" indent="-69850">
              <a:lnSpc>
                <a:spcPct val="100000"/>
              </a:lnSpc>
              <a:spcBef>
                <a:spcPts val="105"/>
              </a:spcBef>
              <a:buSzPct val="92857"/>
              <a:buChar char="•"/>
              <a:tabLst>
                <a:tab pos="74930" algn="l"/>
              </a:tabLst>
            </a:pPr>
            <a:r>
              <a:rPr sz="1400" spc="-10" dirty="0">
                <a:latin typeface="Arial MT"/>
                <a:cs typeface="Arial MT"/>
              </a:rPr>
              <a:t>Burgueses</a:t>
            </a:r>
            <a:endParaRPr sz="1400">
              <a:latin typeface="Arial MT"/>
              <a:cs typeface="Arial MT"/>
            </a:endParaRPr>
          </a:p>
          <a:p>
            <a:pPr marL="74930" indent="-69850">
              <a:lnSpc>
                <a:spcPct val="100000"/>
              </a:lnSpc>
              <a:buSzPct val="92857"/>
              <a:buChar char="•"/>
              <a:tabLst>
                <a:tab pos="74930" algn="l"/>
              </a:tabLst>
            </a:pPr>
            <a:r>
              <a:rPr sz="1400" spc="-10" dirty="0">
                <a:latin typeface="Arial MT"/>
                <a:cs typeface="Arial MT"/>
              </a:rPr>
              <a:t>Intelectuales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4787646" y="3341242"/>
            <a:ext cx="436245" cy="200660"/>
            <a:chOff x="4787646" y="3341242"/>
            <a:chExt cx="436245" cy="200660"/>
          </a:xfrm>
        </p:grpSpPr>
        <p:pic>
          <p:nvPicPr>
            <p:cNvPr id="61" name="object 6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11268" y="3366896"/>
              <a:ext cx="412559" cy="174498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4787646" y="3341242"/>
              <a:ext cx="407034" cy="171450"/>
            </a:xfrm>
            <a:custGeom>
              <a:avLst/>
              <a:gdLst/>
              <a:ahLst/>
              <a:cxnLst/>
              <a:rect l="l" t="t" r="r" b="b"/>
              <a:pathLst>
                <a:path w="407035" h="171450">
                  <a:moveTo>
                    <a:pt x="236346" y="0"/>
                  </a:moveTo>
                  <a:lnTo>
                    <a:pt x="235669" y="57199"/>
                  </a:lnTo>
                  <a:lnTo>
                    <a:pt x="264287" y="57531"/>
                  </a:lnTo>
                  <a:lnTo>
                    <a:pt x="263525" y="114681"/>
                  </a:lnTo>
                  <a:lnTo>
                    <a:pt x="234987" y="114681"/>
                  </a:lnTo>
                  <a:lnTo>
                    <a:pt x="234314" y="171450"/>
                  </a:lnTo>
                  <a:lnTo>
                    <a:pt x="351298" y="114681"/>
                  </a:lnTo>
                  <a:lnTo>
                    <a:pt x="263525" y="114681"/>
                  </a:lnTo>
                  <a:lnTo>
                    <a:pt x="234991" y="114337"/>
                  </a:lnTo>
                  <a:lnTo>
                    <a:pt x="352007" y="114337"/>
                  </a:lnTo>
                  <a:lnTo>
                    <a:pt x="406780" y="87757"/>
                  </a:lnTo>
                  <a:lnTo>
                    <a:pt x="236346" y="0"/>
                  </a:lnTo>
                  <a:close/>
                </a:path>
                <a:path w="407035" h="171450">
                  <a:moveTo>
                    <a:pt x="235669" y="57199"/>
                  </a:moveTo>
                  <a:lnTo>
                    <a:pt x="234991" y="114337"/>
                  </a:lnTo>
                  <a:lnTo>
                    <a:pt x="263525" y="114681"/>
                  </a:lnTo>
                  <a:lnTo>
                    <a:pt x="264287" y="57531"/>
                  </a:lnTo>
                  <a:lnTo>
                    <a:pt x="235669" y="57199"/>
                  </a:lnTo>
                  <a:close/>
                </a:path>
                <a:path w="407035" h="171450">
                  <a:moveTo>
                    <a:pt x="762" y="54483"/>
                  </a:moveTo>
                  <a:lnTo>
                    <a:pt x="0" y="111506"/>
                  </a:lnTo>
                  <a:lnTo>
                    <a:pt x="234991" y="114337"/>
                  </a:lnTo>
                  <a:lnTo>
                    <a:pt x="235669" y="57199"/>
                  </a:lnTo>
                  <a:lnTo>
                    <a:pt x="762" y="54483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757808" y="1906523"/>
            <a:ext cx="1179195" cy="1678305"/>
            <a:chOff x="757808" y="1906523"/>
            <a:chExt cx="1179195" cy="1678305"/>
          </a:xfrm>
        </p:grpSpPr>
        <p:pic>
          <p:nvPicPr>
            <p:cNvPr id="64" name="object 6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81811" y="1906523"/>
              <a:ext cx="1132332" cy="612648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757808" y="1969515"/>
              <a:ext cx="957580" cy="523875"/>
            </a:xfrm>
            <a:custGeom>
              <a:avLst/>
              <a:gdLst/>
              <a:ahLst/>
              <a:cxnLst/>
              <a:rect l="l" t="t" r="r" b="b"/>
              <a:pathLst>
                <a:path w="957580" h="523875">
                  <a:moveTo>
                    <a:pt x="785749" y="57150"/>
                  </a:moveTo>
                  <a:lnTo>
                    <a:pt x="0" y="57150"/>
                  </a:lnTo>
                  <a:lnTo>
                    <a:pt x="0" y="523367"/>
                  </a:lnTo>
                  <a:lnTo>
                    <a:pt x="57150" y="523367"/>
                  </a:lnTo>
                  <a:lnTo>
                    <a:pt x="57150" y="114300"/>
                  </a:lnTo>
                  <a:lnTo>
                    <a:pt x="28575" y="114300"/>
                  </a:lnTo>
                  <a:lnTo>
                    <a:pt x="57150" y="85725"/>
                  </a:lnTo>
                  <a:lnTo>
                    <a:pt x="785749" y="85725"/>
                  </a:lnTo>
                  <a:lnTo>
                    <a:pt x="785749" y="57150"/>
                  </a:lnTo>
                  <a:close/>
                </a:path>
                <a:path w="957580" h="523875">
                  <a:moveTo>
                    <a:pt x="785749" y="0"/>
                  </a:moveTo>
                  <a:lnTo>
                    <a:pt x="785749" y="171450"/>
                  </a:lnTo>
                  <a:lnTo>
                    <a:pt x="900048" y="114300"/>
                  </a:lnTo>
                  <a:lnTo>
                    <a:pt x="814324" y="114300"/>
                  </a:lnTo>
                  <a:lnTo>
                    <a:pt x="814324" y="57150"/>
                  </a:lnTo>
                  <a:lnTo>
                    <a:pt x="900048" y="57150"/>
                  </a:lnTo>
                  <a:lnTo>
                    <a:pt x="785749" y="0"/>
                  </a:lnTo>
                  <a:close/>
                </a:path>
                <a:path w="957580" h="523875">
                  <a:moveTo>
                    <a:pt x="57150" y="85725"/>
                  </a:moveTo>
                  <a:lnTo>
                    <a:pt x="28575" y="114300"/>
                  </a:lnTo>
                  <a:lnTo>
                    <a:pt x="57150" y="114300"/>
                  </a:lnTo>
                  <a:lnTo>
                    <a:pt x="57150" y="85725"/>
                  </a:lnTo>
                  <a:close/>
                </a:path>
                <a:path w="957580" h="523875">
                  <a:moveTo>
                    <a:pt x="785749" y="85725"/>
                  </a:moveTo>
                  <a:lnTo>
                    <a:pt x="57150" y="85725"/>
                  </a:lnTo>
                  <a:lnTo>
                    <a:pt x="57150" y="114300"/>
                  </a:lnTo>
                  <a:lnTo>
                    <a:pt x="785749" y="114300"/>
                  </a:lnTo>
                  <a:lnTo>
                    <a:pt x="785749" y="85725"/>
                  </a:lnTo>
                  <a:close/>
                </a:path>
                <a:path w="957580" h="523875">
                  <a:moveTo>
                    <a:pt x="900048" y="57150"/>
                  </a:moveTo>
                  <a:lnTo>
                    <a:pt x="814324" y="57150"/>
                  </a:lnTo>
                  <a:lnTo>
                    <a:pt x="814324" y="114300"/>
                  </a:lnTo>
                  <a:lnTo>
                    <a:pt x="900048" y="114300"/>
                  </a:lnTo>
                  <a:lnTo>
                    <a:pt x="957198" y="85725"/>
                  </a:lnTo>
                  <a:lnTo>
                    <a:pt x="900048" y="5715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81811" y="2837687"/>
              <a:ext cx="1091184" cy="746760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757808" y="2813557"/>
              <a:ext cx="915035" cy="657860"/>
            </a:xfrm>
            <a:custGeom>
              <a:avLst/>
              <a:gdLst/>
              <a:ahLst/>
              <a:cxnLst/>
              <a:rect l="l" t="t" r="r" b="b"/>
              <a:pathLst>
                <a:path w="915035" h="657860">
                  <a:moveTo>
                    <a:pt x="743585" y="486155"/>
                  </a:moveTo>
                  <a:lnTo>
                    <a:pt x="743585" y="657605"/>
                  </a:lnTo>
                  <a:lnTo>
                    <a:pt x="857885" y="600455"/>
                  </a:lnTo>
                  <a:lnTo>
                    <a:pt x="772160" y="600455"/>
                  </a:lnTo>
                  <a:lnTo>
                    <a:pt x="772160" y="543305"/>
                  </a:lnTo>
                  <a:lnTo>
                    <a:pt x="857885" y="543305"/>
                  </a:lnTo>
                  <a:lnTo>
                    <a:pt x="743585" y="486155"/>
                  </a:lnTo>
                  <a:close/>
                </a:path>
                <a:path w="915035" h="657860">
                  <a:moveTo>
                    <a:pt x="57150" y="0"/>
                  </a:moveTo>
                  <a:lnTo>
                    <a:pt x="0" y="0"/>
                  </a:lnTo>
                  <a:lnTo>
                    <a:pt x="0" y="600455"/>
                  </a:lnTo>
                  <a:lnTo>
                    <a:pt x="743585" y="600455"/>
                  </a:lnTo>
                  <a:lnTo>
                    <a:pt x="743585" y="571880"/>
                  </a:lnTo>
                  <a:lnTo>
                    <a:pt x="57150" y="571880"/>
                  </a:lnTo>
                  <a:lnTo>
                    <a:pt x="28575" y="543305"/>
                  </a:lnTo>
                  <a:lnTo>
                    <a:pt x="57150" y="543305"/>
                  </a:lnTo>
                  <a:lnTo>
                    <a:pt x="57150" y="0"/>
                  </a:lnTo>
                  <a:close/>
                </a:path>
                <a:path w="915035" h="657860">
                  <a:moveTo>
                    <a:pt x="857885" y="543305"/>
                  </a:moveTo>
                  <a:lnTo>
                    <a:pt x="772160" y="543305"/>
                  </a:lnTo>
                  <a:lnTo>
                    <a:pt x="772160" y="600455"/>
                  </a:lnTo>
                  <a:lnTo>
                    <a:pt x="857885" y="600455"/>
                  </a:lnTo>
                  <a:lnTo>
                    <a:pt x="915035" y="571880"/>
                  </a:lnTo>
                  <a:lnTo>
                    <a:pt x="857885" y="543305"/>
                  </a:lnTo>
                  <a:close/>
                </a:path>
                <a:path w="915035" h="657860">
                  <a:moveTo>
                    <a:pt x="57150" y="543305"/>
                  </a:moveTo>
                  <a:lnTo>
                    <a:pt x="28575" y="543305"/>
                  </a:lnTo>
                  <a:lnTo>
                    <a:pt x="57150" y="571880"/>
                  </a:lnTo>
                  <a:lnTo>
                    <a:pt x="57150" y="543305"/>
                  </a:lnTo>
                  <a:close/>
                </a:path>
                <a:path w="915035" h="657860">
                  <a:moveTo>
                    <a:pt x="743585" y="543305"/>
                  </a:moveTo>
                  <a:lnTo>
                    <a:pt x="57150" y="543305"/>
                  </a:lnTo>
                  <a:lnTo>
                    <a:pt x="57150" y="571880"/>
                  </a:lnTo>
                  <a:lnTo>
                    <a:pt x="743585" y="571880"/>
                  </a:lnTo>
                  <a:lnTo>
                    <a:pt x="743585" y="54330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54835" y="2493263"/>
              <a:ext cx="582168" cy="347472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1331340" y="2553969"/>
              <a:ext cx="407034" cy="171450"/>
            </a:xfrm>
            <a:custGeom>
              <a:avLst/>
              <a:gdLst/>
              <a:ahLst/>
              <a:cxnLst/>
              <a:rect l="l" t="t" r="r" b="b"/>
              <a:pathLst>
                <a:path w="407035" h="171450">
                  <a:moveTo>
                    <a:pt x="236220" y="0"/>
                  </a:moveTo>
                  <a:lnTo>
                    <a:pt x="235585" y="57073"/>
                  </a:lnTo>
                  <a:lnTo>
                    <a:pt x="264159" y="57403"/>
                  </a:lnTo>
                  <a:lnTo>
                    <a:pt x="263525" y="114553"/>
                  </a:lnTo>
                  <a:lnTo>
                    <a:pt x="234947" y="114553"/>
                  </a:lnTo>
                  <a:lnTo>
                    <a:pt x="234315" y="171450"/>
                  </a:lnTo>
                  <a:lnTo>
                    <a:pt x="351474" y="114553"/>
                  </a:lnTo>
                  <a:lnTo>
                    <a:pt x="263525" y="114553"/>
                  </a:lnTo>
                  <a:lnTo>
                    <a:pt x="234950" y="114223"/>
                  </a:lnTo>
                  <a:lnTo>
                    <a:pt x="352154" y="114223"/>
                  </a:lnTo>
                  <a:lnTo>
                    <a:pt x="406653" y="87756"/>
                  </a:lnTo>
                  <a:lnTo>
                    <a:pt x="236220" y="0"/>
                  </a:lnTo>
                  <a:close/>
                </a:path>
                <a:path w="407035" h="171450">
                  <a:moveTo>
                    <a:pt x="235585" y="57073"/>
                  </a:moveTo>
                  <a:lnTo>
                    <a:pt x="234950" y="114223"/>
                  </a:lnTo>
                  <a:lnTo>
                    <a:pt x="263525" y="114553"/>
                  </a:lnTo>
                  <a:lnTo>
                    <a:pt x="264159" y="57403"/>
                  </a:lnTo>
                  <a:lnTo>
                    <a:pt x="235585" y="57073"/>
                  </a:lnTo>
                  <a:close/>
                </a:path>
                <a:path w="407035" h="171450">
                  <a:moveTo>
                    <a:pt x="634" y="54355"/>
                  </a:moveTo>
                  <a:lnTo>
                    <a:pt x="0" y="111505"/>
                  </a:lnTo>
                  <a:lnTo>
                    <a:pt x="234950" y="114223"/>
                  </a:lnTo>
                  <a:lnTo>
                    <a:pt x="235585" y="57073"/>
                  </a:lnTo>
                  <a:lnTo>
                    <a:pt x="634" y="5435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5299709" y="3230118"/>
            <a:ext cx="125730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MT"/>
                <a:cs typeface="Arial MT"/>
              </a:rPr>
              <a:t>Régimen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liberal</a:t>
            </a:r>
            <a:endParaRPr sz="1400">
              <a:latin typeface="Arial MT"/>
              <a:cs typeface="Arial MT"/>
            </a:endParaRPr>
          </a:p>
          <a:p>
            <a:pPr marL="83820">
              <a:lnSpc>
                <a:spcPct val="100000"/>
              </a:lnSpc>
            </a:pPr>
            <a:r>
              <a:rPr sz="1400" spc="-10" dirty="0">
                <a:latin typeface="Arial MT"/>
                <a:cs typeface="Arial MT"/>
              </a:rPr>
              <a:t>parlamentario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6515861" y="2778379"/>
            <a:ext cx="1236980" cy="855344"/>
            <a:chOff x="6515861" y="2778379"/>
            <a:chExt cx="1236980" cy="855344"/>
          </a:xfrm>
        </p:grpSpPr>
        <p:pic>
          <p:nvPicPr>
            <p:cNvPr id="72" name="object 7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539483" y="3285744"/>
              <a:ext cx="582168" cy="347471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6515861" y="3346069"/>
              <a:ext cx="407034" cy="171450"/>
            </a:xfrm>
            <a:custGeom>
              <a:avLst/>
              <a:gdLst/>
              <a:ahLst/>
              <a:cxnLst/>
              <a:rect l="l" t="t" r="r" b="b"/>
              <a:pathLst>
                <a:path w="407034" h="171450">
                  <a:moveTo>
                    <a:pt x="236347" y="0"/>
                  </a:moveTo>
                  <a:lnTo>
                    <a:pt x="235670" y="57074"/>
                  </a:lnTo>
                  <a:lnTo>
                    <a:pt x="264160" y="57403"/>
                  </a:lnTo>
                  <a:lnTo>
                    <a:pt x="263525" y="114553"/>
                  </a:lnTo>
                  <a:lnTo>
                    <a:pt x="234989" y="114553"/>
                  </a:lnTo>
                  <a:lnTo>
                    <a:pt x="234315" y="171450"/>
                  </a:lnTo>
                  <a:lnTo>
                    <a:pt x="351382" y="114553"/>
                  </a:lnTo>
                  <a:lnTo>
                    <a:pt x="263525" y="114553"/>
                  </a:lnTo>
                  <a:lnTo>
                    <a:pt x="234993" y="114223"/>
                  </a:lnTo>
                  <a:lnTo>
                    <a:pt x="352061" y="114223"/>
                  </a:lnTo>
                  <a:lnTo>
                    <a:pt x="406781" y="87629"/>
                  </a:lnTo>
                  <a:lnTo>
                    <a:pt x="236347" y="0"/>
                  </a:lnTo>
                  <a:close/>
                </a:path>
                <a:path w="407034" h="171450">
                  <a:moveTo>
                    <a:pt x="235670" y="57074"/>
                  </a:moveTo>
                  <a:lnTo>
                    <a:pt x="234993" y="114223"/>
                  </a:lnTo>
                  <a:lnTo>
                    <a:pt x="263525" y="114553"/>
                  </a:lnTo>
                  <a:lnTo>
                    <a:pt x="264160" y="57403"/>
                  </a:lnTo>
                  <a:lnTo>
                    <a:pt x="235670" y="57074"/>
                  </a:lnTo>
                  <a:close/>
                </a:path>
                <a:path w="407034" h="171450">
                  <a:moveTo>
                    <a:pt x="635" y="54355"/>
                  </a:moveTo>
                  <a:lnTo>
                    <a:pt x="0" y="111505"/>
                  </a:lnTo>
                  <a:lnTo>
                    <a:pt x="234993" y="114223"/>
                  </a:lnTo>
                  <a:lnTo>
                    <a:pt x="235670" y="57074"/>
                  </a:lnTo>
                  <a:lnTo>
                    <a:pt x="635" y="5435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612635" y="2802636"/>
              <a:ext cx="1139952" cy="681227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6588251" y="2778379"/>
              <a:ext cx="1050925" cy="506730"/>
            </a:xfrm>
            <a:custGeom>
              <a:avLst/>
              <a:gdLst/>
              <a:ahLst/>
              <a:cxnLst/>
              <a:rect l="l" t="t" r="r" b="b"/>
              <a:pathLst>
                <a:path w="1050925" h="506729">
                  <a:moveTo>
                    <a:pt x="936117" y="335153"/>
                  </a:moveTo>
                  <a:lnTo>
                    <a:pt x="878967" y="335153"/>
                  </a:lnTo>
                  <a:lnTo>
                    <a:pt x="964692" y="506603"/>
                  </a:lnTo>
                  <a:lnTo>
                    <a:pt x="1036129" y="363728"/>
                  </a:lnTo>
                  <a:lnTo>
                    <a:pt x="936117" y="363728"/>
                  </a:lnTo>
                  <a:lnTo>
                    <a:pt x="936117" y="335153"/>
                  </a:lnTo>
                  <a:close/>
                </a:path>
                <a:path w="1050925" h="506729">
                  <a:moveTo>
                    <a:pt x="936117" y="28575"/>
                  </a:moveTo>
                  <a:lnTo>
                    <a:pt x="936117" y="363728"/>
                  </a:lnTo>
                  <a:lnTo>
                    <a:pt x="993267" y="363728"/>
                  </a:lnTo>
                  <a:lnTo>
                    <a:pt x="993267" y="57150"/>
                  </a:lnTo>
                  <a:lnTo>
                    <a:pt x="964692" y="57150"/>
                  </a:lnTo>
                  <a:lnTo>
                    <a:pt x="936117" y="28575"/>
                  </a:lnTo>
                  <a:close/>
                </a:path>
                <a:path w="1050925" h="506729">
                  <a:moveTo>
                    <a:pt x="1050417" y="335153"/>
                  </a:moveTo>
                  <a:lnTo>
                    <a:pt x="993267" y="335153"/>
                  </a:lnTo>
                  <a:lnTo>
                    <a:pt x="993267" y="363728"/>
                  </a:lnTo>
                  <a:lnTo>
                    <a:pt x="1036129" y="363728"/>
                  </a:lnTo>
                  <a:lnTo>
                    <a:pt x="1050417" y="335153"/>
                  </a:lnTo>
                  <a:close/>
                </a:path>
                <a:path w="1050925" h="506729">
                  <a:moveTo>
                    <a:pt x="993267" y="0"/>
                  </a:moveTo>
                  <a:lnTo>
                    <a:pt x="0" y="0"/>
                  </a:lnTo>
                  <a:lnTo>
                    <a:pt x="0" y="57150"/>
                  </a:lnTo>
                  <a:lnTo>
                    <a:pt x="936117" y="57150"/>
                  </a:lnTo>
                  <a:lnTo>
                    <a:pt x="936117" y="28575"/>
                  </a:lnTo>
                  <a:lnTo>
                    <a:pt x="993267" y="28575"/>
                  </a:lnTo>
                  <a:lnTo>
                    <a:pt x="993267" y="0"/>
                  </a:lnTo>
                  <a:close/>
                </a:path>
                <a:path w="1050925" h="506729">
                  <a:moveTo>
                    <a:pt x="993267" y="28575"/>
                  </a:moveTo>
                  <a:lnTo>
                    <a:pt x="936117" y="28575"/>
                  </a:lnTo>
                  <a:lnTo>
                    <a:pt x="964692" y="57150"/>
                  </a:lnTo>
                  <a:lnTo>
                    <a:pt x="993267" y="57150"/>
                  </a:lnTo>
                  <a:lnTo>
                    <a:pt x="993267" y="2857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6" name="object 7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627757" y="3719957"/>
            <a:ext cx="3948176" cy="31380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877</Words>
  <Application>Microsoft Office PowerPoint</Application>
  <PresentationFormat>Presentación en pantalla (4:3)</PresentationFormat>
  <Paragraphs>121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Arial MT</vt:lpstr>
      <vt:lpstr>Calibri</vt:lpstr>
      <vt:lpstr>Times New Roman</vt:lpstr>
      <vt:lpstr>Office Theme</vt:lpstr>
      <vt:lpstr>REINADO DE JOSE I BONAPARTE</vt:lpstr>
      <vt:lpstr>Presentación de PowerPoint</vt:lpstr>
      <vt:lpstr>1.- LA OCUPACIÓN NAPOLEÓNICA</vt:lpstr>
      <vt:lpstr>1.- LA OCUPACIÓN NAPOLEÓNICA</vt:lpstr>
      <vt:lpstr>1.- LA OCUPACIÓN NAPOLEÓNICA</vt:lpstr>
      <vt:lpstr>2.- LA GUERRA: DESARROLLO, ACTITUDES Y CONSECUENCIAS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Joaquín</dc:creator>
  <cp:lastModifiedBy>Maria Sanz</cp:lastModifiedBy>
  <cp:revision>1</cp:revision>
  <dcterms:created xsi:type="dcterms:W3CDTF">2024-08-04T17:45:23Z</dcterms:created>
  <dcterms:modified xsi:type="dcterms:W3CDTF">2024-08-04T17:57:37Z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2017-11-14T00:00:00Z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2024-08-04T00:00:00Z</vt:filetime>
  </property>
  <property fmtid="{D5CDD505-2E9C-101B-9397-08002B2CF9AE}" pid="5" name="Producer">
    <vt:lpwstr>Microsoft® PowerPoint® 2010</vt:lpwstr>
  </property>
</Properties>
</file>