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21.xml.rels" ContentType="application/vnd.openxmlformats-package.relationships+xml"/>
  <Override PartName="/ppt/slides/_rels/slide20.xml.rels" ContentType="application/vnd.openxmlformats-package.relationships+xml"/>
  <Override PartName="/ppt/slides/_rels/slide16.xml.rels" ContentType="application/vnd.openxmlformats-package.relationships+xml"/>
  <Override PartName="/ppt/slides/_rels/slide15.xml.rels" ContentType="application/vnd.openxmlformats-package.relationships+xml"/>
  <Override PartName="/ppt/slides/_rels/slide14.xml.rels" ContentType="application/vnd.openxmlformats-package.relationships+xml"/>
  <Override PartName="/ppt/slides/_rels/slide13.xml.rels" ContentType="application/vnd.openxmlformats-package.relationships+xml"/>
  <Override PartName="/ppt/slides/_rels/slide19.xml.rels" ContentType="application/vnd.openxmlformats-package.relationships+xml"/>
  <Override PartName="/ppt/slides/_rels/slide12.xml.rels" ContentType="application/vnd.openxmlformats-package.relationships+xml"/>
  <Override PartName="/ppt/slides/_rels/slide18.xml.rels" ContentType="application/vnd.openxmlformats-package.relationships+xml"/>
  <Override PartName="/ppt/slides/_rels/slide11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1.xml.rels" ContentType="application/vnd.openxmlformats-package.relationships+xml"/>
  <Override PartName="/ppt/slides/_rels/slide8.xml.rels" ContentType="application/vnd.openxmlformats-package.relationships+xml"/>
  <Override PartName="/ppt/slides/_rels/slide2.xml.rels" ContentType="application/vnd.openxmlformats-package.relationships+xml"/>
  <Override PartName="/ppt/slides/_rels/slide9.xml.rels" ContentType="application/vnd.openxmlformats-package.relationships+xml"/>
  <Override PartName="/ppt/slides/_rels/slide17.xml.rels" ContentType="application/vnd.openxmlformats-package.relationships+xml"/>
  <Override PartName="/ppt/slides/_rels/slide10.xml.rels" ContentType="application/vnd.openxmlformats-package.relationships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9.xml" ContentType="application/vnd.openxmlformats-officedocument.presentationml.slid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5.xml" ContentType="application/vnd.openxmlformats-officedocument.presentationml.slide+xml"/>
  <Override PartName="/ppt/slides/slide20.xml" ContentType="application/vnd.openxmlformats-officedocument.presentationml.slide+xml"/>
  <Override PartName="/ppt/slides/slide6.xml" ContentType="application/vnd.openxmlformats-officedocument.presentationml.slide+xml"/>
  <Override PartName="/ppt/slides/slide21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Layouts/slideLayout3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_rels/slideLayout36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1.xml.rels" ContentType="application/vnd.openxmlformats-package.relationships+xml"/>
  <Override PartName="/ppt/slideLayouts/slideLayout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2.xml" ContentType="application/vnd.openxmlformats-officedocument.presentationml.slideLayout+xml"/>
  <Override PartName="/ppt/presentation.xml" ContentType="application/vnd.openxmlformats-officedocument.presentationml.presentation.main+xml"/>
  <Override PartName="/ppt/slideMasters/slideMaster3.xml" ContentType="application/vnd.openxmlformats-officedocument.presentationml.slideMaster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1.xml.rels" ContentType="application/vnd.openxmlformats-package.relationships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_rels/presentation.xml.rels" ContentType="application/vnd.openxmlformats-package.relationships+xml"/>
  <Override PartName="/ppt/media/image30.png" ContentType="image/png"/>
  <Override PartName="/ppt/media/image29.png" ContentType="image/png"/>
  <Override PartName="/ppt/media/image28.png" ContentType="image/png"/>
  <Override PartName="/ppt/media/image27.png" ContentType="image/png"/>
  <Override PartName="/ppt/media/image26.png" ContentType="image/png"/>
  <Override PartName="/ppt/media/image25.png" ContentType="image/png"/>
  <Override PartName="/ppt/media/image24.png" ContentType="image/png"/>
  <Override PartName="/ppt/media/image9.png" ContentType="image/png"/>
  <Override PartName="/ppt/media/image10.png" ContentType="image/png"/>
  <Override PartName="/ppt/media/image23.png" ContentType="image/png"/>
  <Override PartName="/ppt/media/image8.png" ContentType="image/png"/>
  <Override PartName="/ppt/media/image1.png" ContentType="image/png"/>
  <Override PartName="/ppt/media/image6.png" ContentType="image/png"/>
  <Override PartName="/ppt/media/image21.png" ContentType="image/png"/>
  <Override PartName="/ppt/media/image2.png" ContentType="image/png"/>
  <Override PartName="/ppt/media/image7.png" ContentType="image/png"/>
  <Override PartName="/ppt/media/image22.png" ContentType="image/png"/>
  <Override PartName="/ppt/media/image3.png" ContentType="image/png"/>
  <Override PartName="/ppt/media/image4.png" ContentType="image/png"/>
  <Override PartName="/ppt/media/image11.png" ContentType="image/png"/>
  <Override PartName="/ppt/media/image12.png" ContentType="image/png"/>
  <Override PartName="/ppt/media/image13.png" ContentType="image/png"/>
  <Override PartName="/ppt/media/image14.wmf" ContentType="image/x-wmf"/>
  <Override PartName="/ppt/media/image15.png" ContentType="image/png"/>
  <Override PartName="/ppt/media/image16.png" ContentType="image/png"/>
  <Override PartName="/ppt/media/image17.png" ContentType="image/png"/>
  <Override PartName="/ppt/media/image18.png" ContentType="image/png"/>
  <Override PartName="/ppt/media/image19.png" ContentType="image/png"/>
  <Override PartName="/ppt/media/image5.png" ContentType="image/png"/>
  <Override PartName="/ppt/media/image20.png" ContentType="image/png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</p:sldIdLst>
  <p:sldSz cx="9144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png"/><Relationship Id="rId3" Type="http://schemas.openxmlformats.org/officeDocument/2006/relationships/image" Target="../media/image8.png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1.png"/><Relationship Id="rId3" Type="http://schemas.openxmlformats.org/officeDocument/2006/relationships/image" Target="../media/image12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endParaRPr b="0" lang="es-E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endParaRPr b="0" lang="es-E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 b="0" lang="es-E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endParaRPr b="0" lang="es-E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 b="0" lang="es-E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 b="0" lang="es-E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endParaRPr b="0" lang="es-E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endParaRPr b="0" lang="es-E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es-E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es-E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 b="0" lang="es-E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endParaRPr b="0" lang="es-E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 b="0" lang="es-E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es-E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es-E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endParaRPr b="0" lang="es-E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es-E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es-E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 b="0" lang="es-E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endParaRPr b="0" lang="es-E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 b="0" lang="es-E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 b="0" lang="es-E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endParaRPr b="0" lang="es-E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es-E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es-E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es-E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es-E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endParaRPr b="0" lang="es-E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 b="0" lang="es-E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 b="0" lang="es-E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5" name="" descr="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36" name="" descr=""/>
          <p:cNvPicPr/>
          <p:nvPr/>
        </p:nvPicPr>
        <p:blipFill>
          <a:blip r:embed="rId3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endParaRPr b="0" lang="es-E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endParaRPr b="0" lang="es-E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 b="0" lang="es-E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endParaRPr b="0" lang="es-E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 b="0" lang="es-E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 b="0" lang="es-E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endParaRPr b="0" lang="es-E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endParaRPr b="0" lang="es-E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es-E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es-E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 b="0" lang="es-E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endParaRPr b="0" lang="es-E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 b="0" lang="es-E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es-E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es-E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endParaRPr b="0" lang="es-E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es-E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es-E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 b="0" lang="es-E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endParaRPr b="0" lang="es-E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 b="0" lang="es-E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 b="0" lang="es-E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endParaRPr b="0" lang="es-E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es-E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es-E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es-E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es-E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endParaRPr b="0" lang="es-E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 b="0" lang="es-E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 b="0" lang="es-E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72" name="" descr="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73" name="" descr=""/>
          <p:cNvPicPr/>
          <p:nvPr/>
        </p:nvPicPr>
        <p:blipFill>
          <a:blip r:embed="rId3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endParaRPr b="0" lang="es-E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endParaRPr b="0" lang="es-E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 b="0" lang="es-E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endParaRPr b="0" lang="es-E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 b="0" lang="es-E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 b="0" lang="es-E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endParaRPr b="0" lang="es-E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endParaRPr b="0" lang="es-E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es-E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8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es-E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9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 b="0" lang="es-E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endParaRPr b="0" lang="es-E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 b="0" lang="es-E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es-E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3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es-E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endParaRPr b="0" lang="es-E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es-E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es-E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7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 b="0" lang="es-E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endParaRPr b="0" lang="es-E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 b="0" lang="es-E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0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 b="0" lang="es-E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endParaRPr b="0" lang="es-E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es-E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es-E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4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es-E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5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es-E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endParaRPr b="0" lang="es-E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 b="0" lang="es-E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 b="0" lang="es-E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09" name="" descr="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110" name="" descr=""/>
          <p:cNvPicPr/>
          <p:nvPr/>
        </p:nvPicPr>
        <p:blipFill>
          <a:blip r:embed="rId3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6.xml"/><Relationship Id="rId8" Type="http://schemas.openxmlformats.org/officeDocument/2006/relationships/slideLayout" Target="../slideLayouts/slideLayout17.xml"/><Relationship Id="rId9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6.xml"/><Relationship Id="rId6" Type="http://schemas.openxmlformats.org/officeDocument/2006/relationships/slideLayout" Target="../slideLayouts/slideLayout27.xml"/><Relationship Id="rId7" Type="http://schemas.openxmlformats.org/officeDocument/2006/relationships/slideLayout" Target="../slideLayouts/slideLayout28.xml"/><Relationship Id="rId8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Picture 6" descr=""/>
          <p:cNvPicPr/>
          <p:nvPr/>
        </p:nvPicPr>
        <p:blipFill>
          <a:blip r:embed="rId3"/>
          <a:stretch/>
        </p:blipFill>
        <p:spPr>
          <a:xfrm>
            <a:off x="4010040" y="3048120"/>
            <a:ext cx="1121040" cy="768600"/>
          </a:xfrm>
          <a:prstGeom prst="rect">
            <a:avLst/>
          </a:prstGeom>
          <a:ln>
            <a:noFill/>
          </a:ln>
        </p:spPr>
      </p:pic>
      <p:sp>
        <p:nvSpPr>
          <p:cNvPr id="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r>
              <a:rPr b="0" lang="es-E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s-E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s-E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s-E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s-E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s-E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s-E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s-E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s-E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s-E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s-E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s-E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s-E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s-E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s-E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s-E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2" descr=""/>
          <p:cNvPicPr/>
          <p:nvPr/>
        </p:nvPicPr>
        <p:blipFill>
          <a:blip r:embed="rId3"/>
          <a:stretch/>
        </p:blipFill>
        <p:spPr>
          <a:xfrm>
            <a:off x="3749040" y="1658880"/>
            <a:ext cx="1643040" cy="167400"/>
          </a:xfrm>
          <a:prstGeom prst="rect">
            <a:avLst/>
          </a:prstGeom>
          <a:ln>
            <a:noFill/>
          </a:ln>
        </p:spPr>
      </p:pic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r>
              <a:rPr b="0" lang="es-E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s-E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s-E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s-E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s-E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s-E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s-E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s-E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s-E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s-E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s-E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Picture 2" descr=""/>
          <p:cNvPicPr/>
          <p:nvPr/>
        </p:nvPicPr>
        <p:blipFill>
          <a:blip r:embed="rId3"/>
          <a:stretch/>
        </p:blipFill>
        <p:spPr>
          <a:xfrm>
            <a:off x="3749040" y="1658880"/>
            <a:ext cx="1643040" cy="167400"/>
          </a:xfrm>
          <a:prstGeom prst="rect">
            <a:avLst/>
          </a:prstGeom>
          <a:ln>
            <a:noFill/>
          </a:ln>
        </p:spPr>
      </p:pic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r>
              <a:rPr b="0" lang="es-E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s-E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s-E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s-E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s-E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s-E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s-E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s-E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s-E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s-E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s-E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image" Target="../media/image14.wmf"/><Relationship Id="rId3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8.png"/><Relationship Id="rId2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9.png"/><Relationship Id="rId2" Type="http://schemas.openxmlformats.org/officeDocument/2006/relationships/slideLayout" Target="../slideLayouts/slideLayout25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20.png"/><Relationship Id="rId2" Type="http://schemas.openxmlformats.org/officeDocument/2006/relationships/slideLayout" Target="../slideLayouts/slideLayout25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21.png"/><Relationship Id="rId2" Type="http://schemas.openxmlformats.org/officeDocument/2006/relationships/image" Target="../media/image22.png"/><Relationship Id="rId3" Type="http://schemas.openxmlformats.org/officeDocument/2006/relationships/slideLayout" Target="../slideLayouts/slideLayout25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23.png"/><Relationship Id="rId2" Type="http://schemas.openxmlformats.org/officeDocument/2006/relationships/slideLayout" Target="../slideLayouts/slideLayout25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24.png"/><Relationship Id="rId2" Type="http://schemas.openxmlformats.org/officeDocument/2006/relationships/slideLayout" Target="../slideLayouts/slideLayout25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25.png"/><Relationship Id="rId2" Type="http://schemas.openxmlformats.org/officeDocument/2006/relationships/slideLayout" Target="../slideLayouts/slideLayout25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26.png"/><Relationship Id="rId2" Type="http://schemas.openxmlformats.org/officeDocument/2006/relationships/image" Target="../media/image27.png"/><Relationship Id="rId3" Type="http://schemas.openxmlformats.org/officeDocument/2006/relationships/slideLayout" Target="../slideLayouts/slideLayout25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28.png"/><Relationship Id="rId2" Type="http://schemas.openxmlformats.org/officeDocument/2006/relationships/slideLayout" Target="../slideLayouts/slideLayout25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29.png"/><Relationship Id="rId2" Type="http://schemas.openxmlformats.org/officeDocument/2006/relationships/image" Target="../media/image30.png"/><Relationship Id="rId3" Type="http://schemas.openxmlformats.org/officeDocument/2006/relationships/slideLayout" Target="../slideLayouts/slideLayout25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CustomShape 1"/>
          <p:cNvSpPr/>
          <p:nvPr/>
        </p:nvSpPr>
        <p:spPr>
          <a:xfrm>
            <a:off x="685800" y="1627200"/>
            <a:ext cx="7769520" cy="1467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r>
              <a:rPr b="0" lang="en-US" sz="5400" spc="-1" strike="noStrike">
                <a:solidFill>
                  <a:srgbClr val="deded7"/>
                </a:solidFill>
                <a:uFill>
                  <a:solidFill>
                    <a:srgbClr val="ffffff"/>
                  </a:solidFill>
                </a:uFill>
                <a:latin typeface="Calisto MT"/>
                <a:ea typeface="DejaVu Sans"/>
              </a:rPr>
              <a:t>The French Revolution</a:t>
            </a:r>
            <a:r>
              <a:rPr b="0" lang="en-US" sz="5400" spc="-1" strike="noStrike">
                <a:solidFill>
                  <a:srgbClr val="deded7"/>
                </a:solidFill>
                <a:uFill>
                  <a:solidFill>
                    <a:srgbClr val="ffffff"/>
                  </a:solidFill>
                </a:uFill>
                <a:latin typeface="Calisto MT"/>
                <a:ea typeface="DejaVu Sans"/>
              </a:rPr>
              <a:t>	</a:t>
            </a:r>
            <a:endParaRPr b="0" lang="en-US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2" name="CustomShape 2"/>
          <p:cNvSpPr/>
          <p:nvPr/>
        </p:nvSpPr>
        <p:spPr>
          <a:xfrm>
            <a:off x="685800" y="3809880"/>
            <a:ext cx="7768080" cy="1749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en-US" sz="1600" spc="-1" strike="noStrike">
                <a:solidFill>
                  <a:srgbClr val="deded7"/>
                </a:solidFill>
                <a:uFill>
                  <a:solidFill>
                    <a:srgbClr val="ffffff"/>
                  </a:solidFill>
                </a:uFill>
                <a:latin typeface="Calisto MT"/>
                <a:ea typeface="DejaVu Sans"/>
              </a:rPr>
              <a:t>1789-1792</a:t>
            </a:r>
            <a:endParaRPr b="0" lang="en-US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CustomShape 1"/>
          <p:cNvSpPr/>
          <p:nvPr/>
        </p:nvSpPr>
        <p:spPr>
          <a:xfrm>
            <a:off x="685800" y="67320"/>
            <a:ext cx="7768080" cy="1368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US" sz="5000" spc="-1" strike="noStrike">
                <a:solidFill>
                  <a:srgbClr val="2d2f2b"/>
                </a:solidFill>
                <a:uFill>
                  <a:solidFill>
                    <a:srgbClr val="ffffff"/>
                  </a:solidFill>
                </a:uFill>
                <a:latin typeface="Calisto MT"/>
                <a:ea typeface="DejaVu Sans"/>
              </a:rPr>
              <a:t>Causes of the Revolution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4" name="CustomShape 2"/>
          <p:cNvSpPr/>
          <p:nvPr/>
        </p:nvSpPr>
        <p:spPr>
          <a:xfrm>
            <a:off x="685800" y="2209680"/>
            <a:ext cx="4797720" cy="3654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216000" indent="-214560">
              <a:lnSpc>
                <a:spcPct val="100000"/>
              </a:lnSpc>
              <a:buClr>
                <a:srgbClr val="2d2f2b"/>
              </a:buClr>
              <a:buFont typeface="Wingdings" charset="2"/>
              <a:buChar char=""/>
            </a:pPr>
            <a:r>
              <a:rPr b="0" lang="en-US" sz="2400" spc="-1" strike="noStrike">
                <a:solidFill>
                  <a:srgbClr val="2d2f2b"/>
                </a:solidFill>
                <a:uFill>
                  <a:solidFill>
                    <a:srgbClr val="ffffff"/>
                  </a:solidFill>
                </a:uFill>
                <a:latin typeface="Calisto MT"/>
                <a:ea typeface="DejaVu Sans"/>
              </a:rPr>
              <a:t>Poor harvest lead to Popular protests: riots.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4560">
              <a:lnSpc>
                <a:spcPct val="100000"/>
              </a:lnSpc>
              <a:buClr>
                <a:srgbClr val="2d2f2b"/>
              </a:buClr>
              <a:buFont typeface="Wingdings" charset="2"/>
              <a:buChar char=""/>
            </a:pPr>
            <a:r>
              <a:rPr b="0" lang="en-US" sz="2400" spc="-1" strike="noStrike">
                <a:solidFill>
                  <a:srgbClr val="2d2f2b"/>
                </a:solidFill>
                <a:uFill>
                  <a:solidFill>
                    <a:srgbClr val="ffffff"/>
                  </a:solidFill>
                </a:uFill>
                <a:latin typeface="Calisto MT"/>
                <a:ea typeface="DejaVu Sans"/>
              </a:rPr>
              <a:t>Excessive monarchy expenses (wars, luxury, etc.).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4560">
              <a:lnSpc>
                <a:spcPct val="100000"/>
              </a:lnSpc>
              <a:buClr>
                <a:srgbClr val="2d2f2b"/>
              </a:buClr>
              <a:buFont typeface="Wingdings" charset="2"/>
              <a:buChar char=""/>
            </a:pPr>
            <a:r>
              <a:rPr b="0" lang="en-US" sz="2400" spc="-1" strike="noStrike">
                <a:solidFill>
                  <a:srgbClr val="2d2f2b"/>
                </a:solidFill>
                <a:uFill>
                  <a:solidFill>
                    <a:srgbClr val="ffffff"/>
                  </a:solidFill>
                </a:uFill>
                <a:latin typeface="Calisto MT"/>
                <a:ea typeface="DejaVu Sans"/>
              </a:rPr>
              <a:t>American Revolution and </a:t>
            </a:r>
            <a:r>
              <a:rPr b="0" lang="en-US" sz="2400" spc="-1" strike="noStrike">
                <a:solidFill>
                  <a:srgbClr val="2d2f2b"/>
                </a:solidFill>
                <a:uFill>
                  <a:solidFill>
                    <a:srgbClr val="ffffff"/>
                  </a:solidFill>
                </a:uFill>
                <a:latin typeface="Calisto MT"/>
                <a:ea typeface="DejaVu Sans"/>
              </a:rPr>
              <a:t>Enlightenment principles.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4560">
              <a:lnSpc>
                <a:spcPct val="100000"/>
              </a:lnSpc>
              <a:buClr>
                <a:srgbClr val="2d2f2b"/>
              </a:buClr>
              <a:buFont typeface="Wingdings" charset="2"/>
              <a:buChar char=""/>
            </a:pPr>
            <a:r>
              <a:rPr b="0" lang="en-US" sz="2400" spc="-1" strike="noStrike">
                <a:solidFill>
                  <a:srgbClr val="2d2f2b"/>
                </a:solidFill>
                <a:uFill>
                  <a:solidFill>
                    <a:srgbClr val="ffffff"/>
                  </a:solidFill>
                </a:uFill>
                <a:latin typeface="Calisto MT"/>
                <a:ea typeface="DejaVu Sans"/>
              </a:rPr>
              <a:t>Lack of political influence within the bourgeoisie.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4560">
              <a:lnSpc>
                <a:spcPct val="100000"/>
              </a:lnSpc>
              <a:buClr>
                <a:srgbClr val="2d2f2b"/>
              </a:buClr>
              <a:buFont typeface="Wingdings" charset="2"/>
              <a:buChar char=""/>
            </a:pPr>
            <a:r>
              <a:rPr b="0" lang="en-US" sz="2400" spc="-1" strike="noStrike">
                <a:solidFill>
                  <a:srgbClr val="2d2f2b"/>
                </a:solidFill>
                <a:uFill>
                  <a:solidFill>
                    <a:srgbClr val="ffffff"/>
                  </a:solidFill>
                </a:uFill>
                <a:latin typeface="Calisto MT"/>
                <a:ea typeface="DejaVu Sans"/>
              </a:rPr>
              <a:t>Tax reform to force privilege Estates to pay tax.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15" name="Picture 3" descr=""/>
          <p:cNvPicPr/>
          <p:nvPr/>
        </p:nvPicPr>
        <p:blipFill>
          <a:blip r:embed="rId1"/>
          <a:stretch/>
        </p:blipFill>
        <p:spPr>
          <a:xfrm>
            <a:off x="5919480" y="4254480"/>
            <a:ext cx="3224160" cy="2535120"/>
          </a:xfrm>
          <a:prstGeom prst="rect">
            <a:avLst/>
          </a:prstGeom>
          <a:ln>
            <a:noFill/>
          </a:ln>
        </p:spPr>
      </p:pic>
      <p:pic>
        <p:nvPicPr>
          <p:cNvPr id="116" name="Imagen 1" descr=""/>
          <p:cNvPicPr/>
          <p:nvPr/>
        </p:nvPicPr>
        <p:blipFill>
          <a:blip r:embed="rId2"/>
          <a:stretch/>
        </p:blipFill>
        <p:spPr>
          <a:xfrm>
            <a:off x="6361200" y="1098720"/>
            <a:ext cx="2782440" cy="30844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3" dur="indefinite" restart="never" nodeType="tmRoot">
          <p:childTnLst>
            <p:seq>
              <p:cTn id="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CustomShape 1"/>
          <p:cNvSpPr/>
          <p:nvPr/>
        </p:nvSpPr>
        <p:spPr>
          <a:xfrm>
            <a:off x="685800" y="67320"/>
            <a:ext cx="7768080" cy="1368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US" sz="5000" spc="-1" strike="noStrike">
                <a:solidFill>
                  <a:srgbClr val="2d2f2b"/>
                </a:solidFill>
                <a:uFill>
                  <a:solidFill>
                    <a:srgbClr val="ffffff"/>
                  </a:solidFill>
                </a:uFill>
                <a:latin typeface="Calisto MT"/>
                <a:ea typeface="DejaVu Sans"/>
              </a:rPr>
              <a:t>The outbreak of the Revolution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8" name="CustomShape 2"/>
          <p:cNvSpPr/>
          <p:nvPr/>
        </p:nvSpPr>
        <p:spPr>
          <a:xfrm>
            <a:off x="685800" y="2209680"/>
            <a:ext cx="7768080" cy="3654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216000" indent="-214560">
              <a:lnSpc>
                <a:spcPct val="100000"/>
              </a:lnSpc>
              <a:buClr>
                <a:srgbClr val="2d2f2b"/>
              </a:buClr>
              <a:buFont typeface="Wingdings" charset="2"/>
              <a:buChar char=""/>
            </a:pPr>
            <a:r>
              <a:rPr b="0" lang="en-US" sz="2400" spc="-1" strike="noStrike">
                <a:solidFill>
                  <a:srgbClr val="2d2f2b"/>
                </a:solidFill>
                <a:uFill>
                  <a:solidFill>
                    <a:srgbClr val="ffffff"/>
                  </a:solidFill>
                </a:uFill>
                <a:latin typeface="Calisto MT"/>
                <a:ea typeface="DejaVu Sans"/>
              </a:rPr>
              <a:t>The privileged classes refused to accept tax reform -&gt;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432000" indent="-214560">
              <a:lnSpc>
                <a:spcPct val="100000"/>
              </a:lnSpc>
              <a:buClr>
                <a:srgbClr val="2d2f2b"/>
              </a:buClr>
              <a:buFont typeface="Wingdings" charset="2"/>
              <a:buChar char=""/>
            </a:pPr>
            <a:r>
              <a:rPr b="0" lang="en-US" sz="2200" spc="-1" strike="noStrike">
                <a:solidFill>
                  <a:srgbClr val="2d2f2b"/>
                </a:solidFill>
                <a:uFill>
                  <a:solidFill>
                    <a:srgbClr val="ffffff"/>
                  </a:solidFill>
                </a:uFill>
                <a:latin typeface="Calisto MT"/>
                <a:ea typeface="DejaVu Sans"/>
              </a:rPr>
              <a:t> </a:t>
            </a:r>
            <a:r>
              <a:rPr b="0" lang="en-US" sz="2200" spc="-1" strike="noStrike">
                <a:solidFill>
                  <a:srgbClr val="2d2f2b"/>
                </a:solidFill>
                <a:uFill>
                  <a:solidFill>
                    <a:srgbClr val="ffffff"/>
                  </a:solidFill>
                </a:uFill>
                <a:latin typeface="Calisto MT"/>
                <a:ea typeface="DejaVu Sans"/>
              </a:rPr>
              <a:t>Meeting of the Estates General on May 5</a:t>
            </a:r>
            <a:r>
              <a:rPr b="0" lang="en-US" sz="2200" spc="-1" strike="noStrike" baseline="30000">
                <a:solidFill>
                  <a:srgbClr val="2d2f2b"/>
                </a:solidFill>
                <a:uFill>
                  <a:solidFill>
                    <a:srgbClr val="ffffff"/>
                  </a:solidFill>
                </a:uFill>
                <a:latin typeface="Calisto MT"/>
                <a:ea typeface="DejaVu Sans"/>
              </a:rPr>
              <a:t>th</a:t>
            </a:r>
            <a:r>
              <a:rPr b="0" lang="en-US" sz="2200" spc="-1" strike="noStrike">
                <a:solidFill>
                  <a:srgbClr val="2d2f2b"/>
                </a:solidFill>
                <a:uFill>
                  <a:solidFill>
                    <a:srgbClr val="ffffff"/>
                  </a:solidFill>
                </a:uFill>
                <a:latin typeface="Calisto MT"/>
                <a:ea typeface="DejaVu Sans"/>
              </a:rPr>
              <a:t>, 1789 with representatives of the three Estates.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432000" indent="-214560">
              <a:lnSpc>
                <a:spcPct val="100000"/>
              </a:lnSpc>
              <a:buClr>
                <a:srgbClr val="2d2f2b"/>
              </a:buClr>
              <a:buFont typeface="Wingdings" charset="2"/>
              <a:buChar char=""/>
            </a:pPr>
            <a:r>
              <a:rPr b="0" lang="en-US" sz="2200" spc="-1" strike="noStrike">
                <a:solidFill>
                  <a:srgbClr val="2d2f2b"/>
                </a:solidFill>
                <a:uFill>
                  <a:solidFill>
                    <a:srgbClr val="ffffff"/>
                  </a:solidFill>
                </a:uFill>
                <a:latin typeface="Calisto MT"/>
                <a:ea typeface="DejaVu Sans"/>
              </a:rPr>
              <a:t>The Third Estate requested individual suffrage. 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432000" indent="-214560">
              <a:lnSpc>
                <a:spcPct val="100000"/>
              </a:lnSpc>
              <a:buClr>
                <a:srgbClr val="2d2f2b"/>
              </a:buClr>
              <a:buFont typeface="Wingdings" charset="2"/>
              <a:buChar char=""/>
            </a:pPr>
            <a:r>
              <a:rPr b="0" lang="en-US" sz="2200" spc="-1" strike="noStrike">
                <a:solidFill>
                  <a:srgbClr val="2d2f2b"/>
                </a:solidFill>
                <a:uFill>
                  <a:solidFill>
                    <a:srgbClr val="ffffff"/>
                  </a:solidFill>
                </a:uFill>
                <a:latin typeface="Calisto MT"/>
                <a:ea typeface="DejaVu Sans"/>
              </a:rPr>
              <a:t>The privileged groups and the king rejected it.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432000" indent="-214560">
              <a:lnSpc>
                <a:spcPct val="100000"/>
              </a:lnSpc>
              <a:buClr>
                <a:srgbClr val="2d2f2b"/>
              </a:buClr>
              <a:buFont typeface="Wingdings" charset="2"/>
              <a:buChar char=""/>
            </a:pPr>
            <a:r>
              <a:rPr b="0" lang="en-US" sz="2200" spc="-1" strike="noStrike">
                <a:solidFill>
                  <a:srgbClr val="2d2f2b"/>
                </a:solidFill>
                <a:uFill>
                  <a:solidFill>
                    <a:srgbClr val="ffffff"/>
                  </a:solidFill>
                </a:uFill>
                <a:latin typeface="Calisto MT"/>
                <a:ea typeface="DejaVu Sans"/>
              </a:rPr>
              <a:t>June 17</a:t>
            </a:r>
            <a:r>
              <a:rPr b="0" lang="en-US" sz="2200" spc="-1" strike="noStrike" baseline="30000">
                <a:solidFill>
                  <a:srgbClr val="2d2f2b"/>
                </a:solidFill>
                <a:uFill>
                  <a:solidFill>
                    <a:srgbClr val="ffffff"/>
                  </a:solidFill>
                </a:uFill>
                <a:latin typeface="Calisto MT"/>
                <a:ea typeface="DejaVu Sans"/>
              </a:rPr>
              <a:t>th</a:t>
            </a:r>
            <a:r>
              <a:rPr b="0" lang="en-US" sz="2200" spc="-1" strike="noStrike">
                <a:solidFill>
                  <a:srgbClr val="2d2f2b"/>
                </a:solidFill>
                <a:uFill>
                  <a:solidFill>
                    <a:srgbClr val="ffffff"/>
                  </a:solidFill>
                </a:uFill>
                <a:latin typeface="Calisto MT"/>
                <a:ea typeface="DejaVu Sans"/>
              </a:rPr>
              <a:t>, 1789: The Third Estate proclaimed themselves national Assembly -&gt; </a:t>
            </a:r>
            <a:r>
              <a:rPr b="1" lang="en-US" sz="2200" spc="-1" strike="noStrike" u="sng">
                <a:solidFill>
                  <a:srgbClr val="2d2f2b"/>
                </a:solidFill>
                <a:uFill>
                  <a:solidFill>
                    <a:srgbClr val="ffffff"/>
                  </a:solidFill>
                </a:uFill>
                <a:latin typeface="Calisto MT"/>
                <a:ea typeface="DejaVu Sans"/>
              </a:rPr>
              <a:t>The tennis Court Oath (constitution).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5" dur="indefinite" restart="never" nodeType="tmRoot">
          <p:childTnLst>
            <p:seq>
              <p:cTn id="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CustomShape 1"/>
          <p:cNvSpPr/>
          <p:nvPr/>
        </p:nvSpPr>
        <p:spPr>
          <a:xfrm>
            <a:off x="685800" y="67320"/>
            <a:ext cx="7768080" cy="1368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US" sz="5000" spc="-1" strike="noStrike">
                <a:solidFill>
                  <a:srgbClr val="2d2f2b"/>
                </a:solidFill>
                <a:uFill>
                  <a:solidFill>
                    <a:srgbClr val="ffffff"/>
                  </a:solidFill>
                </a:uFill>
                <a:latin typeface="Calisto MT"/>
                <a:ea typeface="DejaVu Sans"/>
              </a:rPr>
              <a:t>The outbreak of the Revolution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20" name="Picture 4" descr=""/>
          <p:cNvPicPr/>
          <p:nvPr/>
        </p:nvPicPr>
        <p:blipFill>
          <a:blip r:embed="rId1"/>
          <a:stretch/>
        </p:blipFill>
        <p:spPr>
          <a:xfrm>
            <a:off x="685800" y="1606680"/>
            <a:ext cx="7768080" cy="520596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7" dur="indefinite" restart="never" nodeType="tmRoot">
          <p:childTnLst>
            <p:seq>
              <p:cTn id="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CustomShape 1"/>
          <p:cNvSpPr/>
          <p:nvPr/>
        </p:nvSpPr>
        <p:spPr>
          <a:xfrm>
            <a:off x="685800" y="67320"/>
            <a:ext cx="7768080" cy="1368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US" sz="5000" spc="-1" strike="noStrike">
                <a:solidFill>
                  <a:srgbClr val="2d2f2b"/>
                </a:solidFill>
                <a:uFill>
                  <a:solidFill>
                    <a:srgbClr val="ffffff"/>
                  </a:solidFill>
                </a:uFill>
                <a:latin typeface="Calisto MT"/>
                <a:ea typeface="DejaVu Sans"/>
              </a:rPr>
              <a:t>The outbreak of the Revolution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2" name="CustomShape 2"/>
          <p:cNvSpPr/>
          <p:nvPr/>
        </p:nvSpPr>
        <p:spPr>
          <a:xfrm>
            <a:off x="685800" y="2209680"/>
            <a:ext cx="3409200" cy="3654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216000" indent="-214560">
              <a:lnSpc>
                <a:spcPct val="100000"/>
              </a:lnSpc>
              <a:buClr>
                <a:srgbClr val="2d2f2b"/>
              </a:buClr>
              <a:buFont typeface="Wingdings" charset="2"/>
              <a:buChar char=""/>
            </a:pPr>
            <a:r>
              <a:rPr b="0" lang="en-US" sz="2400" spc="-1" strike="noStrike">
                <a:solidFill>
                  <a:srgbClr val="2d2f2b"/>
                </a:solidFill>
                <a:uFill>
                  <a:solidFill>
                    <a:srgbClr val="ffffff"/>
                  </a:solidFill>
                </a:uFill>
                <a:latin typeface="Calisto MT"/>
                <a:ea typeface="DejaVu Sans"/>
              </a:rPr>
              <a:t>July 14</a:t>
            </a:r>
            <a:r>
              <a:rPr b="0" lang="en-US" sz="2400" spc="-1" strike="noStrike" baseline="30000">
                <a:solidFill>
                  <a:srgbClr val="2d2f2b"/>
                </a:solidFill>
                <a:uFill>
                  <a:solidFill>
                    <a:srgbClr val="ffffff"/>
                  </a:solidFill>
                </a:uFill>
                <a:latin typeface="Calisto MT"/>
                <a:ea typeface="DejaVu Sans"/>
              </a:rPr>
              <a:t>th</a:t>
            </a:r>
            <a:r>
              <a:rPr b="0" lang="en-US" sz="2400" spc="-1" strike="noStrike">
                <a:solidFill>
                  <a:srgbClr val="2d2f2b"/>
                </a:solidFill>
                <a:uFill>
                  <a:solidFill>
                    <a:srgbClr val="ffffff"/>
                  </a:solidFill>
                </a:uFill>
                <a:latin typeface="Calisto MT"/>
                <a:ea typeface="DejaVu Sans"/>
              </a:rPr>
              <a:t>, 1789 – the people of Paris stormed the Bastille.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4560">
              <a:lnSpc>
                <a:spcPct val="100000"/>
              </a:lnSpc>
              <a:buClr>
                <a:srgbClr val="2d2f2b"/>
              </a:buClr>
              <a:buFont typeface="Wingdings" charset="2"/>
              <a:buChar char=""/>
            </a:pPr>
            <a:r>
              <a:rPr b="0" lang="en-US" sz="2400" spc="-1" strike="noStrike">
                <a:solidFill>
                  <a:srgbClr val="2d2f2b"/>
                </a:solidFill>
                <a:uFill>
                  <a:solidFill>
                    <a:srgbClr val="ffffff"/>
                  </a:solidFill>
                </a:uFill>
                <a:latin typeface="Calisto MT"/>
                <a:ea typeface="DejaVu Sans"/>
              </a:rPr>
              <a:t>The revolts spread everywhere, Great Fear.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4560">
              <a:lnSpc>
                <a:spcPct val="100000"/>
              </a:lnSpc>
              <a:buClr>
                <a:srgbClr val="2d2f2b"/>
              </a:buClr>
              <a:buFont typeface="Wingdings" charset="2"/>
              <a:buChar char=""/>
            </a:pPr>
            <a:r>
              <a:rPr b="0" lang="en-US" sz="2400" spc="-1" strike="noStrike">
                <a:solidFill>
                  <a:srgbClr val="2d2f2b"/>
                </a:solidFill>
                <a:uFill>
                  <a:solidFill>
                    <a:srgbClr val="ffffff"/>
                  </a:solidFill>
                </a:uFill>
                <a:latin typeface="Calisto MT"/>
                <a:ea typeface="DejaVu Sans"/>
              </a:rPr>
              <a:t>Louis XVI recognised the </a:t>
            </a:r>
            <a:r>
              <a:rPr b="1" lang="en-US" sz="2400" spc="-1" strike="noStrike" u="sng">
                <a:solidFill>
                  <a:srgbClr val="2d2f2b"/>
                </a:solidFill>
                <a:uFill>
                  <a:solidFill>
                    <a:srgbClr val="ffffff"/>
                  </a:solidFill>
                </a:uFill>
                <a:latin typeface="Calisto MT"/>
                <a:ea typeface="DejaVu Sans"/>
              </a:rPr>
              <a:t>Constituent National Assembly´s legality.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23" name="Picture 3" descr=""/>
          <p:cNvPicPr/>
          <p:nvPr/>
        </p:nvPicPr>
        <p:blipFill>
          <a:blip r:embed="rId1"/>
          <a:stretch/>
        </p:blipFill>
        <p:spPr>
          <a:xfrm>
            <a:off x="4188240" y="2410920"/>
            <a:ext cx="4605840" cy="34534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9" dur="indefinite" restart="never" nodeType="tmRoot">
          <p:childTnLst>
            <p:seq>
              <p:cTn id="1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CustomShape 1"/>
          <p:cNvSpPr/>
          <p:nvPr/>
        </p:nvSpPr>
        <p:spPr>
          <a:xfrm>
            <a:off x="685800" y="67320"/>
            <a:ext cx="7768080" cy="1368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US" sz="5000" spc="-1" strike="noStrike">
                <a:solidFill>
                  <a:srgbClr val="2d2f2b"/>
                </a:solidFill>
                <a:uFill>
                  <a:solidFill>
                    <a:srgbClr val="ffffff"/>
                  </a:solidFill>
                </a:uFill>
                <a:latin typeface="Calisto MT"/>
                <a:ea typeface="DejaVu Sans"/>
              </a:rPr>
              <a:t>The outbreak of the Revolution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25" name="Imagen 1" descr=""/>
          <p:cNvPicPr/>
          <p:nvPr/>
        </p:nvPicPr>
        <p:blipFill>
          <a:blip r:embed="rId1"/>
          <a:stretch/>
        </p:blipFill>
        <p:spPr>
          <a:xfrm>
            <a:off x="1119960" y="1905840"/>
            <a:ext cx="4952160" cy="486504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1" dur="indefinite" restart="never" nodeType="tmRoot">
          <p:childTnLst>
            <p:seq>
              <p:cTn id="1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CustomShape 1"/>
          <p:cNvSpPr/>
          <p:nvPr/>
        </p:nvSpPr>
        <p:spPr>
          <a:xfrm>
            <a:off x="685800" y="67320"/>
            <a:ext cx="7768080" cy="1368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US" sz="5000" spc="-1" strike="noStrike">
                <a:solidFill>
                  <a:srgbClr val="2d2f2b"/>
                </a:solidFill>
                <a:uFill>
                  <a:solidFill>
                    <a:srgbClr val="ffffff"/>
                  </a:solidFill>
                </a:uFill>
                <a:latin typeface="Calisto MT"/>
                <a:ea typeface="DejaVu Sans"/>
              </a:rPr>
              <a:t>The outbreak of the Revolution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27" name="Imagen 1" descr=""/>
          <p:cNvPicPr/>
          <p:nvPr/>
        </p:nvPicPr>
        <p:blipFill>
          <a:blip r:embed="rId1"/>
          <a:stretch/>
        </p:blipFill>
        <p:spPr>
          <a:xfrm>
            <a:off x="479520" y="1952640"/>
            <a:ext cx="7876800" cy="480024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3" dur="indefinite" restart="never" nodeType="tmRoot">
          <p:childTnLst>
            <p:seq>
              <p:cTn id="1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CustomShape 1"/>
          <p:cNvSpPr/>
          <p:nvPr/>
        </p:nvSpPr>
        <p:spPr>
          <a:xfrm>
            <a:off x="685800" y="67320"/>
            <a:ext cx="7768080" cy="1368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US" sz="5000" spc="-1" strike="noStrike">
                <a:solidFill>
                  <a:srgbClr val="2d2f2b"/>
                </a:solidFill>
                <a:uFill>
                  <a:solidFill>
                    <a:srgbClr val="ffffff"/>
                  </a:solidFill>
                </a:uFill>
                <a:latin typeface="Calisto MT"/>
                <a:ea typeface="DejaVu Sans"/>
              </a:rPr>
              <a:t>Marie Antoinette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15" dur="indefinite" restart="never" nodeType="tmRoot">
          <p:childTnLst>
            <p:seq>
              <p:cTn id="1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  <p:seq>
              <p:cTn id="17" restart="whenNotActive" nodeType="interactiveSeq" fill="hold">
                <p:childTnLst>
                  <p:par>
                    <p:cTn id="18" fill="hold">
                      <p:stCondLst/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nodeType="clickEffect" fill="hold" presetClass="mediacall">
                                  <p:stCondLst>
                                    <p:cond delay="0"/>
                                  </p:stCondLst>
                                  <p:childTnLst/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CustomShape 1"/>
          <p:cNvSpPr/>
          <p:nvPr/>
        </p:nvSpPr>
        <p:spPr>
          <a:xfrm>
            <a:off x="685800" y="67320"/>
            <a:ext cx="7768080" cy="1368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US" sz="5000" spc="-1" strike="noStrike">
                <a:solidFill>
                  <a:srgbClr val="2d2f2b"/>
                </a:solidFill>
                <a:uFill>
                  <a:solidFill>
                    <a:srgbClr val="ffffff"/>
                  </a:solidFill>
                </a:uFill>
                <a:latin typeface="Calisto MT"/>
                <a:ea typeface="DejaVu Sans"/>
              </a:rPr>
              <a:t>Phases of the Revolution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0" name="CustomShape 2"/>
          <p:cNvSpPr/>
          <p:nvPr/>
        </p:nvSpPr>
        <p:spPr>
          <a:xfrm>
            <a:off x="685800" y="2209680"/>
            <a:ext cx="7768080" cy="3654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216000" indent="-214560">
              <a:lnSpc>
                <a:spcPct val="100000"/>
              </a:lnSpc>
              <a:buClr>
                <a:srgbClr val="2d2f2b"/>
              </a:buClr>
              <a:buFont typeface="Wingdings" charset="2"/>
              <a:buChar char=""/>
            </a:pPr>
            <a:r>
              <a:rPr b="0" lang="en-US" sz="2400" spc="-1" strike="noStrike">
                <a:solidFill>
                  <a:srgbClr val="2d2f2b"/>
                </a:solidFill>
                <a:uFill>
                  <a:solidFill>
                    <a:srgbClr val="ffffff"/>
                  </a:solidFill>
                </a:uFill>
                <a:latin typeface="Calisto MT"/>
                <a:ea typeface="DejaVu Sans"/>
              </a:rPr>
              <a:t>The </a:t>
            </a:r>
            <a:r>
              <a:rPr b="1" lang="en-US" sz="2400" spc="-1" strike="noStrike">
                <a:solidFill>
                  <a:srgbClr val="2d2f2b"/>
                </a:solidFill>
                <a:uFill>
                  <a:solidFill>
                    <a:srgbClr val="ffffff"/>
                  </a:solidFill>
                </a:uFill>
                <a:latin typeface="Calisto MT"/>
                <a:ea typeface="DejaVu Sans"/>
              </a:rPr>
              <a:t>constitutional monarchy </a:t>
            </a:r>
            <a:r>
              <a:rPr b="0" lang="en-US" sz="2400" spc="-1" strike="noStrike">
                <a:solidFill>
                  <a:srgbClr val="2d2f2b"/>
                </a:solidFill>
                <a:uFill>
                  <a:solidFill>
                    <a:srgbClr val="ffffff"/>
                  </a:solidFill>
                </a:uFill>
                <a:latin typeface="Calisto MT"/>
                <a:ea typeface="DejaVu Sans"/>
              </a:rPr>
              <a:t>(1789-1792): moderate liberalism.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4560">
              <a:lnSpc>
                <a:spcPct val="100000"/>
              </a:lnSpc>
              <a:buClr>
                <a:srgbClr val="2d2f2b"/>
              </a:buClr>
              <a:buFont typeface="Wingdings" charset="2"/>
              <a:buChar char=""/>
            </a:pPr>
            <a:r>
              <a:rPr b="0" lang="en-US" sz="2400" spc="-1" strike="noStrike">
                <a:solidFill>
                  <a:srgbClr val="2d2f2b"/>
                </a:solidFill>
                <a:uFill>
                  <a:solidFill>
                    <a:srgbClr val="ffffff"/>
                  </a:solidFill>
                </a:uFill>
                <a:latin typeface="Calisto MT"/>
                <a:ea typeface="DejaVu Sans"/>
              </a:rPr>
              <a:t>The </a:t>
            </a:r>
            <a:r>
              <a:rPr b="1" lang="en-US" sz="2400" spc="-1" strike="noStrike">
                <a:solidFill>
                  <a:srgbClr val="2d2f2b"/>
                </a:solidFill>
                <a:uFill>
                  <a:solidFill>
                    <a:srgbClr val="ffffff"/>
                  </a:solidFill>
                </a:uFill>
                <a:latin typeface="Calisto MT"/>
                <a:ea typeface="DejaVu Sans"/>
              </a:rPr>
              <a:t>social republic </a:t>
            </a:r>
            <a:r>
              <a:rPr b="0" lang="en-US" sz="2400" spc="-1" strike="noStrike">
                <a:solidFill>
                  <a:srgbClr val="2d2f2b"/>
                </a:solidFill>
                <a:uFill>
                  <a:solidFill>
                    <a:srgbClr val="ffffff"/>
                  </a:solidFill>
                </a:uFill>
                <a:latin typeface="Calisto MT"/>
                <a:ea typeface="DejaVu Sans"/>
              </a:rPr>
              <a:t>(1792-1794): radical bourgeoisie and popular sectors.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4560">
              <a:lnSpc>
                <a:spcPct val="100000"/>
              </a:lnSpc>
              <a:buClr>
                <a:srgbClr val="2d2f2b"/>
              </a:buClr>
              <a:buFont typeface="Wingdings" charset="2"/>
              <a:buChar char=""/>
            </a:pPr>
            <a:r>
              <a:rPr b="0" lang="en-US" sz="2400" spc="-1" strike="noStrike">
                <a:solidFill>
                  <a:srgbClr val="2d2f2b"/>
                </a:solidFill>
                <a:uFill>
                  <a:solidFill>
                    <a:srgbClr val="ffffff"/>
                  </a:solidFill>
                </a:uFill>
                <a:latin typeface="Calisto MT"/>
                <a:ea typeface="DejaVu Sans"/>
              </a:rPr>
              <a:t>The </a:t>
            </a:r>
            <a:r>
              <a:rPr b="1" lang="en-US" sz="2400" spc="-1" strike="noStrike">
                <a:solidFill>
                  <a:srgbClr val="2d2f2b"/>
                </a:solidFill>
                <a:uFill>
                  <a:solidFill>
                    <a:srgbClr val="ffffff"/>
                  </a:solidFill>
                </a:uFill>
                <a:latin typeface="Calisto MT"/>
                <a:ea typeface="DejaVu Sans"/>
              </a:rPr>
              <a:t>conservative republic </a:t>
            </a:r>
            <a:r>
              <a:rPr b="0" lang="en-US" sz="2400" spc="-1" strike="noStrike">
                <a:solidFill>
                  <a:srgbClr val="2d2f2b"/>
                </a:solidFill>
                <a:uFill>
                  <a:solidFill>
                    <a:srgbClr val="ffffff"/>
                  </a:solidFill>
                </a:uFill>
                <a:latin typeface="Calisto MT"/>
                <a:ea typeface="DejaVu Sans"/>
              </a:rPr>
              <a:t>(1794-1799): moderate bourgeoisie.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21" dur="indefinite" restart="never" nodeType="tmRoot">
          <p:childTnLst>
            <p:seq>
              <p:cTn id="2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CustomShape 1"/>
          <p:cNvSpPr/>
          <p:nvPr/>
        </p:nvSpPr>
        <p:spPr>
          <a:xfrm>
            <a:off x="654480" y="429840"/>
            <a:ext cx="7768080" cy="1368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>
              <a:lnSpc>
                <a:spcPct val="100000"/>
              </a:lnSpc>
            </a:pPr>
            <a:r>
              <a:rPr b="1" lang="en-US" sz="5000" spc="-1" strike="noStrike">
                <a:solidFill>
                  <a:srgbClr val="2d2f2b"/>
                </a:solidFill>
                <a:uFill>
                  <a:solidFill>
                    <a:srgbClr val="ffffff"/>
                  </a:solidFill>
                </a:uFill>
                <a:latin typeface="Calisto MT"/>
                <a:ea typeface="DejaVu Sans"/>
              </a:rPr>
              <a:t>The Constitutional monarchy </a:t>
            </a:r>
            <a:r>
              <a:rPr b="0" lang="en-US" sz="5000" spc="-1" strike="noStrike">
                <a:solidFill>
                  <a:srgbClr val="2d2f2b"/>
                </a:solidFill>
                <a:uFill>
                  <a:solidFill>
                    <a:srgbClr val="ffffff"/>
                  </a:solidFill>
                </a:uFill>
                <a:latin typeface="Calisto MT"/>
                <a:ea typeface="DejaVu Sans"/>
              </a:rPr>
              <a:t>(1789-1792)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32" name="Content Placeholder 10" descr=""/>
          <p:cNvPicPr/>
          <p:nvPr/>
        </p:nvPicPr>
        <p:blipFill>
          <a:blip r:embed="rId1"/>
          <a:srcRect l="0" t="18694" r="0" b="18694"/>
          <a:stretch/>
        </p:blipFill>
        <p:spPr>
          <a:xfrm>
            <a:off x="106560" y="2336760"/>
            <a:ext cx="4233960" cy="3527640"/>
          </a:xfrm>
          <a:prstGeom prst="rect">
            <a:avLst/>
          </a:prstGeom>
          <a:ln>
            <a:noFill/>
          </a:ln>
        </p:spPr>
      </p:pic>
      <p:sp>
        <p:nvSpPr>
          <p:cNvPr id="133" name="CustomShape 2"/>
          <p:cNvSpPr/>
          <p:nvPr/>
        </p:nvSpPr>
        <p:spPr>
          <a:xfrm>
            <a:off x="4800600" y="2336760"/>
            <a:ext cx="3654720" cy="3527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marL="216000" indent="-214560">
              <a:lnSpc>
                <a:spcPct val="100000"/>
              </a:lnSpc>
              <a:buClr>
                <a:srgbClr val="8b8b8b"/>
              </a:buClr>
              <a:buFont typeface="Wingdings" charset="2"/>
              <a:buChar char=""/>
            </a:pPr>
            <a:r>
              <a:rPr b="0" lang="en-US" sz="20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sto MT"/>
                <a:ea typeface="DejaVu Sans"/>
              </a:rPr>
              <a:t>Abolition of feudalism.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4560">
              <a:lnSpc>
                <a:spcPct val="100000"/>
              </a:lnSpc>
              <a:buClr>
                <a:srgbClr val="8b8b8b"/>
              </a:buClr>
              <a:buFont typeface="Wingdings" charset="2"/>
              <a:buChar char=""/>
            </a:pPr>
            <a:r>
              <a:rPr b="0" lang="en-US" sz="20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sto MT"/>
                <a:ea typeface="DejaVu Sans"/>
              </a:rPr>
              <a:t>Declaration of the Rights of Man and of the Citizen: Liberty, equality and property.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4560">
              <a:lnSpc>
                <a:spcPct val="100000"/>
              </a:lnSpc>
              <a:buClr>
                <a:srgbClr val="8b8b8b"/>
              </a:buClr>
              <a:buFont typeface="Wingdings" charset="2"/>
              <a:buChar char=""/>
            </a:pPr>
            <a:r>
              <a:rPr b="0" lang="en-US" sz="20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sto MT"/>
                <a:ea typeface="DejaVu Sans"/>
              </a:rPr>
              <a:t>1791 Constitution: separation of powers, veto power of the king, Census suffrage.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4560">
              <a:lnSpc>
                <a:spcPct val="100000"/>
              </a:lnSpc>
              <a:buClr>
                <a:srgbClr val="8b8b8b"/>
              </a:buClr>
              <a:buFont typeface="Wingdings" charset="2"/>
              <a:buChar char=""/>
            </a:pPr>
            <a:r>
              <a:rPr b="0" lang="en-US" sz="20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sto MT"/>
                <a:ea typeface="DejaVu Sans"/>
              </a:rPr>
              <a:t>Legislative Assembly: National guard, Nationalisation of church properties. Civil constitution of the Clergy.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23" dur="indefinite" restart="never" nodeType="tmRoot">
          <p:childTnLst>
            <p:seq>
              <p:cTn id="2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CustomShape 1"/>
          <p:cNvSpPr/>
          <p:nvPr/>
        </p:nvSpPr>
        <p:spPr>
          <a:xfrm>
            <a:off x="685800" y="67320"/>
            <a:ext cx="7768080" cy="1368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>
              <a:lnSpc>
                <a:spcPct val="100000"/>
              </a:lnSpc>
            </a:pPr>
            <a:r>
              <a:rPr b="0" lang="en-US" sz="5000" spc="-1" strike="noStrike">
                <a:solidFill>
                  <a:srgbClr val="2d2f2b"/>
                </a:solidFill>
                <a:uFill>
                  <a:solidFill>
                    <a:srgbClr val="ffffff"/>
                  </a:solidFill>
                </a:uFill>
                <a:latin typeface="Calisto MT"/>
                <a:ea typeface="DejaVu Sans"/>
              </a:rPr>
              <a:t>Social Republic (1792-1794)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5" name="CustomShape 2"/>
          <p:cNvSpPr/>
          <p:nvPr/>
        </p:nvSpPr>
        <p:spPr>
          <a:xfrm>
            <a:off x="685800" y="2066040"/>
            <a:ext cx="3654720" cy="3798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marL="216000" indent="-214560">
              <a:lnSpc>
                <a:spcPct val="100000"/>
              </a:lnSpc>
              <a:buClr>
                <a:srgbClr val="8b8b8b"/>
              </a:buClr>
              <a:buFont typeface="Wingdings" charset="2"/>
              <a:buChar char=""/>
            </a:pPr>
            <a:r>
              <a:rPr b="0" lang="en-US" sz="28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sto MT"/>
                <a:ea typeface="DejaVu Sans"/>
              </a:rPr>
              <a:t>Louis XVI tried to escape and joined the Austrian army against the revolution.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4560">
              <a:lnSpc>
                <a:spcPct val="100000"/>
              </a:lnSpc>
              <a:buClr>
                <a:srgbClr val="8b8b8b"/>
              </a:buClr>
              <a:buFont typeface="Wingdings" charset="2"/>
              <a:buChar char=""/>
            </a:pPr>
            <a:r>
              <a:rPr b="0" lang="en-US" sz="28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sto MT"/>
                <a:ea typeface="DejaVu Sans"/>
              </a:rPr>
              <a:t>He was arrested in Varennes (June 1791)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36" name="Content Placeholder 6" descr=""/>
          <p:cNvPicPr/>
          <p:nvPr/>
        </p:nvPicPr>
        <p:blipFill>
          <a:blip r:embed="rId1"/>
          <a:srcRect l="14663" t="0" r="14663" b="0"/>
          <a:stretch/>
        </p:blipFill>
        <p:spPr>
          <a:xfrm>
            <a:off x="4800600" y="2065320"/>
            <a:ext cx="3654720" cy="37990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25" dur="indefinite" restart="never" nodeType="tmRoot">
          <p:childTnLst>
            <p:seq>
              <p:cTn id="2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CustomShape 1"/>
          <p:cNvSpPr/>
          <p:nvPr/>
        </p:nvSpPr>
        <p:spPr>
          <a:xfrm>
            <a:off x="685800" y="67320"/>
            <a:ext cx="7768080" cy="1368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>
              <a:lnSpc>
                <a:spcPct val="100000"/>
              </a:lnSpc>
            </a:pPr>
            <a:r>
              <a:rPr b="0" lang="en-US" sz="5000" spc="-1" strike="noStrike">
                <a:solidFill>
                  <a:srgbClr val="2d2f2b"/>
                </a:solidFill>
                <a:uFill>
                  <a:solidFill>
                    <a:srgbClr val="ffffff"/>
                  </a:solidFill>
                </a:uFill>
                <a:latin typeface="Calisto MT"/>
                <a:ea typeface="DejaVu Sans"/>
              </a:rPr>
              <a:t>Social Republic (1792-1794)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8" name="CustomShape 2"/>
          <p:cNvSpPr/>
          <p:nvPr/>
        </p:nvSpPr>
        <p:spPr>
          <a:xfrm>
            <a:off x="685800" y="2066040"/>
            <a:ext cx="3654720" cy="3798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4560">
              <a:lnSpc>
                <a:spcPct val="100000"/>
              </a:lnSpc>
              <a:buClr>
                <a:srgbClr val="8b8b8b"/>
              </a:buClr>
              <a:buFont typeface="Wingdings" charset="2"/>
              <a:buChar char=""/>
            </a:pPr>
            <a:r>
              <a:rPr b="1" lang="en-US" sz="28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sto MT"/>
                <a:ea typeface="DejaVu Sans"/>
              </a:rPr>
              <a:t>The girondist Convention: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432000" indent="-214560">
              <a:lnSpc>
                <a:spcPct val="100000"/>
              </a:lnSpc>
              <a:buClr>
                <a:srgbClr val="2d2f2b"/>
              </a:buClr>
              <a:buFont typeface="Wingdings" charset="2"/>
              <a:buChar char=""/>
            </a:pPr>
            <a:r>
              <a:rPr b="0" lang="en-US" sz="2600" spc="-1" strike="noStrike">
                <a:solidFill>
                  <a:srgbClr val="2d2f2b"/>
                </a:solidFill>
                <a:uFill>
                  <a:solidFill>
                    <a:srgbClr val="ffffff"/>
                  </a:solidFill>
                </a:uFill>
                <a:latin typeface="Calisto MT"/>
                <a:ea typeface="DejaVu Sans"/>
              </a:rPr>
              <a:t>The Sans-culottes arrested the king and proclaimed the Republic. (Sept. 1792).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432000" indent="-214560">
              <a:lnSpc>
                <a:spcPct val="100000"/>
              </a:lnSpc>
              <a:buClr>
                <a:srgbClr val="2d2f2b"/>
              </a:buClr>
              <a:buFont typeface="Wingdings" charset="2"/>
              <a:buChar char=""/>
            </a:pPr>
            <a:r>
              <a:rPr b="0" lang="en-US" sz="2600" spc="-1" strike="noStrike">
                <a:solidFill>
                  <a:srgbClr val="2d2f2b"/>
                </a:solidFill>
                <a:uFill>
                  <a:solidFill>
                    <a:srgbClr val="ffffff"/>
                  </a:solidFill>
                </a:uFill>
                <a:latin typeface="Calisto MT"/>
                <a:ea typeface="DejaVu Sans"/>
              </a:rPr>
              <a:t>Louis XVI and Marie Antoinette were executed on the guillotine.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432000" indent="-214560">
              <a:lnSpc>
                <a:spcPct val="100000"/>
              </a:lnSpc>
              <a:buClr>
                <a:srgbClr val="2d2f2b"/>
              </a:buClr>
              <a:buFont typeface="Wingdings" charset="2"/>
              <a:buChar char=""/>
            </a:pPr>
            <a:r>
              <a:rPr b="0" lang="en-US" sz="2600" spc="-1" strike="noStrike">
                <a:solidFill>
                  <a:srgbClr val="2d2f2b"/>
                </a:solidFill>
                <a:uFill>
                  <a:solidFill>
                    <a:srgbClr val="ffffff"/>
                  </a:solidFill>
                </a:uFill>
                <a:latin typeface="Calisto MT"/>
                <a:ea typeface="DejaVu Sans"/>
              </a:rPr>
              <a:t>Absolutist coalition.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39" name="Picture 7" descr=""/>
          <p:cNvPicPr/>
          <p:nvPr/>
        </p:nvPicPr>
        <p:blipFill>
          <a:blip r:embed="rId1"/>
          <a:stretch/>
        </p:blipFill>
        <p:spPr>
          <a:xfrm>
            <a:off x="4470840" y="1828800"/>
            <a:ext cx="2846880" cy="4035600"/>
          </a:xfrm>
          <a:prstGeom prst="rect">
            <a:avLst/>
          </a:prstGeom>
          <a:ln>
            <a:noFill/>
          </a:ln>
        </p:spPr>
      </p:pic>
      <p:pic>
        <p:nvPicPr>
          <p:cNvPr id="140" name="Imagen 2" descr=""/>
          <p:cNvPicPr/>
          <p:nvPr/>
        </p:nvPicPr>
        <p:blipFill>
          <a:blip r:embed="rId2"/>
          <a:stretch/>
        </p:blipFill>
        <p:spPr>
          <a:xfrm>
            <a:off x="7218360" y="3711960"/>
            <a:ext cx="1924200" cy="28843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27" dur="indefinite" restart="never" nodeType="tmRoot">
          <p:childTnLst>
            <p:seq>
              <p:cTn id="2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CustomShape 1"/>
          <p:cNvSpPr/>
          <p:nvPr/>
        </p:nvSpPr>
        <p:spPr>
          <a:xfrm>
            <a:off x="685800" y="67320"/>
            <a:ext cx="7768080" cy="1368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>
              <a:lnSpc>
                <a:spcPct val="100000"/>
              </a:lnSpc>
            </a:pPr>
            <a:r>
              <a:rPr b="0" lang="en-US" sz="5000" spc="-1" strike="noStrike">
                <a:solidFill>
                  <a:srgbClr val="2d2f2b"/>
                </a:solidFill>
                <a:uFill>
                  <a:solidFill>
                    <a:srgbClr val="ffffff"/>
                  </a:solidFill>
                </a:uFill>
                <a:latin typeface="Calisto MT"/>
                <a:ea typeface="DejaVu Sans"/>
              </a:rPr>
              <a:t>Democratic Republic (1792-1794) </a:t>
            </a:r>
            <a:r>
              <a:rPr b="0" lang="en-US" sz="1800" spc="-1" strike="noStrike">
                <a:solidFill>
                  <a:srgbClr val="2d2f2b"/>
                </a:solidFill>
                <a:uFill>
                  <a:solidFill>
                    <a:srgbClr val="ffffff"/>
                  </a:solidFill>
                </a:uFill>
                <a:latin typeface="Calisto MT"/>
                <a:ea typeface="DejaVu Sans"/>
              </a:rPr>
              <a:t>(Luis XVI execution</a:t>
            </a:r>
            <a:r>
              <a:rPr b="0" lang="en-US" sz="5000" spc="-1" strike="noStrike">
                <a:solidFill>
                  <a:srgbClr val="2d2f2b"/>
                </a:solidFill>
                <a:uFill>
                  <a:solidFill>
                    <a:srgbClr val="ffffff"/>
                  </a:solidFill>
                </a:uFill>
                <a:latin typeface="Calisto MT"/>
                <a:ea typeface="DejaVu Sans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sto MT"/>
                <a:ea typeface="DejaVu Sans"/>
              </a:rPr>
              <a:t>21 January 1793)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42" name="Picture 5" descr=""/>
          <p:cNvPicPr/>
          <p:nvPr/>
        </p:nvPicPr>
        <p:blipFill>
          <a:blip r:embed="rId1"/>
          <a:stretch/>
        </p:blipFill>
        <p:spPr>
          <a:xfrm>
            <a:off x="718200" y="1969920"/>
            <a:ext cx="7583760" cy="474984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29" dur="indefinite" restart="never" nodeType="tmRoot">
          <p:childTnLst>
            <p:seq>
              <p:cTn id="3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CustomShape 1"/>
          <p:cNvSpPr/>
          <p:nvPr/>
        </p:nvSpPr>
        <p:spPr>
          <a:xfrm>
            <a:off x="685800" y="67320"/>
            <a:ext cx="7768080" cy="1368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>
              <a:lnSpc>
                <a:spcPct val="100000"/>
              </a:lnSpc>
            </a:pPr>
            <a:r>
              <a:rPr b="0" lang="en-US" sz="5000" spc="-1" strike="noStrike">
                <a:solidFill>
                  <a:srgbClr val="2d2f2b"/>
                </a:solidFill>
                <a:uFill>
                  <a:solidFill>
                    <a:srgbClr val="ffffff"/>
                  </a:solidFill>
                </a:uFill>
                <a:latin typeface="Calisto MT"/>
                <a:ea typeface="DejaVu Sans"/>
              </a:rPr>
              <a:t>Democratic Republic (1792-1794)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44" name="Picture 2" descr=""/>
          <p:cNvPicPr/>
          <p:nvPr/>
        </p:nvPicPr>
        <p:blipFill>
          <a:blip r:embed="rId1"/>
          <a:stretch/>
        </p:blipFill>
        <p:spPr>
          <a:xfrm>
            <a:off x="1079640" y="1638360"/>
            <a:ext cx="6982200" cy="43912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31" dur="indefinite" restart="never" nodeType="tmRoot">
          <p:childTnLst>
            <p:seq>
              <p:cTn id="3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CustomShape 1"/>
          <p:cNvSpPr/>
          <p:nvPr/>
        </p:nvSpPr>
        <p:spPr>
          <a:xfrm>
            <a:off x="685800" y="67320"/>
            <a:ext cx="7768080" cy="1368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>
              <a:lnSpc>
                <a:spcPct val="100000"/>
              </a:lnSpc>
            </a:pPr>
            <a:r>
              <a:rPr b="0" lang="en-US" sz="5000" spc="-1" strike="noStrike">
                <a:solidFill>
                  <a:srgbClr val="2d2f2b"/>
                </a:solidFill>
                <a:uFill>
                  <a:solidFill>
                    <a:srgbClr val="ffffff"/>
                  </a:solidFill>
                </a:uFill>
                <a:latin typeface="Calisto MT"/>
                <a:ea typeface="DejaVu Sans"/>
              </a:rPr>
              <a:t>Democratic Republic (1792-1794)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33" dur="indefinite" restart="never" nodeType="tmRoot">
          <p:childTnLst>
            <p:seq>
              <p:cTn id="3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CustomShape 1"/>
          <p:cNvSpPr/>
          <p:nvPr/>
        </p:nvSpPr>
        <p:spPr>
          <a:xfrm>
            <a:off x="685800" y="67320"/>
            <a:ext cx="7768080" cy="1368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>
              <a:lnSpc>
                <a:spcPct val="100000"/>
              </a:lnSpc>
            </a:pPr>
            <a:r>
              <a:rPr b="0" lang="en-US" sz="5000" spc="-1" strike="noStrike">
                <a:solidFill>
                  <a:srgbClr val="2d2f2b"/>
                </a:solidFill>
                <a:uFill>
                  <a:solidFill>
                    <a:srgbClr val="ffffff"/>
                  </a:solidFill>
                </a:uFill>
                <a:latin typeface="Calisto MT"/>
                <a:ea typeface="DejaVu Sans"/>
              </a:rPr>
              <a:t>Social Republic (1792-1794)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7" name="CustomShape 2"/>
          <p:cNvSpPr/>
          <p:nvPr/>
        </p:nvSpPr>
        <p:spPr>
          <a:xfrm>
            <a:off x="685800" y="2066040"/>
            <a:ext cx="3654720" cy="3798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marL="216000" indent="-214560">
              <a:lnSpc>
                <a:spcPct val="100000"/>
              </a:lnSpc>
              <a:buClr>
                <a:srgbClr val="8b8b8b"/>
              </a:buClr>
              <a:buFont typeface="Wingdings" charset="2"/>
              <a:buChar char=""/>
            </a:pPr>
            <a:r>
              <a:rPr b="1" lang="en-US" sz="20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sto MT"/>
                <a:ea typeface="DejaVu Sans"/>
              </a:rPr>
              <a:t>The Jacobin Convention: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432000" indent="-214560">
              <a:lnSpc>
                <a:spcPct val="100000"/>
              </a:lnSpc>
              <a:buClr>
                <a:srgbClr val="2d2f2b"/>
              </a:buClr>
              <a:buFont typeface="Wingdings" charset="2"/>
              <a:buChar char=""/>
            </a:pPr>
            <a:r>
              <a:rPr b="0" lang="en-US" sz="2000" spc="-1" strike="noStrike">
                <a:solidFill>
                  <a:srgbClr val="2d2f2b"/>
                </a:solidFill>
                <a:uFill>
                  <a:solidFill>
                    <a:srgbClr val="ffffff"/>
                  </a:solidFill>
                </a:uFill>
                <a:latin typeface="Calisto MT"/>
                <a:ea typeface="DejaVu Sans"/>
              </a:rPr>
              <a:t>In June 1793 the radical revolutionaries (Jacobins) took power.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432000" indent="-214560">
              <a:lnSpc>
                <a:spcPct val="100000"/>
              </a:lnSpc>
              <a:buClr>
                <a:srgbClr val="2d2f2b"/>
              </a:buClr>
              <a:buFont typeface="Wingdings" charset="2"/>
              <a:buChar char=""/>
            </a:pPr>
            <a:r>
              <a:rPr b="0" lang="en-US" sz="2000" spc="-1" strike="noStrike">
                <a:solidFill>
                  <a:srgbClr val="2d2f2b"/>
                </a:solidFill>
                <a:uFill>
                  <a:solidFill>
                    <a:srgbClr val="ffffff"/>
                  </a:solidFill>
                </a:uFill>
                <a:latin typeface="Calisto MT"/>
                <a:ea typeface="DejaVu Sans"/>
              </a:rPr>
              <a:t>Committee of Public Safety: Robespierre.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432000" indent="-214560">
              <a:lnSpc>
                <a:spcPct val="100000"/>
              </a:lnSpc>
              <a:buClr>
                <a:srgbClr val="2d2f2b"/>
              </a:buClr>
              <a:buFont typeface="Wingdings" charset="2"/>
              <a:buChar char=""/>
            </a:pPr>
            <a:r>
              <a:rPr b="0" lang="en-US" sz="2000" spc="-1" strike="noStrike">
                <a:solidFill>
                  <a:srgbClr val="2d2f2b"/>
                </a:solidFill>
                <a:uFill>
                  <a:solidFill>
                    <a:srgbClr val="ffffff"/>
                  </a:solidFill>
                </a:uFill>
                <a:latin typeface="Calisto MT"/>
                <a:ea typeface="DejaVu Sans"/>
              </a:rPr>
              <a:t>Jacobin terror: execution of all enemies</a:t>
            </a:r>
            <a:r>
              <a:rPr b="0" lang="en-US" sz="2600" spc="-1" strike="noStrike">
                <a:solidFill>
                  <a:srgbClr val="2d2f2b"/>
                </a:solidFill>
                <a:uFill>
                  <a:solidFill>
                    <a:srgbClr val="ffffff"/>
                  </a:solidFill>
                </a:uFill>
                <a:latin typeface="Calisto MT"/>
                <a:ea typeface="DejaVu Sans"/>
              </a:rPr>
              <a:t>: Reign of Terror.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48" name="Picture 2" descr=""/>
          <p:cNvPicPr/>
          <p:nvPr/>
        </p:nvPicPr>
        <p:blipFill>
          <a:blip r:embed="rId1"/>
          <a:stretch/>
        </p:blipFill>
        <p:spPr>
          <a:xfrm>
            <a:off x="4343400" y="1710360"/>
            <a:ext cx="4480200" cy="44038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35" dur="indefinite" restart="never" nodeType="tmRoot">
          <p:childTnLst>
            <p:seq>
              <p:cTn id="3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CustomShape 1"/>
          <p:cNvSpPr/>
          <p:nvPr/>
        </p:nvSpPr>
        <p:spPr>
          <a:xfrm>
            <a:off x="685800" y="67320"/>
            <a:ext cx="7768080" cy="1368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>
              <a:lnSpc>
                <a:spcPct val="100000"/>
              </a:lnSpc>
            </a:pPr>
            <a:r>
              <a:rPr b="0" lang="en-US" sz="5000" spc="-1" strike="noStrike">
                <a:solidFill>
                  <a:srgbClr val="2d2f2b"/>
                </a:solidFill>
                <a:uFill>
                  <a:solidFill>
                    <a:srgbClr val="ffffff"/>
                  </a:solidFill>
                </a:uFill>
                <a:latin typeface="Calisto MT"/>
                <a:ea typeface="DejaVu Sans"/>
              </a:rPr>
              <a:t>Democratic Republic (1792-1794)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0" name="CustomShape 2"/>
          <p:cNvSpPr/>
          <p:nvPr/>
        </p:nvSpPr>
        <p:spPr>
          <a:xfrm>
            <a:off x="685800" y="2066040"/>
            <a:ext cx="3654720" cy="3798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4560">
              <a:lnSpc>
                <a:spcPct val="100000"/>
              </a:lnSpc>
              <a:buClr>
                <a:srgbClr val="8b8b8b"/>
              </a:buClr>
              <a:buFont typeface="Wingdings" charset="2"/>
              <a:buChar char=""/>
            </a:pPr>
            <a:r>
              <a:rPr b="1" lang="en-US" sz="28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sto MT"/>
                <a:ea typeface="DejaVu Sans"/>
              </a:rPr>
              <a:t>The Jacobin Convention: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432000" indent="-214560">
              <a:lnSpc>
                <a:spcPct val="100000"/>
              </a:lnSpc>
              <a:buClr>
                <a:srgbClr val="2d2f2b"/>
              </a:buClr>
              <a:buFont typeface="Wingdings" charset="2"/>
              <a:buChar char=""/>
            </a:pPr>
            <a:r>
              <a:rPr b="0" lang="en-US" sz="2600" spc="-1" strike="noStrike">
                <a:solidFill>
                  <a:srgbClr val="2d2f2b"/>
                </a:solidFill>
                <a:uFill>
                  <a:solidFill>
                    <a:srgbClr val="ffffff"/>
                  </a:solidFill>
                </a:uFill>
                <a:latin typeface="Calisto MT"/>
                <a:ea typeface="DejaVu Sans"/>
              </a:rPr>
              <a:t>A new constitution was approved: universal male suffrage.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432000" indent="-214560">
              <a:lnSpc>
                <a:spcPct val="100000"/>
              </a:lnSpc>
              <a:buClr>
                <a:srgbClr val="2d2f2b"/>
              </a:buClr>
              <a:buFont typeface="Wingdings" charset="2"/>
              <a:buChar char=""/>
            </a:pPr>
            <a:r>
              <a:rPr b="0" lang="en-US" sz="2600" spc="-1" strike="noStrike">
                <a:solidFill>
                  <a:srgbClr val="2d2f2b"/>
                </a:solidFill>
                <a:uFill>
                  <a:solidFill>
                    <a:srgbClr val="ffffff"/>
                  </a:solidFill>
                </a:uFill>
                <a:latin typeface="Calisto MT"/>
                <a:ea typeface="DejaVu Sans"/>
              </a:rPr>
              <a:t>Social laws were approved.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432000" indent="-214560">
              <a:lnSpc>
                <a:spcPct val="100000"/>
              </a:lnSpc>
              <a:buClr>
                <a:srgbClr val="2d2f2b"/>
              </a:buClr>
              <a:buFont typeface="Wingdings" charset="2"/>
              <a:buChar char=""/>
            </a:pPr>
            <a:r>
              <a:rPr b="0" lang="en-US" sz="2600" spc="-1" strike="noStrike">
                <a:solidFill>
                  <a:srgbClr val="2d2f2b"/>
                </a:solidFill>
                <a:uFill>
                  <a:solidFill>
                    <a:srgbClr val="ffffff"/>
                  </a:solidFill>
                </a:uFill>
                <a:latin typeface="Calisto MT"/>
                <a:ea typeface="DejaVu Sans"/>
              </a:rPr>
              <a:t>New calendar.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432000" indent="-214560">
              <a:lnSpc>
                <a:spcPct val="100000"/>
              </a:lnSpc>
              <a:buClr>
                <a:srgbClr val="2d2f2b"/>
              </a:buClr>
              <a:buFont typeface="Wingdings" charset="2"/>
              <a:buChar char=""/>
            </a:pPr>
            <a:r>
              <a:rPr b="0" lang="en-US" sz="2600" spc="-1" strike="noStrike">
                <a:solidFill>
                  <a:srgbClr val="2d2f2b"/>
                </a:solidFill>
                <a:uFill>
                  <a:solidFill>
                    <a:srgbClr val="ffffff"/>
                  </a:solidFill>
                </a:uFill>
                <a:latin typeface="Calisto MT"/>
                <a:ea typeface="DejaVu Sans"/>
              </a:rPr>
              <a:t>Goddess of reason.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51" name="Picture 5" descr=""/>
          <p:cNvPicPr/>
          <p:nvPr/>
        </p:nvPicPr>
        <p:blipFill>
          <a:blip r:embed="rId1"/>
          <a:stretch/>
        </p:blipFill>
        <p:spPr>
          <a:xfrm>
            <a:off x="4624560" y="2302920"/>
            <a:ext cx="4516560" cy="1594080"/>
          </a:xfrm>
          <a:prstGeom prst="rect">
            <a:avLst/>
          </a:prstGeom>
          <a:ln>
            <a:noFill/>
          </a:ln>
        </p:spPr>
      </p:pic>
      <p:pic>
        <p:nvPicPr>
          <p:cNvPr id="152" name="Picture 6" descr=""/>
          <p:cNvPicPr/>
          <p:nvPr/>
        </p:nvPicPr>
        <p:blipFill>
          <a:blip r:embed="rId2"/>
          <a:stretch/>
        </p:blipFill>
        <p:spPr>
          <a:xfrm>
            <a:off x="6105600" y="1053720"/>
            <a:ext cx="3035520" cy="568944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37" dur="indefinite" restart="never" nodeType="tmRoot">
          <p:childTnLst>
            <p:seq>
              <p:cTn id="38" dur="indefinite" nodeType="mainSeq">
                <p:childTnLst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CustomShape 1"/>
          <p:cNvSpPr/>
          <p:nvPr/>
        </p:nvSpPr>
        <p:spPr>
          <a:xfrm>
            <a:off x="685800" y="67320"/>
            <a:ext cx="7768080" cy="1368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>
              <a:lnSpc>
                <a:spcPct val="100000"/>
              </a:lnSpc>
            </a:pPr>
            <a:r>
              <a:rPr b="0" lang="en-US" sz="5000" spc="-1" strike="noStrike">
                <a:solidFill>
                  <a:srgbClr val="2d2f2b"/>
                </a:solidFill>
                <a:uFill>
                  <a:solidFill>
                    <a:srgbClr val="ffffff"/>
                  </a:solidFill>
                </a:uFill>
                <a:latin typeface="Calisto MT"/>
                <a:ea typeface="DejaVu Sans"/>
              </a:rPr>
              <a:t>Democratic Republic (1792-1794)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4" name="CustomShape 2"/>
          <p:cNvSpPr/>
          <p:nvPr/>
        </p:nvSpPr>
        <p:spPr>
          <a:xfrm>
            <a:off x="685800" y="2066040"/>
            <a:ext cx="3654720" cy="3798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4560">
              <a:lnSpc>
                <a:spcPct val="100000"/>
              </a:lnSpc>
              <a:buClr>
                <a:srgbClr val="8b8b8b"/>
              </a:buClr>
              <a:buFont typeface="Wingdings" charset="2"/>
              <a:buChar char=""/>
            </a:pPr>
            <a:r>
              <a:rPr b="1" lang="en-US" sz="28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sto MT"/>
                <a:ea typeface="DejaVu Sans"/>
              </a:rPr>
              <a:t>The Jacobin Convention: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432000" indent="-214560">
              <a:lnSpc>
                <a:spcPct val="100000"/>
              </a:lnSpc>
              <a:buClr>
                <a:srgbClr val="2d2f2b"/>
              </a:buClr>
              <a:buFont typeface="Wingdings" charset="2"/>
              <a:buChar char=""/>
            </a:pPr>
            <a:r>
              <a:rPr b="0" lang="en-US" sz="2400" spc="-1" strike="noStrike">
                <a:solidFill>
                  <a:srgbClr val="2d2f2b"/>
                </a:solidFill>
                <a:uFill>
                  <a:solidFill>
                    <a:srgbClr val="ffffff"/>
                  </a:solidFill>
                </a:uFill>
                <a:latin typeface="Calisto MT"/>
                <a:ea typeface="DejaVu Sans"/>
              </a:rPr>
              <a:t>After summer of 1794, France became pacified.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432000" indent="-214560">
              <a:lnSpc>
                <a:spcPct val="100000"/>
              </a:lnSpc>
              <a:buClr>
                <a:srgbClr val="2d2f2b"/>
              </a:buClr>
              <a:buFont typeface="Wingdings" charset="2"/>
              <a:buChar char=""/>
            </a:pPr>
            <a:r>
              <a:rPr b="0" lang="en-US" sz="2400" spc="-1" strike="noStrike">
                <a:solidFill>
                  <a:srgbClr val="2d2f2b"/>
                </a:solidFill>
                <a:uFill>
                  <a:solidFill>
                    <a:srgbClr val="ffffff"/>
                  </a:solidFill>
                </a:uFill>
                <a:latin typeface="Calisto MT"/>
                <a:ea typeface="DejaVu Sans"/>
              </a:rPr>
              <a:t>The bourgeoisie lead a coup to remove the Jacobins. (9 Termidor)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432000" indent="-214560">
              <a:lnSpc>
                <a:spcPct val="100000"/>
              </a:lnSpc>
              <a:buClr>
                <a:srgbClr val="2d2f2b"/>
              </a:buClr>
              <a:buFont typeface="Wingdings" charset="2"/>
              <a:buChar char=""/>
            </a:pPr>
            <a:r>
              <a:rPr b="0" lang="en-US" sz="2400" spc="-1" strike="noStrike">
                <a:solidFill>
                  <a:srgbClr val="2d2f2b"/>
                </a:solidFill>
                <a:uFill>
                  <a:solidFill>
                    <a:srgbClr val="ffffff"/>
                  </a:solidFill>
                </a:uFill>
                <a:latin typeface="Calisto MT"/>
                <a:ea typeface="DejaVu Sans"/>
              </a:rPr>
              <a:t>Robespierre was executed.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600" spc="-1" strike="noStrike">
                <a:solidFill>
                  <a:srgbClr val="2d2f2b"/>
                </a:solidFill>
                <a:uFill>
                  <a:solidFill>
                    <a:srgbClr val="ffffff"/>
                  </a:solidFill>
                </a:uFill>
                <a:latin typeface="Calisto MT"/>
                <a:ea typeface="DejaVu Sans"/>
              </a:rPr>
              <a:t>	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55" name="Picture 4" descr=""/>
          <p:cNvPicPr/>
          <p:nvPr/>
        </p:nvPicPr>
        <p:blipFill>
          <a:blip r:embed="rId1"/>
          <a:stretch/>
        </p:blipFill>
        <p:spPr>
          <a:xfrm>
            <a:off x="4707720" y="2302920"/>
            <a:ext cx="3745800" cy="286740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47" dur="indefinite" restart="never" nodeType="tmRoot">
          <p:childTnLst>
            <p:seq>
              <p:cTn id="4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CustomShape 1"/>
          <p:cNvSpPr/>
          <p:nvPr/>
        </p:nvSpPr>
        <p:spPr>
          <a:xfrm>
            <a:off x="685800" y="67320"/>
            <a:ext cx="7768080" cy="1368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>
              <a:lnSpc>
                <a:spcPct val="100000"/>
              </a:lnSpc>
            </a:pPr>
            <a:r>
              <a:rPr b="0" lang="en-US" sz="5000" spc="-1" strike="noStrike">
                <a:solidFill>
                  <a:srgbClr val="2d2f2b"/>
                </a:solidFill>
                <a:uFill>
                  <a:solidFill>
                    <a:srgbClr val="ffffff"/>
                  </a:solidFill>
                </a:uFill>
                <a:latin typeface="Calisto MT"/>
                <a:ea typeface="DejaVu Sans"/>
              </a:rPr>
              <a:t>The Conservative Republic: The Directory (1794-1799)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7" name="CustomShape 2"/>
          <p:cNvSpPr/>
          <p:nvPr/>
        </p:nvSpPr>
        <p:spPr>
          <a:xfrm>
            <a:off x="685800" y="2066040"/>
            <a:ext cx="7896600" cy="3798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4560">
              <a:lnSpc>
                <a:spcPct val="100000"/>
              </a:lnSpc>
              <a:buClr>
                <a:srgbClr val="8b8b8b"/>
              </a:buClr>
              <a:buFont typeface="Wingdings" charset="2"/>
              <a:buChar char=""/>
            </a:pPr>
            <a:r>
              <a:rPr b="0" lang="en-US" sz="2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sto MT"/>
                <a:ea typeface="DejaVu Sans"/>
              </a:rPr>
              <a:t>New Constitution: 1795.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4560">
              <a:lnSpc>
                <a:spcPct val="100000"/>
              </a:lnSpc>
              <a:buClr>
                <a:srgbClr val="8b8b8b"/>
              </a:buClr>
              <a:buFont typeface="Wingdings" charset="2"/>
              <a:buChar char=""/>
            </a:pPr>
            <a:r>
              <a:rPr b="0" lang="en-US" sz="2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sto MT"/>
                <a:ea typeface="DejaVu Sans"/>
              </a:rPr>
              <a:t>Executive Power: 5 members board (</a:t>
            </a:r>
            <a:r>
              <a:rPr b="1" lang="en-US" sz="2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sto MT"/>
                <a:ea typeface="DejaVu Sans"/>
              </a:rPr>
              <a:t>the Directory</a:t>
            </a:r>
            <a:r>
              <a:rPr b="0" lang="en-US" sz="2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sto MT"/>
                <a:ea typeface="DejaVu Sans"/>
              </a:rPr>
              <a:t>). Consensus.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4560">
              <a:lnSpc>
                <a:spcPct val="100000"/>
              </a:lnSpc>
              <a:buClr>
                <a:srgbClr val="8b8b8b"/>
              </a:buClr>
              <a:buFont typeface="Wingdings" charset="2"/>
              <a:buChar char=""/>
            </a:pPr>
            <a:r>
              <a:rPr b="0" lang="en-US" sz="2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sto MT"/>
                <a:ea typeface="DejaVu Sans"/>
              </a:rPr>
              <a:t>Legislative power: the Council of Five Hundred and the Council of the Elders.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4560">
              <a:lnSpc>
                <a:spcPct val="100000"/>
              </a:lnSpc>
              <a:buClr>
                <a:srgbClr val="8b8b8b"/>
              </a:buClr>
              <a:buFont typeface="Wingdings" charset="2"/>
              <a:buChar char=""/>
            </a:pPr>
            <a:r>
              <a:rPr b="0" lang="en-US" sz="2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sto MT"/>
                <a:ea typeface="DejaVu Sans"/>
              </a:rPr>
              <a:t>Opposition in the absolutists and the Sans-culottes.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4560">
              <a:lnSpc>
                <a:spcPct val="100000"/>
              </a:lnSpc>
              <a:buClr>
                <a:srgbClr val="8b8b8b"/>
              </a:buClr>
              <a:buFont typeface="Wingdings" charset="2"/>
              <a:buChar char=""/>
            </a:pPr>
            <a:r>
              <a:rPr b="0" lang="en-US" sz="2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sto MT"/>
                <a:ea typeface="DejaVu Sans"/>
              </a:rPr>
              <a:t>Political and social crisis lead to a coup by Napoleon Bonaparte in 1799 (18 Brumaire)- &gt; </a:t>
            </a:r>
            <a:r>
              <a:rPr b="1" lang="en-US" sz="2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sto MT"/>
                <a:ea typeface="DejaVu Sans"/>
              </a:rPr>
              <a:t>The Consulate</a:t>
            </a:r>
            <a:r>
              <a:rPr b="0" lang="en-US" sz="2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sto MT"/>
                <a:ea typeface="DejaVu Sans"/>
              </a:rPr>
              <a:t>.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600" spc="-1" strike="noStrike">
                <a:solidFill>
                  <a:srgbClr val="2d2f2b"/>
                </a:solidFill>
                <a:uFill>
                  <a:solidFill>
                    <a:srgbClr val="ffffff"/>
                  </a:solidFill>
                </a:uFill>
                <a:latin typeface="Calisto MT"/>
                <a:ea typeface="DejaVu Sans"/>
              </a:rPr>
              <a:t>	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49" dur="indefinite" restart="never" nodeType="tmRoot">
          <p:childTnLst>
            <p:seq>
              <p:cTn id="5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CustomShape 1"/>
          <p:cNvSpPr/>
          <p:nvPr/>
        </p:nvSpPr>
        <p:spPr>
          <a:xfrm>
            <a:off x="685800" y="67320"/>
            <a:ext cx="7768080" cy="1368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>
              <a:lnSpc>
                <a:spcPct val="100000"/>
              </a:lnSpc>
            </a:pPr>
            <a:r>
              <a:rPr b="0" lang="en-US" sz="5000" spc="-1" strike="noStrike">
                <a:solidFill>
                  <a:srgbClr val="2d2f2b"/>
                </a:solidFill>
                <a:uFill>
                  <a:solidFill>
                    <a:srgbClr val="ffffff"/>
                  </a:solidFill>
                </a:uFill>
                <a:latin typeface="Calisto MT"/>
                <a:ea typeface="DejaVu Sans"/>
              </a:rPr>
              <a:t>The Conservative Republic: (1794-1799)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9" name="CustomShape 2"/>
          <p:cNvSpPr/>
          <p:nvPr/>
        </p:nvSpPr>
        <p:spPr>
          <a:xfrm>
            <a:off x="685800" y="2066040"/>
            <a:ext cx="7896600" cy="3798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600" spc="-1" strike="noStrike">
                <a:solidFill>
                  <a:srgbClr val="2d2f2b"/>
                </a:solidFill>
                <a:uFill>
                  <a:solidFill>
                    <a:srgbClr val="ffffff"/>
                  </a:solidFill>
                </a:uFill>
                <a:latin typeface="Calisto MT"/>
                <a:ea typeface="DejaVu Sans"/>
              </a:rPr>
              <a:t>	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60" name="Picture 2" descr=""/>
          <p:cNvPicPr/>
          <p:nvPr/>
        </p:nvPicPr>
        <p:blipFill>
          <a:blip r:embed="rId1"/>
          <a:stretch/>
        </p:blipFill>
        <p:spPr>
          <a:xfrm>
            <a:off x="5599080" y="2066040"/>
            <a:ext cx="2725200" cy="4543560"/>
          </a:xfrm>
          <a:prstGeom prst="rect">
            <a:avLst/>
          </a:prstGeom>
          <a:ln>
            <a:noFill/>
          </a:ln>
        </p:spPr>
      </p:pic>
      <p:pic>
        <p:nvPicPr>
          <p:cNvPr id="161" name="Picture 4" descr=""/>
          <p:cNvPicPr/>
          <p:nvPr/>
        </p:nvPicPr>
        <p:blipFill>
          <a:blip r:embed="rId2"/>
          <a:stretch/>
        </p:blipFill>
        <p:spPr>
          <a:xfrm>
            <a:off x="1888200" y="2066040"/>
            <a:ext cx="2420280" cy="454356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51" dur="indefinite" restart="never" nodeType="tmRoot">
          <p:childTnLst>
            <p:seq>
              <p:cTn id="5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2" name="Table 1"/>
          <p:cNvGraphicFramePr/>
          <p:nvPr/>
        </p:nvGraphicFramePr>
        <p:xfrm>
          <a:off x="9360" y="30240"/>
          <a:ext cx="8270280" cy="6015960"/>
        </p:xfrm>
        <a:graphic>
          <a:graphicData uri="http://schemas.openxmlformats.org/drawingml/2006/table">
            <a:tbl>
              <a:tblPr/>
              <a:tblGrid>
                <a:gridCol w="2066760"/>
                <a:gridCol w="2066760"/>
                <a:gridCol w="2066760"/>
                <a:gridCol w="2070360"/>
              </a:tblGrid>
              <a:tr h="405000"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n-US" sz="11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DejaVu Sans"/>
                        </a:rPr>
                        <a:t>French </a:t>
                      </a:r>
                      <a:r>
                        <a:rPr b="0" lang="en-US" sz="11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DejaVu Sans"/>
                        </a:rPr>
                        <a:t>Revolution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n-US" sz="11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DejaVu Sans"/>
                        </a:rPr>
                        <a:t>Phase 1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n-US" sz="11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DejaVu Sans"/>
                        </a:rPr>
                        <a:t>Phase 2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n-US" sz="11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DejaVu Sans"/>
                        </a:rPr>
                        <a:t>Phase 3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</a:tr>
              <a:tr h="319680"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n-US" sz="11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DejaVu Sans"/>
                        </a:rPr>
                        <a:t>Dates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1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DejaVu Sans"/>
                        </a:rPr>
                        <a:t>1789-1792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2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DejaVu Sans"/>
                        </a:rPr>
                        <a:t>1792-94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DejaVu Sans"/>
                        </a:rPr>
                        <a:t>1794-99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</a:tr>
              <a:tr h="1222560"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n-US" sz="11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DejaVu Sans"/>
                        </a:rPr>
                        <a:t>Governing bodies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0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DejaVu Sans"/>
                        </a:rPr>
                        <a:t>National Assembly- L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0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DejaVu Sans"/>
                        </a:rPr>
                        <a:t>Courts-J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0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DejaVu Sans"/>
                        </a:rPr>
                        <a:t>King-E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en-US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0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DejaVu Sans"/>
                        </a:rPr>
                        <a:t>Convention – L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0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DejaVu Sans"/>
                        </a:rPr>
                        <a:t>Committee of Public Safety-EX- Robespierre, Courts -J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en-US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DejaVu Sans"/>
                        </a:rPr>
                        <a:t>Directory-E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DejaVu Sans"/>
                        </a:rPr>
                        <a:t>Elder and 500 Council-L Courts J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</a:tr>
              <a:tr h="1879200"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n-US" sz="11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DejaVu Sans"/>
                        </a:rPr>
                        <a:t>Changes introduced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0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DejaVu Sans"/>
                        </a:rPr>
                        <a:t>Contitution 91, Declaration of rights, abolished feudalism, National Guard, census suffrage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en-US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DejaVu Sans"/>
                        </a:rPr>
                        <a:t>Constitution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DejaVu Sans"/>
                        </a:rPr>
                        <a:t>Social Laws, max prices and salaries, no religion, reason, calendar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DejaVu Sans"/>
                        </a:rPr>
                        <a:t>Universal suffrage, primary education lead by government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DejaVu Sans"/>
                        </a:rPr>
                        <a:t>Contitution 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DejaVu Sans"/>
                        </a:rPr>
                        <a:t>Census suffrage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</a:tr>
              <a:tr h="1629720"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n-US" sz="11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DejaVu Sans"/>
                        </a:rPr>
                        <a:t>Problems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1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DejaVu Sans"/>
                        </a:rPr>
                        <a:t>Austrian Army, Flight to Varennes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DejaVu Sans"/>
                        </a:rPr>
                        <a:t>Reign of Terror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DejaVu Sans"/>
                        </a:rPr>
                        <a:t>Counter-revolutionists, moderate, absolutist coalition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DejaVu Sans"/>
                        </a:rPr>
                        <a:t>Opposition: abosolutists, common people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</a:tr>
              <a:tr h="559800"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n-US" sz="11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DejaVu Sans"/>
                        </a:rPr>
                        <a:t>Reasons why it ended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1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DejaVu Sans"/>
                        </a:rPr>
                        <a:t>Sans-culottes. Proclamation of Republic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DejaVu Sans"/>
                        </a:rPr>
                        <a:t>9 Termidor coup d’etat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DejaVu Sans"/>
                        </a:rPr>
                        <a:t>18 Brumaire coup d’etat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</p:spTree>
  </p:cSld>
  <p:timing>
    <p:tnLst>
      <p:par>
        <p:cTn id="53" dur="indefinite" restart="never" nodeType="tmRoot">
          <p:childTnLst>
            <p:seq>
              <p:cTn id="5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169</TotalTime>
  <Application>LibreOffice/5.1.6.2$Linux_X86_64 LibreOffice_project/10m0$Build-2</Application>
  <Words>656</Words>
  <Paragraphs>119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EDUCALOGIN</dc:creator>
  <dc:description/>
  <dc:language>es-ES</dc:language>
  <cp:lastModifiedBy/>
  <dcterms:modified xsi:type="dcterms:W3CDTF">2019-10-10T12:41:28Z</dcterms:modified>
  <cp:revision>12</cp:revision>
  <dc:subject/>
  <dc:title>Presentación de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15.0000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1</vt:i4>
  </property>
  <property fmtid="{D5CDD505-2E9C-101B-9397-08002B2CF9AE}" pid="7" name="Notes">
    <vt:i4>0</vt:i4>
  </property>
  <property fmtid="{D5CDD505-2E9C-101B-9397-08002B2CF9AE}" pid="8" name="PresentationFormat">
    <vt:lpwstr>Presentación en pantalla (4:3)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21</vt:i4>
  </property>
</Properties>
</file>